
<file path=[Content_Types].xml><?xml version="1.0" encoding="utf-8"?>
<Types xmlns="http://schemas.openxmlformats.org/package/2006/content-types">
  <Default Extension="png" ContentType="image/pn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5.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4467" r:id="rId2"/>
    <p:sldMasterId id="2147484454" r:id="rId3"/>
    <p:sldMasterId id="2147484303" r:id="rId4"/>
    <p:sldMasterId id="2147484370" r:id="rId5"/>
    <p:sldMasterId id="2147484411" r:id="rId6"/>
  </p:sldMasterIdLst>
  <p:notesMasterIdLst>
    <p:notesMasterId r:id="rId69"/>
  </p:notesMasterIdLst>
  <p:handoutMasterIdLst>
    <p:handoutMasterId r:id="rId70"/>
  </p:handoutMasterIdLst>
  <p:sldIdLst>
    <p:sldId id="3794" r:id="rId7"/>
    <p:sldId id="4437" r:id="rId8"/>
    <p:sldId id="4438" r:id="rId9"/>
    <p:sldId id="4543" r:id="rId10"/>
    <p:sldId id="4456" r:id="rId11"/>
    <p:sldId id="4439" r:id="rId12"/>
    <p:sldId id="4440" r:id="rId13"/>
    <p:sldId id="4441" r:id="rId14"/>
    <p:sldId id="4442" r:id="rId15"/>
    <p:sldId id="4444" r:id="rId16"/>
    <p:sldId id="4446" r:id="rId17"/>
    <p:sldId id="4448" r:id="rId18"/>
    <p:sldId id="4449" r:id="rId19"/>
    <p:sldId id="4452" r:id="rId20"/>
    <p:sldId id="4458" r:id="rId21"/>
    <p:sldId id="4457" r:id="rId22"/>
    <p:sldId id="4454" r:id="rId23"/>
    <p:sldId id="4573" r:id="rId24"/>
    <p:sldId id="4574" r:id="rId25"/>
    <p:sldId id="4455" r:id="rId26"/>
    <p:sldId id="4460" r:id="rId27"/>
    <p:sldId id="4459" r:id="rId28"/>
    <p:sldId id="4461" r:id="rId29"/>
    <p:sldId id="4519" r:id="rId30"/>
    <p:sldId id="4463" r:id="rId31"/>
    <p:sldId id="4465" r:id="rId32"/>
    <p:sldId id="4466" r:id="rId33"/>
    <p:sldId id="4577" r:id="rId34"/>
    <p:sldId id="4467" r:id="rId35"/>
    <p:sldId id="4468" r:id="rId36"/>
    <p:sldId id="4469" r:id="rId37"/>
    <p:sldId id="4471" r:id="rId38"/>
    <p:sldId id="4472" r:id="rId39"/>
    <p:sldId id="4544" r:id="rId40"/>
    <p:sldId id="4435" r:id="rId41"/>
    <p:sldId id="4482" r:id="rId42"/>
    <p:sldId id="4529" r:id="rId43"/>
    <p:sldId id="4480" r:id="rId44"/>
    <p:sldId id="4553" r:id="rId45"/>
    <p:sldId id="4479" r:id="rId46"/>
    <p:sldId id="4481" r:id="rId47"/>
    <p:sldId id="4555" r:id="rId48"/>
    <p:sldId id="4556" r:id="rId49"/>
    <p:sldId id="4557" r:id="rId50"/>
    <p:sldId id="4558" r:id="rId51"/>
    <p:sldId id="4575" r:id="rId52"/>
    <p:sldId id="4576" r:id="rId53"/>
    <p:sldId id="4483" r:id="rId54"/>
    <p:sldId id="4484" r:id="rId55"/>
    <p:sldId id="4485" r:id="rId56"/>
    <p:sldId id="4488" r:id="rId57"/>
    <p:sldId id="4489" r:id="rId58"/>
    <p:sldId id="4507" r:id="rId59"/>
    <p:sldId id="4508" r:id="rId60"/>
    <p:sldId id="4509" r:id="rId61"/>
    <p:sldId id="4510" r:id="rId62"/>
    <p:sldId id="4511" r:id="rId63"/>
    <p:sldId id="4512" r:id="rId64"/>
    <p:sldId id="4513" r:id="rId65"/>
    <p:sldId id="4514" r:id="rId66"/>
    <p:sldId id="4515" r:id="rId67"/>
    <p:sldId id="4516" r:id="rId68"/>
  </p:sldIdLst>
  <p:sldSz cx="10515600" cy="6858000"/>
  <p:notesSz cx="7010400" cy="9296400"/>
  <p:custShowLst>
    <p:custShow name="Company: 1999 Seattle Intensive" id="0">
      <p:sldLst/>
    </p:custShow>
    <p:custShow name="2000 Northampton" id="1">
      <p:sldLst/>
    </p:custShow>
  </p:custShowLst>
  <p:custDataLst>
    <p:tags r:id="rId71"/>
  </p:custData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1">
          <p15:clr>
            <a:srgbClr val="A4A3A4"/>
          </p15:clr>
        </p15:guide>
        <p15:guide id="2" pos="3312">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sha Linehan" initials="MML" lastIdx="6" clrIdx="0"/>
  <p:cmAuthor id="1" name="Anthony P. DuBose, Psy.D." initials="apd" lastIdx="3" clrIdx="1"/>
  <p:cmAuthor id="2" name="Lyndsey Moran" initials="LM" lastIdx="5" clrIdx="2"/>
  <p:cmAuthor id="3" name="Jeremy Eberle" initials="JE" lastIdx="2" clrIdx="3"/>
  <p:cmAuthor id="4" name="Katie Korslund" initials="KK" lastIdx="2" clrIdx="4"/>
  <p:cmAuthor id="5" name="Erin Miga, Ph.D." initials="EM"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FF6600"/>
    <a:srgbClr val="008000"/>
    <a:srgbClr val="00FF00"/>
    <a:srgbClr val="381AEE"/>
    <a:srgbClr val="5151D3"/>
    <a:srgbClr val="0A0A28"/>
    <a:srgbClr val="000018"/>
    <a:srgbClr val="1D01ED"/>
    <a:srgbClr val="000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8" autoAdjust="0"/>
    <p:restoredTop sz="85510" autoAdjust="0"/>
  </p:normalViewPr>
  <p:slideViewPr>
    <p:cSldViewPr>
      <p:cViewPr varScale="1">
        <p:scale>
          <a:sx n="87" d="100"/>
          <a:sy n="87" d="100"/>
        </p:scale>
        <p:origin x="691" y="48"/>
      </p:cViewPr>
      <p:guideLst>
        <p:guide orient="horz" pos="2161"/>
        <p:guide pos="331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3685"/>
    </p:cViewPr>
  </p:sorterViewPr>
  <p:notesViewPr>
    <p:cSldViewPr>
      <p:cViewPr>
        <p:scale>
          <a:sx n="100" d="100"/>
          <a:sy n="100" d="100"/>
        </p:scale>
        <p:origin x="-1824" y="-25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handoutMaster" Target="handoutMasters/handout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vmlDrawing" Target="../drawings/vmlDrawing1.vml"/><Relationship Id="rId1" Type="http://schemas.openxmlformats.org/officeDocument/2006/relationships/theme" Target="../theme/theme8.xml"/><Relationship Id="rId4" Type="http://schemas.openxmlformats.org/officeDocument/2006/relationships/image" Target="../media/image5.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3" y="2"/>
            <a:ext cx="3651247" cy="465758"/>
          </a:xfrm>
          <a:prstGeom prst="rect">
            <a:avLst/>
          </a:prstGeom>
          <a:noFill/>
          <a:ln w="101600">
            <a:noFill/>
            <a:miter lim="800000"/>
            <a:headEnd type="none" w="sm" len="sm"/>
            <a:tailEnd type="none" w="sm" len="sm"/>
          </a:ln>
          <a:effectLst/>
        </p:spPr>
        <p:txBody>
          <a:bodyPr vert="horz" wrap="square" lIns="90152" tIns="45076" rIns="90152" bIns="45076" numCol="1" anchor="t" anchorCtr="0" compatLnSpc="1">
            <a:prstTxWarp prst="textNoShape">
              <a:avLst/>
            </a:prstTxWarp>
          </a:bodyPr>
          <a:lstStyle>
            <a:lvl1pPr defTabSz="900455" eaLnBrk="0" hangingPunct="0">
              <a:defRPr sz="1100">
                <a:solidFill>
                  <a:schemeClr val="folHlink"/>
                </a:solidFill>
                <a:latin typeface="Microsoft Sans Serif" pitchFamily="34" charset="0"/>
              </a:defRPr>
            </a:lvl1pPr>
          </a:lstStyle>
          <a:p>
            <a:pPr>
              <a:tabLst>
                <a:tab pos="382568" algn="l"/>
              </a:tabLst>
            </a:pPr>
            <a:r>
              <a:rPr lang="en-US" dirty="0"/>
              <a:t>	Byron </a:t>
            </a:r>
            <a:r>
              <a:rPr lang="en-US" dirty="0" smtClean="0"/>
              <a:t>Clinic – Dialectical Behavior Therapy</a:t>
            </a:r>
          </a:p>
          <a:p>
            <a:pPr>
              <a:tabLst>
                <a:tab pos="382568" algn="l"/>
              </a:tabLst>
            </a:pPr>
            <a:r>
              <a:rPr lang="en-US" dirty="0"/>
              <a:t>	</a:t>
            </a:r>
          </a:p>
        </p:txBody>
      </p:sp>
      <p:graphicFrame>
        <p:nvGraphicFramePr>
          <p:cNvPr id="724996" name="Object 0"/>
          <p:cNvGraphicFramePr>
            <a:graphicFrameLocks noChangeAspect="1"/>
          </p:cNvGraphicFramePr>
          <p:nvPr>
            <p:extLst>
              <p:ext uri="{D42A27DB-BD31-4B8C-83A1-F6EECF244321}">
                <p14:modId xmlns:p14="http://schemas.microsoft.com/office/powerpoint/2010/main" val="1676700928"/>
              </p:ext>
            </p:extLst>
          </p:nvPr>
        </p:nvGraphicFramePr>
        <p:xfrm>
          <a:off x="0" y="8448675"/>
          <a:ext cx="6743700" cy="838200"/>
        </p:xfrm>
        <a:graphic>
          <a:graphicData uri="http://schemas.openxmlformats.org/presentationml/2006/ole">
            <mc:AlternateContent xmlns:mc="http://schemas.openxmlformats.org/markup-compatibility/2006">
              <mc:Choice xmlns:v="urn:schemas-microsoft-com:vml" Requires="v">
                <p:oleObj spid="_x0000_s725410" name="Document" r:id="rId3" imgW="5491805" imgH="688266" progId="Word.Document.8">
                  <p:embed/>
                </p:oleObj>
              </mc:Choice>
              <mc:Fallback>
                <p:oleObj name="Document" r:id="rId3" imgW="5491805" imgH="688266" progId="Word.Document.8">
                  <p:embed/>
                  <p:pic>
                    <p:nvPicPr>
                      <p:cNvPr id="0" name="Picture 91"/>
                      <p:cNvPicPr>
                        <a:picLocks noChangeAspect="1" noChangeArrowheads="1"/>
                      </p:cNvPicPr>
                      <p:nvPr/>
                    </p:nvPicPr>
                    <p:blipFill>
                      <a:blip r:embed="rId4"/>
                      <a:srcRect/>
                      <a:stretch>
                        <a:fillRect/>
                      </a:stretch>
                    </p:blipFill>
                    <p:spPr bwMode="auto">
                      <a:xfrm>
                        <a:off x="0" y="8448675"/>
                        <a:ext cx="6743700" cy="838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01600">
                            <a:solidFill>
                              <a:schemeClr val="tx1"/>
                            </a:solidFill>
                            <a:miter lim="800000"/>
                            <a:headEnd type="none" w="sm" len="sm"/>
                            <a:tailEnd type="none" w="sm" len="sm"/>
                          </a14:hiddenLine>
                        </a:ext>
                        <a:ext uri="{AF507438-7753-43E0-B8FC-AC1667EBCBE1}">
                          <a14:hiddenEffects xmlns:a14="http://schemas.microsoft.com/office/drawing/2010/main">
                            <a:effectLst>
                              <a:outerShdw dist="71842" dir="2700000" algn="ctr" rotWithShape="0">
                                <a:srgbClr val="808080"/>
                              </a:outerShdw>
                            </a:effectLst>
                          </a14:hiddenEffects>
                        </a:ext>
                      </a:extLst>
                    </p:spPr>
                  </p:pic>
                </p:oleObj>
              </mc:Fallback>
            </mc:AlternateContent>
          </a:graphicData>
        </a:graphic>
      </p:graphicFrame>
      <p:sp>
        <p:nvSpPr>
          <p:cNvPr id="2" name="Slide Number Placeholder 1"/>
          <p:cNvSpPr>
            <a:spLocks noGrp="1"/>
          </p:cNvSpPr>
          <p:nvPr>
            <p:ph type="sldNum" sz="quarter" idx="3"/>
          </p:nvPr>
        </p:nvSpPr>
        <p:spPr>
          <a:xfrm>
            <a:off x="3970340" y="8829675"/>
            <a:ext cx="3038476" cy="465138"/>
          </a:xfrm>
          <a:prstGeom prst="rect">
            <a:avLst/>
          </a:prstGeom>
        </p:spPr>
        <p:txBody>
          <a:bodyPr vert="horz" lIns="90706" tIns="45353" rIns="90706" bIns="45353" rtlCol="0" anchor="b"/>
          <a:lstStyle>
            <a:lvl1pPr algn="r">
              <a:defRPr sz="1100"/>
            </a:lvl1pPr>
          </a:lstStyle>
          <a:p>
            <a:fld id="{2D0AC3F6-5C4F-46A2-90A5-8992238C60D6}" type="slidenum">
              <a:rPr lang="en-US" smtClean="0"/>
              <a:pPr/>
              <a:t>‹#›</a:t>
            </a:fld>
            <a:endParaRPr lang="en-US" dirty="0"/>
          </a:p>
        </p:txBody>
      </p:sp>
      <p:sp>
        <p:nvSpPr>
          <p:cNvPr id="8" name="Rectangle 2"/>
          <p:cNvSpPr txBox="1">
            <a:spLocks noChangeArrowheads="1"/>
          </p:cNvSpPr>
          <p:nvPr/>
        </p:nvSpPr>
        <p:spPr bwMode="auto">
          <a:xfrm>
            <a:off x="3810000" y="0"/>
            <a:ext cx="2971800" cy="685800"/>
          </a:xfrm>
          <a:prstGeom prst="rect">
            <a:avLst/>
          </a:prstGeom>
          <a:noFill/>
          <a:ln w="101600">
            <a:noFill/>
            <a:miter lim="800000"/>
            <a:headEnd type="none" w="sm" len="sm"/>
            <a:tailEnd type="none" w="sm" len="sm"/>
          </a:ln>
          <a:effectLst/>
        </p:spPr>
        <p:txBody>
          <a:bodyPr vert="horz" wrap="square" lIns="90152" tIns="45076" rIns="90152" bIns="45076" numCol="1" anchor="t" anchorCtr="0" compatLnSpc="1">
            <a:prstTxWarp prst="textNoShape">
              <a:avLst/>
            </a:prstTxWarp>
          </a:bodyPr>
          <a:lstStyle>
            <a:defPPr>
              <a:defRPr lang="en-US"/>
            </a:defPPr>
            <a:lvl1pPr algn="l" defTabSz="900455" rtl="0" eaLnBrk="0" fontAlgn="base" hangingPunct="0">
              <a:spcBef>
                <a:spcPct val="0"/>
              </a:spcBef>
              <a:spcAft>
                <a:spcPct val="0"/>
              </a:spcAft>
              <a:defRPr sz="1100" kern="1200">
                <a:solidFill>
                  <a:schemeClr val="folHlink"/>
                </a:solidFill>
                <a:latin typeface="Microsoft Sans Serif"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a:lstStyle>
          <a:p>
            <a:pPr algn="just">
              <a:tabLst>
                <a:tab pos="382568" algn="l"/>
              </a:tabLst>
            </a:pPr>
            <a:r>
              <a:rPr lang="en-US" dirty="0" smtClean="0"/>
              <a:t>          Melbourne: Feb 29-March 1, 2016</a:t>
            </a:r>
          </a:p>
          <a:p>
            <a:pPr>
              <a:tabLst>
                <a:tab pos="382568" algn="l"/>
              </a:tabLst>
            </a:pPr>
            <a:r>
              <a:rPr lang="en-US" dirty="0" smtClean="0"/>
              <a:t>          Brisbane: March 3-4, 2016</a:t>
            </a:r>
          </a:p>
          <a:p>
            <a:pPr>
              <a:tabLst>
                <a:tab pos="382568" algn="l"/>
              </a:tabLst>
            </a:pPr>
            <a:r>
              <a:rPr lang="en-US" dirty="0" smtClean="0"/>
              <a:t>          Sydney: March 6-7, 2016</a:t>
            </a:r>
          </a:p>
          <a:p>
            <a:pPr>
              <a:tabLst>
                <a:tab pos="382568" algn="l"/>
              </a:tabLst>
            </a:pPr>
            <a:endParaRPr lang="en-US" dirty="0" smtClean="0"/>
          </a:p>
          <a:p>
            <a:pPr>
              <a:tabLst>
                <a:tab pos="382568" algn="l"/>
              </a:tabLst>
            </a:pPr>
            <a:r>
              <a:rPr lang="en-US" dirty="0" smtClean="0"/>
              <a:t>	</a:t>
            </a:r>
            <a:endParaRPr lang="en-US" dirty="0"/>
          </a:p>
        </p:txBody>
      </p:sp>
    </p:spTree>
    <p:extLst>
      <p:ext uri="{BB962C8B-B14F-4D97-AF65-F5344CB8AC3E}">
        <p14:creationId xmlns:p14="http://schemas.microsoft.com/office/powerpoint/2010/main" val="4076898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442"/>
            <a:ext cx="3038049" cy="467200"/>
          </a:xfrm>
          <a:prstGeom prst="rect">
            <a:avLst/>
          </a:prstGeom>
          <a:noFill/>
          <a:ln w="9525">
            <a:noFill/>
            <a:miter lim="800000"/>
            <a:headEnd/>
            <a:tailEnd/>
          </a:ln>
          <a:effectLst/>
        </p:spPr>
        <p:txBody>
          <a:bodyPr vert="horz" wrap="square" lIns="18803" tIns="0" rIns="18803" bIns="0" numCol="1" anchor="t" anchorCtr="0" compatLnSpc="1">
            <a:prstTxWarp prst="textNoShape">
              <a:avLst/>
            </a:prstTxWarp>
          </a:bodyPr>
          <a:lstStyle>
            <a:lvl1pPr defTabSz="900455" eaLnBrk="0" hangingPunct="0">
              <a:defRPr sz="900" i="1"/>
            </a:lvl1pPr>
          </a:lstStyle>
          <a:p>
            <a:r>
              <a:rPr lang="en-US"/>
              <a:t>Other and New Slides to Add</a:t>
            </a:r>
          </a:p>
        </p:txBody>
      </p:sp>
      <p:sp>
        <p:nvSpPr>
          <p:cNvPr id="3075" name="Rectangle 3"/>
          <p:cNvSpPr>
            <a:spLocks noGrp="1" noChangeArrowheads="1"/>
          </p:cNvSpPr>
          <p:nvPr>
            <p:ph type="dt" idx="1"/>
          </p:nvPr>
        </p:nvSpPr>
        <p:spPr bwMode="auto">
          <a:xfrm>
            <a:off x="3972353" y="-1442"/>
            <a:ext cx="3038049" cy="467200"/>
          </a:xfrm>
          <a:prstGeom prst="rect">
            <a:avLst/>
          </a:prstGeom>
          <a:noFill/>
          <a:ln w="9525">
            <a:noFill/>
            <a:miter lim="800000"/>
            <a:headEnd/>
            <a:tailEnd/>
          </a:ln>
          <a:effectLst/>
        </p:spPr>
        <p:txBody>
          <a:bodyPr vert="horz" wrap="square" lIns="18803" tIns="0" rIns="18803" bIns="0" numCol="1" anchor="t" anchorCtr="0" compatLnSpc="1">
            <a:prstTxWarp prst="textNoShape">
              <a:avLst/>
            </a:prstTxWarp>
          </a:bodyPr>
          <a:lstStyle>
            <a:lvl1pPr algn="r" defTabSz="900938" eaLnBrk="0" hangingPunct="0">
              <a:defRPr sz="900" i="1">
                <a:latin typeface="Arial" charset="0"/>
                <a:cs typeface="+mn-cs"/>
              </a:defRPr>
            </a:lvl1pPr>
          </a:lstStyle>
          <a:p>
            <a:pPr>
              <a:defRPr/>
            </a:pPr>
            <a:fld id="{C7D2E570-25DF-4AE7-B273-09C39358DAB8}" type="datetime1">
              <a:rPr lang="en-US" smtClean="0"/>
              <a:t>6/20/2016</a:t>
            </a:fld>
            <a:endParaRPr lang="en-US"/>
          </a:p>
        </p:txBody>
      </p:sp>
      <p:sp>
        <p:nvSpPr>
          <p:cNvPr id="430084" name="Rectangle 4"/>
          <p:cNvSpPr>
            <a:spLocks noGrp="1" noRot="1" noChangeAspect="1" noChangeArrowheads="1" noTextEdit="1"/>
          </p:cNvSpPr>
          <p:nvPr>
            <p:ph type="sldImg" idx="2"/>
          </p:nvPr>
        </p:nvSpPr>
        <p:spPr bwMode="auto">
          <a:xfrm>
            <a:off x="982663" y="793750"/>
            <a:ext cx="5049837" cy="32924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872" y="4413884"/>
            <a:ext cx="5138661" cy="4187489"/>
          </a:xfrm>
          <a:prstGeom prst="rect">
            <a:avLst/>
          </a:prstGeom>
          <a:noFill/>
          <a:ln w="9525">
            <a:noFill/>
            <a:miter lim="800000"/>
            <a:headEnd/>
            <a:tailEnd/>
          </a:ln>
          <a:effectLst/>
        </p:spPr>
        <p:txBody>
          <a:bodyPr vert="horz" wrap="square" lIns="90880" tIns="45441" rIns="90880" bIns="454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3" y="8827760"/>
            <a:ext cx="3038049" cy="468642"/>
          </a:xfrm>
          <a:prstGeom prst="rect">
            <a:avLst/>
          </a:prstGeom>
          <a:noFill/>
          <a:ln w="9525">
            <a:noFill/>
            <a:miter lim="800000"/>
            <a:headEnd/>
            <a:tailEnd/>
          </a:ln>
          <a:effectLst/>
        </p:spPr>
        <p:txBody>
          <a:bodyPr vert="horz" wrap="square" lIns="18803" tIns="0" rIns="18803" bIns="0" numCol="1" anchor="b" anchorCtr="0" compatLnSpc="1">
            <a:prstTxWarp prst="textNoShape">
              <a:avLst/>
            </a:prstTxWarp>
          </a:bodyPr>
          <a:lstStyle>
            <a:lvl1pPr defTabSz="900455" eaLnBrk="0" hangingPunct="0">
              <a:defRPr sz="900" i="1"/>
            </a:lvl1pPr>
          </a:lstStyle>
          <a:p>
            <a:r>
              <a:rPr lang="en-US" smtClean="0"/>
              <a:t>© Marsha Linehan, Ph.D., 2016</a:t>
            </a:r>
            <a:endParaRPr lang="en-US"/>
          </a:p>
        </p:txBody>
      </p:sp>
      <p:sp>
        <p:nvSpPr>
          <p:cNvPr id="2" name="Slide Number Placeholder 1"/>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DBF12D5-783C-48F3-8F9C-0FE9058C42AD}" type="slidenum">
              <a:rPr lang="en-US" smtClean="0"/>
              <a:t>‹#›</a:t>
            </a:fld>
            <a:endParaRPr lang="en-US"/>
          </a:p>
        </p:txBody>
      </p:sp>
    </p:spTree>
    <p:extLst>
      <p:ext uri="{BB962C8B-B14F-4D97-AF65-F5344CB8AC3E}">
        <p14:creationId xmlns:p14="http://schemas.microsoft.com/office/powerpoint/2010/main" val="245164254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 Marsha Linehan, Ph.D., 2016</a:t>
            </a:r>
            <a:endParaRPr lang="en-US" dirty="0"/>
          </a:p>
        </p:txBody>
      </p:sp>
      <p:sp>
        <p:nvSpPr>
          <p:cNvPr id="8" name="Slide Number Placeholder 7"/>
          <p:cNvSpPr>
            <a:spLocks noGrp="1" noChangeArrowheads="1"/>
          </p:cNvSpPr>
          <p:nvPr>
            <p:ph type="sldNum" sz="quarter" idx="5"/>
          </p:nvPr>
        </p:nvSpPr>
        <p:spPr>
          <a:xfrm>
            <a:off x="3972353" y="8827760"/>
            <a:ext cx="3038049" cy="468642"/>
          </a:xfrm>
          <a:prstGeom prst="rect">
            <a:avLst/>
          </a:prstGeom>
          <a:ln/>
        </p:spPr>
        <p:txBody>
          <a:bodyPr/>
          <a:lstStyle/>
          <a:p>
            <a:pPr>
              <a:defRPr/>
            </a:pPr>
            <a:fld id="{19E73AE4-85F8-45E4-A016-02AD6D29C3EB}" type="slidenum">
              <a:rPr lang="en-US"/>
              <a:pPr>
                <a:defRPr/>
              </a:pPr>
              <a:t>1</a:t>
            </a:fld>
            <a:endParaRPr lang="en-US" dirty="0"/>
          </a:p>
        </p:txBody>
      </p:sp>
      <p:sp>
        <p:nvSpPr>
          <p:cNvPr id="431107" name="Rectangle 6"/>
          <p:cNvSpPr txBox="1">
            <a:spLocks noGrp="1" noChangeArrowheads="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03" tIns="0" rIns="18803"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dirty="0"/>
              <a:t>Copyright 2011 by Marsha M. Linehan</a:t>
            </a:r>
          </a:p>
        </p:txBody>
      </p:sp>
      <p:sp>
        <p:nvSpPr>
          <p:cNvPr id="431108"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03" tIns="0" rIns="18803"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2FE7E0F2-0ACB-4F89-AE83-1EE551132118}" type="slidenum">
              <a:rPr lang="en-US" sz="900" i="1"/>
              <a:pPr algn="r"/>
              <a:t>1</a:t>
            </a:fld>
            <a:endParaRPr lang="en-US" sz="900" i="1" dirty="0"/>
          </a:p>
        </p:txBody>
      </p:sp>
      <p:sp>
        <p:nvSpPr>
          <p:cNvPr id="431109" name="Rectangle 2"/>
          <p:cNvSpPr>
            <a:spLocks noGrp="1" noRot="1" noChangeAspect="1" noChangeArrowheads="1" noTextEdit="1"/>
          </p:cNvSpPr>
          <p:nvPr>
            <p:ph type="sldImg"/>
          </p:nvPr>
        </p:nvSpPr>
        <p:spPr>
          <a:xfrm>
            <a:off x="982663" y="793750"/>
            <a:ext cx="5049837" cy="3292475"/>
          </a:xfrm>
          <a:ln/>
        </p:spPr>
      </p:sp>
      <p:sp>
        <p:nvSpPr>
          <p:cNvPr id="4311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405388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10" name="Rectangle 7"/>
          <p:cNvSpPr>
            <a:spLocks noGrp="1" noChangeArrowheads="1"/>
          </p:cNvSpPr>
          <p:nvPr>
            <p:ph type="sldNum" sz="quarter" idx="5"/>
          </p:nvPr>
        </p:nvSpPr>
        <p:spPr>
          <a:ln/>
        </p:spPr>
        <p:txBody>
          <a:bodyPr/>
          <a:lstStyle/>
          <a:p>
            <a:pPr>
              <a:defRPr/>
            </a:pPr>
            <a:fld id="{E5008AA2-0907-4382-A258-C9AB5B1AAA02}" type="slidenum">
              <a:rPr lang="en-US"/>
              <a:pPr>
                <a:defRPr/>
              </a:pPr>
              <a:t>11</a:t>
            </a:fld>
            <a:endParaRPr lang="en-US"/>
          </a:p>
        </p:txBody>
      </p:sp>
      <p:sp>
        <p:nvSpPr>
          <p:cNvPr id="4341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65" eaLnBrk="0" hangingPunct="0">
              <a:defRPr sz="2300">
                <a:solidFill>
                  <a:schemeClr val="tx1"/>
                </a:solidFill>
                <a:latin typeface="Arial" pitchFamily="34" charset="0"/>
              </a:defRPr>
            </a:lvl1pPr>
            <a:lvl2pPr marL="724680" indent="-278723" defTabSz="941465" eaLnBrk="0" hangingPunct="0">
              <a:defRPr sz="2300">
                <a:solidFill>
                  <a:schemeClr val="tx1"/>
                </a:solidFill>
                <a:latin typeface="Arial" pitchFamily="34" charset="0"/>
              </a:defRPr>
            </a:lvl2pPr>
            <a:lvl3pPr marL="1114892" indent="-222977" defTabSz="941465" eaLnBrk="0" hangingPunct="0">
              <a:defRPr sz="2300">
                <a:solidFill>
                  <a:schemeClr val="tx1"/>
                </a:solidFill>
                <a:latin typeface="Arial" pitchFamily="34" charset="0"/>
              </a:defRPr>
            </a:lvl3pPr>
            <a:lvl4pPr marL="1560847" indent="-222977" defTabSz="941465" eaLnBrk="0" hangingPunct="0">
              <a:defRPr sz="2300">
                <a:solidFill>
                  <a:schemeClr val="tx1"/>
                </a:solidFill>
                <a:latin typeface="Arial" pitchFamily="34" charset="0"/>
              </a:defRPr>
            </a:lvl4pPr>
            <a:lvl5pPr marL="2006805" indent="-222977" defTabSz="941465" eaLnBrk="0" hangingPunct="0">
              <a:defRPr sz="2300">
                <a:solidFill>
                  <a:schemeClr val="tx1"/>
                </a:solidFill>
                <a:latin typeface="Arial" pitchFamily="34" charset="0"/>
              </a:defRPr>
            </a:lvl5pPr>
            <a:lvl6pPr marL="2452761" indent="-222977" defTabSz="941465" eaLnBrk="0" fontAlgn="base" hangingPunct="0">
              <a:spcBef>
                <a:spcPct val="0"/>
              </a:spcBef>
              <a:spcAft>
                <a:spcPct val="0"/>
              </a:spcAft>
              <a:defRPr sz="2300">
                <a:solidFill>
                  <a:schemeClr val="tx1"/>
                </a:solidFill>
                <a:latin typeface="Arial" pitchFamily="34" charset="0"/>
              </a:defRPr>
            </a:lvl6pPr>
            <a:lvl7pPr marL="2898719" indent="-222977" defTabSz="941465" eaLnBrk="0" fontAlgn="base" hangingPunct="0">
              <a:spcBef>
                <a:spcPct val="0"/>
              </a:spcBef>
              <a:spcAft>
                <a:spcPct val="0"/>
              </a:spcAft>
              <a:defRPr sz="2300">
                <a:solidFill>
                  <a:schemeClr val="tx1"/>
                </a:solidFill>
                <a:latin typeface="Arial" pitchFamily="34" charset="0"/>
              </a:defRPr>
            </a:lvl7pPr>
            <a:lvl8pPr marL="3344676" indent="-222977" defTabSz="941465" eaLnBrk="0" fontAlgn="base" hangingPunct="0">
              <a:spcBef>
                <a:spcPct val="0"/>
              </a:spcBef>
              <a:spcAft>
                <a:spcPct val="0"/>
              </a:spcAft>
              <a:defRPr sz="2300">
                <a:solidFill>
                  <a:schemeClr val="tx1"/>
                </a:solidFill>
                <a:latin typeface="Arial" pitchFamily="34" charset="0"/>
              </a:defRPr>
            </a:lvl8pPr>
            <a:lvl9pPr marL="3790632" indent="-222977" defTabSz="941465" eaLnBrk="0" fontAlgn="base" hangingPunct="0">
              <a:spcBef>
                <a:spcPct val="0"/>
              </a:spcBef>
              <a:spcAft>
                <a:spcPct val="0"/>
              </a:spcAft>
              <a:defRPr sz="2300">
                <a:solidFill>
                  <a:schemeClr val="tx1"/>
                </a:solidFill>
                <a:latin typeface="Arial" pitchFamily="34" charset="0"/>
              </a:defRPr>
            </a:lvl9pPr>
          </a:lstStyle>
          <a:p>
            <a:fld id="{110515DC-2B1A-4D2F-A0D1-147C2E21A69F}" type="datetime1">
              <a:rPr lang="en-US" sz="900"/>
              <a:pPr/>
              <a:t>6/20/2016</a:t>
            </a:fld>
            <a:endParaRPr lang="en-US" sz="900"/>
          </a:p>
        </p:txBody>
      </p:sp>
      <p:sp>
        <p:nvSpPr>
          <p:cNvPr id="434179" name="Rectangle 6"/>
          <p:cNvSpPr txBox="1">
            <a:spLocks noGrp="1" noChangeArrowheads="1"/>
          </p:cNvSpPr>
          <p:nvPr/>
        </p:nvSpPr>
        <p:spPr bwMode="auto">
          <a:xfrm>
            <a:off x="4"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2006  by Marsha M. Linehan</a:t>
            </a:r>
          </a:p>
        </p:txBody>
      </p:sp>
      <p:sp>
        <p:nvSpPr>
          <p:cNvPr id="434180" name="Rectangle 7"/>
          <p:cNvSpPr txBox="1">
            <a:spLocks noGrp="1" noChangeArrowheads="1"/>
          </p:cNvSpPr>
          <p:nvPr/>
        </p:nvSpPr>
        <p:spPr bwMode="auto">
          <a:xfrm>
            <a:off x="4145065"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2344B4E0-81A8-4580-A044-516B65A56B30}" type="slidenum">
              <a:rPr lang="en-US" sz="900" i="1"/>
              <a:pPr algn="r"/>
              <a:t>11</a:t>
            </a:fld>
            <a:endParaRPr lang="en-US" sz="900" i="1"/>
          </a:p>
        </p:txBody>
      </p:sp>
      <p:sp>
        <p:nvSpPr>
          <p:cNvPr id="434181" name="Slide Image Placeholder 1"/>
          <p:cNvSpPr>
            <a:spLocks noGrp="1" noRot="1" noChangeAspect="1" noTextEdit="1"/>
          </p:cNvSpPr>
          <p:nvPr>
            <p:ph type="sldImg"/>
          </p:nvPr>
        </p:nvSpPr>
        <p:spPr>
          <a:xfrm>
            <a:off x="1052513" y="819150"/>
            <a:ext cx="5214937" cy="3400425"/>
          </a:xfrm>
          <a:ln/>
        </p:spPr>
      </p:sp>
      <p:sp>
        <p:nvSpPr>
          <p:cNvPr id="4341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10" tIns="47503" rIns="95010" bIns="47503"/>
          <a:lstStyle/>
          <a:p>
            <a:endParaRPr lang="en-US" smtClean="0"/>
          </a:p>
        </p:txBody>
      </p:sp>
      <p:sp>
        <p:nvSpPr>
          <p:cNvPr id="434183" name="Footer Placeholder 3"/>
          <p:cNvSpPr txBox="1">
            <a:spLocks noGrp="1"/>
          </p:cNvSpPr>
          <p:nvPr/>
        </p:nvSpPr>
        <p:spPr bwMode="auto">
          <a:xfrm>
            <a:off x="4"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8" tIns="0" rIns="19658" bIns="0" anchor="b"/>
          <a:lstStyle>
            <a:lvl1pPr defTabSz="930275" eaLnBrk="0" hangingPunct="0">
              <a:defRPr sz="2400">
                <a:solidFill>
                  <a:schemeClr val="tx1"/>
                </a:solidFill>
                <a:latin typeface="Arial" pitchFamily="34" charset="0"/>
              </a:defRPr>
            </a:lvl1pPr>
            <a:lvl2pPr marL="742950" indent="-285750" defTabSz="930275" eaLnBrk="0" hangingPunct="0">
              <a:defRPr sz="2400">
                <a:solidFill>
                  <a:schemeClr val="tx1"/>
                </a:solidFill>
                <a:latin typeface="Arial" pitchFamily="34" charset="0"/>
              </a:defRPr>
            </a:lvl2pPr>
            <a:lvl3pPr marL="1143000" indent="-228600" defTabSz="930275" eaLnBrk="0" hangingPunct="0">
              <a:defRPr sz="2400">
                <a:solidFill>
                  <a:schemeClr val="tx1"/>
                </a:solidFill>
                <a:latin typeface="Arial" pitchFamily="34" charset="0"/>
              </a:defRPr>
            </a:lvl3pPr>
            <a:lvl4pPr marL="1600200" indent="-228600" defTabSz="930275" eaLnBrk="0" hangingPunct="0">
              <a:defRPr sz="2400">
                <a:solidFill>
                  <a:schemeClr val="tx1"/>
                </a:solidFill>
                <a:latin typeface="Arial" pitchFamily="34" charset="0"/>
              </a:defRPr>
            </a:lvl4pPr>
            <a:lvl5pPr marL="2057400" indent="-228600" defTabSz="930275" eaLnBrk="0" hangingPunct="0">
              <a:defRPr sz="2400">
                <a:solidFill>
                  <a:schemeClr val="tx1"/>
                </a:solidFill>
                <a:latin typeface="Arial" pitchFamily="34" charset="0"/>
              </a:defRPr>
            </a:lvl5pPr>
            <a:lvl6pPr marL="2514600" indent="-228600" defTabSz="930275" eaLnBrk="0" fontAlgn="base" hangingPunct="0">
              <a:spcBef>
                <a:spcPct val="0"/>
              </a:spcBef>
              <a:spcAft>
                <a:spcPct val="0"/>
              </a:spcAft>
              <a:defRPr sz="2400">
                <a:solidFill>
                  <a:schemeClr val="tx1"/>
                </a:solidFill>
                <a:latin typeface="Arial" pitchFamily="34" charset="0"/>
              </a:defRPr>
            </a:lvl6pPr>
            <a:lvl7pPr marL="2971800" indent="-228600" defTabSz="930275" eaLnBrk="0" fontAlgn="base" hangingPunct="0">
              <a:spcBef>
                <a:spcPct val="0"/>
              </a:spcBef>
              <a:spcAft>
                <a:spcPct val="0"/>
              </a:spcAft>
              <a:defRPr sz="2400">
                <a:solidFill>
                  <a:schemeClr val="tx1"/>
                </a:solidFill>
                <a:latin typeface="Arial" pitchFamily="34" charset="0"/>
              </a:defRPr>
            </a:lvl7pPr>
            <a:lvl8pPr marL="3429000" indent="-228600" defTabSz="930275" eaLnBrk="0" fontAlgn="base" hangingPunct="0">
              <a:spcBef>
                <a:spcPct val="0"/>
              </a:spcBef>
              <a:spcAft>
                <a:spcPct val="0"/>
              </a:spcAft>
              <a:defRPr sz="2400">
                <a:solidFill>
                  <a:schemeClr val="tx1"/>
                </a:solidFill>
                <a:latin typeface="Arial" pitchFamily="34" charset="0"/>
              </a:defRPr>
            </a:lvl8pPr>
            <a:lvl9pPr marL="3886200" indent="-228600" defTabSz="930275" eaLnBrk="0" fontAlgn="base" hangingPunct="0">
              <a:spcBef>
                <a:spcPct val="0"/>
              </a:spcBef>
              <a:spcAft>
                <a:spcPct val="0"/>
              </a:spcAft>
              <a:defRPr sz="2400">
                <a:solidFill>
                  <a:schemeClr val="tx1"/>
                </a:solidFill>
                <a:latin typeface="Arial" pitchFamily="34" charset="0"/>
              </a:defRPr>
            </a:lvl9pPr>
          </a:lstStyle>
          <a:p>
            <a:r>
              <a:rPr lang="en-US" sz="900" i="1"/>
              <a:t>Copyright  by Marsha M. Linehan</a:t>
            </a:r>
          </a:p>
        </p:txBody>
      </p:sp>
      <p:sp>
        <p:nvSpPr>
          <p:cNvPr id="434184" name="Slide Number Placeholder 4"/>
          <p:cNvSpPr txBox="1">
            <a:spLocks noGrp="1"/>
          </p:cNvSpPr>
          <p:nvPr/>
        </p:nvSpPr>
        <p:spPr bwMode="auto">
          <a:xfrm>
            <a:off x="4145065"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8" tIns="0" rIns="19658" bIns="0" anchor="b"/>
          <a:lstStyle>
            <a:lvl1pPr defTabSz="930275" eaLnBrk="0" hangingPunct="0">
              <a:defRPr sz="2400">
                <a:solidFill>
                  <a:schemeClr val="tx1"/>
                </a:solidFill>
                <a:latin typeface="Arial" pitchFamily="34" charset="0"/>
              </a:defRPr>
            </a:lvl1pPr>
            <a:lvl2pPr marL="742950" indent="-285750" defTabSz="930275" eaLnBrk="0" hangingPunct="0">
              <a:defRPr sz="2400">
                <a:solidFill>
                  <a:schemeClr val="tx1"/>
                </a:solidFill>
                <a:latin typeface="Arial" pitchFamily="34" charset="0"/>
              </a:defRPr>
            </a:lvl2pPr>
            <a:lvl3pPr marL="1143000" indent="-228600" defTabSz="930275" eaLnBrk="0" hangingPunct="0">
              <a:defRPr sz="2400">
                <a:solidFill>
                  <a:schemeClr val="tx1"/>
                </a:solidFill>
                <a:latin typeface="Arial" pitchFamily="34" charset="0"/>
              </a:defRPr>
            </a:lvl3pPr>
            <a:lvl4pPr marL="1600200" indent="-228600" defTabSz="930275" eaLnBrk="0" hangingPunct="0">
              <a:defRPr sz="2400">
                <a:solidFill>
                  <a:schemeClr val="tx1"/>
                </a:solidFill>
                <a:latin typeface="Arial" pitchFamily="34" charset="0"/>
              </a:defRPr>
            </a:lvl4pPr>
            <a:lvl5pPr marL="2057400" indent="-228600" defTabSz="930275" eaLnBrk="0" hangingPunct="0">
              <a:defRPr sz="2400">
                <a:solidFill>
                  <a:schemeClr val="tx1"/>
                </a:solidFill>
                <a:latin typeface="Arial" pitchFamily="34" charset="0"/>
              </a:defRPr>
            </a:lvl5pPr>
            <a:lvl6pPr marL="2514600" indent="-228600" defTabSz="930275" eaLnBrk="0" fontAlgn="base" hangingPunct="0">
              <a:spcBef>
                <a:spcPct val="0"/>
              </a:spcBef>
              <a:spcAft>
                <a:spcPct val="0"/>
              </a:spcAft>
              <a:defRPr sz="2400">
                <a:solidFill>
                  <a:schemeClr val="tx1"/>
                </a:solidFill>
                <a:latin typeface="Arial" pitchFamily="34" charset="0"/>
              </a:defRPr>
            </a:lvl6pPr>
            <a:lvl7pPr marL="2971800" indent="-228600" defTabSz="930275" eaLnBrk="0" fontAlgn="base" hangingPunct="0">
              <a:spcBef>
                <a:spcPct val="0"/>
              </a:spcBef>
              <a:spcAft>
                <a:spcPct val="0"/>
              </a:spcAft>
              <a:defRPr sz="2400">
                <a:solidFill>
                  <a:schemeClr val="tx1"/>
                </a:solidFill>
                <a:latin typeface="Arial" pitchFamily="34" charset="0"/>
              </a:defRPr>
            </a:lvl7pPr>
            <a:lvl8pPr marL="3429000" indent="-228600" defTabSz="930275" eaLnBrk="0" fontAlgn="base" hangingPunct="0">
              <a:spcBef>
                <a:spcPct val="0"/>
              </a:spcBef>
              <a:spcAft>
                <a:spcPct val="0"/>
              </a:spcAft>
              <a:defRPr sz="2400">
                <a:solidFill>
                  <a:schemeClr val="tx1"/>
                </a:solidFill>
                <a:latin typeface="Arial" pitchFamily="34" charset="0"/>
              </a:defRPr>
            </a:lvl8pPr>
            <a:lvl9pPr marL="3886200" indent="-228600" defTabSz="930275" eaLnBrk="0" fontAlgn="base" hangingPunct="0">
              <a:spcBef>
                <a:spcPct val="0"/>
              </a:spcBef>
              <a:spcAft>
                <a:spcPct val="0"/>
              </a:spcAft>
              <a:defRPr sz="2400">
                <a:solidFill>
                  <a:schemeClr val="tx1"/>
                </a:solidFill>
                <a:latin typeface="Arial" pitchFamily="34" charset="0"/>
              </a:defRPr>
            </a:lvl9pPr>
          </a:lstStyle>
          <a:p>
            <a:pPr algn="r"/>
            <a:fld id="{A853610F-335D-42B8-BAF6-221F251A83ED}" type="slidenum">
              <a:rPr lang="en-US" sz="900" i="1"/>
              <a:pPr algn="r"/>
              <a:t>11</a:t>
            </a:fld>
            <a:endParaRPr lang="en-US" sz="900" i="1"/>
          </a:p>
        </p:txBody>
      </p:sp>
    </p:spTree>
    <p:extLst>
      <p:ext uri="{BB962C8B-B14F-4D97-AF65-F5344CB8AC3E}">
        <p14:creationId xmlns:p14="http://schemas.microsoft.com/office/powerpoint/2010/main" val="3659822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C178FBC9-38D5-49AE-ADA7-29AE16D436E1}" type="slidenum">
              <a:rPr lang="en-US"/>
              <a:pPr>
                <a:defRPr/>
              </a:pPr>
              <a:t>12</a:t>
            </a:fld>
            <a:endParaRPr lang="en-US"/>
          </a:p>
        </p:txBody>
      </p:sp>
      <p:sp>
        <p:nvSpPr>
          <p:cNvPr id="4352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A077D6A1-6826-492A-9EB6-719A5DC47CC9}" type="datetime1">
              <a:rPr lang="en-US" sz="900"/>
              <a:pPr/>
              <a:t>6/20/2016</a:t>
            </a:fld>
            <a:endParaRPr lang="en-US" sz="900"/>
          </a:p>
        </p:txBody>
      </p:sp>
      <p:sp>
        <p:nvSpPr>
          <p:cNvPr id="435203" name="Rectangle 6"/>
          <p:cNvSpPr txBox="1">
            <a:spLocks noGrp="1" noChangeArrowheads="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35204"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2E60C33F-D5CC-45FE-93C7-63DD13394C69}" type="slidenum">
              <a:rPr lang="en-US" sz="900" i="1"/>
              <a:pPr algn="r"/>
              <a:t>12</a:t>
            </a:fld>
            <a:endParaRPr lang="en-US" sz="900" i="1"/>
          </a:p>
        </p:txBody>
      </p:sp>
      <p:sp>
        <p:nvSpPr>
          <p:cNvPr id="435205" name="Rectangle 2"/>
          <p:cNvSpPr>
            <a:spLocks noGrp="1" noRot="1" noChangeAspect="1" noChangeArrowheads="1" noTextEdit="1"/>
          </p:cNvSpPr>
          <p:nvPr>
            <p:ph type="sldImg"/>
          </p:nvPr>
        </p:nvSpPr>
        <p:spPr>
          <a:xfrm>
            <a:off x="984250" y="793750"/>
            <a:ext cx="5046663" cy="3292475"/>
          </a:xfrm>
          <a:ln/>
        </p:spPr>
      </p:sp>
      <p:sp>
        <p:nvSpPr>
          <p:cNvPr id="4352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16726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dt" idx="1"/>
          </p:nvPr>
        </p:nvSpPr>
        <p:spPr>
          <a:ln/>
        </p:spPr>
        <p:txBody>
          <a:bodyPr/>
          <a:lstStyle/>
          <a:p>
            <a:fld id="{A1206524-529D-4332-A607-34DE29759E63}" type="datetime1">
              <a:rPr lang="en-US"/>
              <a:pPr/>
              <a:t>6/20/2016</a:t>
            </a:fld>
            <a:endParaRPr lang="en-US"/>
          </a:p>
        </p:txBody>
      </p:sp>
      <p:sp>
        <p:nvSpPr>
          <p:cNvPr id="8"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9" name="Rectangle 7"/>
          <p:cNvSpPr>
            <a:spLocks noGrp="1" noChangeArrowheads="1"/>
          </p:cNvSpPr>
          <p:nvPr>
            <p:ph type="sldNum" sz="quarter" idx="5"/>
          </p:nvPr>
        </p:nvSpPr>
        <p:spPr>
          <a:ln/>
        </p:spPr>
        <p:txBody>
          <a:bodyPr/>
          <a:lstStyle/>
          <a:p>
            <a:fld id="{265A76D6-648E-4F8B-83C3-E71DF9C813D8}" type="slidenum">
              <a:rPr lang="en-US"/>
              <a:pPr/>
              <a:t>15</a:t>
            </a:fld>
            <a:endParaRPr lang="en-US"/>
          </a:p>
        </p:txBody>
      </p:sp>
      <p:sp>
        <p:nvSpPr>
          <p:cNvPr id="2424834" name="Rectangle 6"/>
          <p:cNvSpPr txBox="1">
            <a:spLocks noGrp="1" noChangeArrowheads="1"/>
          </p:cNvSpPr>
          <p:nvPr/>
        </p:nvSpPr>
        <p:spPr bwMode="auto">
          <a:xfrm>
            <a:off x="0" y="8828397"/>
            <a:ext cx="3038372" cy="46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24" tIns="0" rIns="19424" bIns="0" anchor="b"/>
          <a:lstStyle>
            <a:lvl1pPr algn="l" defTabSz="928688" eaLnBrk="0" hangingPunct="0">
              <a:spcBef>
                <a:spcPct val="0"/>
              </a:spcBef>
              <a:defRPr sz="2400">
                <a:solidFill>
                  <a:schemeClr val="tx1"/>
                </a:solidFill>
                <a:latin typeface="Times New Roman" pitchFamily="18" charset="0"/>
              </a:defRPr>
            </a:lvl1pPr>
            <a:lvl2pPr marL="742950" indent="-285750" algn="l" defTabSz="928688" eaLnBrk="0" hangingPunct="0">
              <a:spcBef>
                <a:spcPct val="0"/>
              </a:spcBef>
              <a:defRPr sz="2400">
                <a:solidFill>
                  <a:schemeClr val="tx1"/>
                </a:solidFill>
                <a:latin typeface="Times New Roman" pitchFamily="18" charset="0"/>
              </a:defRPr>
            </a:lvl2pPr>
            <a:lvl3pPr marL="1143000" indent="-228600" algn="l" defTabSz="928688" eaLnBrk="0" hangingPunct="0">
              <a:spcBef>
                <a:spcPct val="0"/>
              </a:spcBef>
              <a:defRPr sz="2400">
                <a:solidFill>
                  <a:schemeClr val="tx1"/>
                </a:solidFill>
                <a:latin typeface="Times New Roman" pitchFamily="18" charset="0"/>
              </a:defRPr>
            </a:lvl3pPr>
            <a:lvl4pPr marL="1600200" indent="-228600" algn="l" defTabSz="928688" eaLnBrk="0" hangingPunct="0">
              <a:spcBef>
                <a:spcPct val="0"/>
              </a:spcBef>
              <a:defRPr sz="2400">
                <a:solidFill>
                  <a:schemeClr val="tx1"/>
                </a:solidFill>
                <a:latin typeface="Times New Roman" pitchFamily="18" charset="0"/>
              </a:defRPr>
            </a:lvl4pPr>
            <a:lvl5pPr marL="2057400" indent="-228600" algn="l" defTabSz="928688" eaLnBrk="0" hangingPunct="0">
              <a:spcBef>
                <a:spcPct val="0"/>
              </a:spcBef>
              <a:defRPr sz="2400">
                <a:solidFill>
                  <a:schemeClr val="tx1"/>
                </a:solidFill>
                <a:latin typeface="Times New Roman" pitchFamily="18" charset="0"/>
              </a:defRPr>
            </a:lvl5pPr>
            <a:lvl6pPr marL="2514600" indent="-228600" defTabSz="928688" eaLnBrk="0" fontAlgn="base" hangingPunct="0">
              <a:spcBef>
                <a:spcPct val="0"/>
              </a:spcBef>
              <a:spcAft>
                <a:spcPct val="0"/>
              </a:spcAft>
              <a:defRPr sz="2400">
                <a:solidFill>
                  <a:schemeClr val="tx1"/>
                </a:solidFill>
                <a:latin typeface="Times New Roman" pitchFamily="18" charset="0"/>
              </a:defRPr>
            </a:lvl6pPr>
            <a:lvl7pPr marL="2971800" indent="-228600" defTabSz="928688" eaLnBrk="0" fontAlgn="base" hangingPunct="0">
              <a:spcBef>
                <a:spcPct val="0"/>
              </a:spcBef>
              <a:spcAft>
                <a:spcPct val="0"/>
              </a:spcAft>
              <a:defRPr sz="2400">
                <a:solidFill>
                  <a:schemeClr val="tx1"/>
                </a:solidFill>
                <a:latin typeface="Times New Roman" pitchFamily="18" charset="0"/>
              </a:defRPr>
            </a:lvl7pPr>
            <a:lvl8pPr marL="3429000" indent="-228600" defTabSz="928688" eaLnBrk="0" fontAlgn="base" hangingPunct="0">
              <a:spcBef>
                <a:spcPct val="0"/>
              </a:spcBef>
              <a:spcAft>
                <a:spcPct val="0"/>
              </a:spcAft>
              <a:defRPr sz="2400">
                <a:solidFill>
                  <a:schemeClr val="tx1"/>
                </a:solidFill>
                <a:latin typeface="Times New Roman" pitchFamily="18" charset="0"/>
              </a:defRPr>
            </a:lvl8pPr>
            <a:lvl9pPr marL="3886200" indent="-228600" defTabSz="928688" eaLnBrk="0" fontAlgn="base" hangingPunct="0">
              <a:spcBef>
                <a:spcPct val="0"/>
              </a:spcBef>
              <a:spcAft>
                <a:spcPct val="0"/>
              </a:spcAft>
              <a:defRPr sz="2400">
                <a:solidFill>
                  <a:schemeClr val="tx1"/>
                </a:solidFill>
                <a:latin typeface="Times New Roman" pitchFamily="18" charset="0"/>
              </a:defRPr>
            </a:lvl9pPr>
          </a:lstStyle>
          <a:p>
            <a:pPr>
              <a:buClrTx/>
              <a:buSzTx/>
            </a:pPr>
            <a:r>
              <a:rPr lang="en-US" sz="1000" i="1">
                <a:latin typeface="Arial" charset="0"/>
              </a:rPr>
              <a:t>Copyright 2004  by Marsha M. Linehan</a:t>
            </a:r>
          </a:p>
        </p:txBody>
      </p:sp>
      <p:sp>
        <p:nvSpPr>
          <p:cNvPr id="2424835" name="Rectangle 7"/>
          <p:cNvSpPr txBox="1">
            <a:spLocks noGrp="1" noChangeArrowheads="1"/>
          </p:cNvSpPr>
          <p:nvPr/>
        </p:nvSpPr>
        <p:spPr bwMode="auto">
          <a:xfrm>
            <a:off x="3972029" y="8828397"/>
            <a:ext cx="3038371" cy="46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24" tIns="0" rIns="19424" bIns="0" anchor="b"/>
          <a:lstStyle>
            <a:lvl1pPr algn="l" defTabSz="928688" eaLnBrk="0" hangingPunct="0">
              <a:spcBef>
                <a:spcPct val="0"/>
              </a:spcBef>
              <a:defRPr sz="2400">
                <a:solidFill>
                  <a:schemeClr val="tx1"/>
                </a:solidFill>
                <a:latin typeface="Times New Roman" pitchFamily="18" charset="0"/>
              </a:defRPr>
            </a:lvl1pPr>
            <a:lvl2pPr marL="742950" indent="-285750" algn="l" defTabSz="928688" eaLnBrk="0" hangingPunct="0">
              <a:spcBef>
                <a:spcPct val="0"/>
              </a:spcBef>
              <a:defRPr sz="2400">
                <a:solidFill>
                  <a:schemeClr val="tx1"/>
                </a:solidFill>
                <a:latin typeface="Times New Roman" pitchFamily="18" charset="0"/>
              </a:defRPr>
            </a:lvl2pPr>
            <a:lvl3pPr marL="1143000" indent="-228600" algn="l" defTabSz="928688" eaLnBrk="0" hangingPunct="0">
              <a:spcBef>
                <a:spcPct val="0"/>
              </a:spcBef>
              <a:defRPr sz="2400">
                <a:solidFill>
                  <a:schemeClr val="tx1"/>
                </a:solidFill>
                <a:latin typeface="Times New Roman" pitchFamily="18" charset="0"/>
              </a:defRPr>
            </a:lvl3pPr>
            <a:lvl4pPr marL="1600200" indent="-228600" algn="l" defTabSz="928688" eaLnBrk="0" hangingPunct="0">
              <a:spcBef>
                <a:spcPct val="0"/>
              </a:spcBef>
              <a:defRPr sz="2400">
                <a:solidFill>
                  <a:schemeClr val="tx1"/>
                </a:solidFill>
                <a:latin typeface="Times New Roman" pitchFamily="18" charset="0"/>
              </a:defRPr>
            </a:lvl4pPr>
            <a:lvl5pPr marL="2057400" indent="-228600" algn="l" defTabSz="928688" eaLnBrk="0" hangingPunct="0">
              <a:spcBef>
                <a:spcPct val="0"/>
              </a:spcBef>
              <a:defRPr sz="2400">
                <a:solidFill>
                  <a:schemeClr val="tx1"/>
                </a:solidFill>
                <a:latin typeface="Times New Roman" pitchFamily="18" charset="0"/>
              </a:defRPr>
            </a:lvl5pPr>
            <a:lvl6pPr marL="2514600" indent="-228600" defTabSz="928688" eaLnBrk="0" fontAlgn="base" hangingPunct="0">
              <a:spcBef>
                <a:spcPct val="0"/>
              </a:spcBef>
              <a:spcAft>
                <a:spcPct val="0"/>
              </a:spcAft>
              <a:defRPr sz="2400">
                <a:solidFill>
                  <a:schemeClr val="tx1"/>
                </a:solidFill>
                <a:latin typeface="Times New Roman" pitchFamily="18" charset="0"/>
              </a:defRPr>
            </a:lvl6pPr>
            <a:lvl7pPr marL="2971800" indent="-228600" defTabSz="928688" eaLnBrk="0" fontAlgn="base" hangingPunct="0">
              <a:spcBef>
                <a:spcPct val="0"/>
              </a:spcBef>
              <a:spcAft>
                <a:spcPct val="0"/>
              </a:spcAft>
              <a:defRPr sz="2400">
                <a:solidFill>
                  <a:schemeClr val="tx1"/>
                </a:solidFill>
                <a:latin typeface="Times New Roman" pitchFamily="18" charset="0"/>
              </a:defRPr>
            </a:lvl7pPr>
            <a:lvl8pPr marL="3429000" indent="-228600" defTabSz="928688" eaLnBrk="0" fontAlgn="base" hangingPunct="0">
              <a:spcBef>
                <a:spcPct val="0"/>
              </a:spcBef>
              <a:spcAft>
                <a:spcPct val="0"/>
              </a:spcAft>
              <a:defRPr sz="2400">
                <a:solidFill>
                  <a:schemeClr val="tx1"/>
                </a:solidFill>
                <a:latin typeface="Times New Roman" pitchFamily="18" charset="0"/>
              </a:defRPr>
            </a:lvl8pPr>
            <a:lvl9pPr marL="3886200" indent="-228600" defTabSz="928688" eaLnBrk="0" fontAlgn="base" hangingPunct="0">
              <a:spcBef>
                <a:spcPct val="0"/>
              </a:spcBef>
              <a:spcAft>
                <a:spcPct val="0"/>
              </a:spcAft>
              <a:defRPr sz="2400">
                <a:solidFill>
                  <a:schemeClr val="tx1"/>
                </a:solidFill>
                <a:latin typeface="Times New Roman" pitchFamily="18" charset="0"/>
              </a:defRPr>
            </a:lvl9pPr>
          </a:lstStyle>
          <a:p>
            <a:pPr algn="r">
              <a:buClrTx/>
              <a:buSzTx/>
            </a:pPr>
            <a:fld id="{03D1DCF4-74D1-4EF6-8415-050D347536F1}" type="slidenum">
              <a:rPr lang="en-US" sz="1000" i="1">
                <a:latin typeface="Arial" charset="0"/>
              </a:rPr>
              <a:pPr algn="r">
                <a:buClrTx/>
                <a:buSzTx/>
              </a:pPr>
              <a:t>15</a:t>
            </a:fld>
            <a:endParaRPr lang="en-US" sz="1000" i="1">
              <a:latin typeface="Arial" charset="0"/>
            </a:endParaRPr>
          </a:p>
        </p:txBody>
      </p:sp>
      <p:sp>
        <p:nvSpPr>
          <p:cNvPr id="2424836" name="Rectangle 2"/>
          <p:cNvSpPr>
            <a:spLocks noGrp="1" noRot="1" noChangeAspect="1" noChangeArrowheads="1" noTextEdit="1"/>
          </p:cNvSpPr>
          <p:nvPr>
            <p:ph type="sldImg"/>
          </p:nvPr>
        </p:nvSpPr>
        <p:spPr>
          <a:xfrm>
            <a:off x="984250" y="793750"/>
            <a:ext cx="5053013" cy="3295650"/>
          </a:xfrm>
          <a:ln/>
        </p:spPr>
      </p:sp>
      <p:sp>
        <p:nvSpPr>
          <p:cNvPr id="2424837" name="Rectangle 3"/>
          <p:cNvSpPr>
            <a:spLocks noGrp="1" noChangeArrowheads="1"/>
          </p:cNvSpPr>
          <p:nvPr>
            <p:ph type="body" idx="1"/>
          </p:nvPr>
        </p:nvSpPr>
        <p:spPr>
          <a:xfrm>
            <a:off x="936845" y="4415790"/>
            <a:ext cx="5136711" cy="4184972"/>
          </a:xfrm>
        </p:spPr>
        <p:txBody>
          <a:bodyPr/>
          <a:lstStyle/>
          <a:p>
            <a:endParaRPr lang="en-US"/>
          </a:p>
        </p:txBody>
      </p:sp>
    </p:spTree>
    <p:extLst>
      <p:ext uri="{BB962C8B-B14F-4D97-AF65-F5344CB8AC3E}">
        <p14:creationId xmlns:p14="http://schemas.microsoft.com/office/powerpoint/2010/main" val="257396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dt" idx="1"/>
          </p:nvPr>
        </p:nvSpPr>
        <p:spPr>
          <a:ln/>
        </p:spPr>
        <p:txBody>
          <a:bodyPr/>
          <a:lstStyle/>
          <a:p>
            <a:fld id="{A1206524-529D-4332-A607-34DE29759E63}" type="datetime1">
              <a:rPr lang="en-US"/>
              <a:pPr/>
              <a:t>6/20/2016</a:t>
            </a:fld>
            <a:endParaRPr lang="en-US"/>
          </a:p>
        </p:txBody>
      </p:sp>
      <p:sp>
        <p:nvSpPr>
          <p:cNvPr id="8"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9" name="Rectangle 7"/>
          <p:cNvSpPr>
            <a:spLocks noGrp="1" noChangeArrowheads="1"/>
          </p:cNvSpPr>
          <p:nvPr>
            <p:ph type="sldNum" sz="quarter" idx="5"/>
          </p:nvPr>
        </p:nvSpPr>
        <p:spPr>
          <a:ln/>
        </p:spPr>
        <p:txBody>
          <a:bodyPr/>
          <a:lstStyle/>
          <a:p>
            <a:fld id="{265A76D6-648E-4F8B-83C3-E71DF9C813D8}" type="slidenum">
              <a:rPr lang="en-US"/>
              <a:pPr/>
              <a:t>16</a:t>
            </a:fld>
            <a:endParaRPr lang="en-US"/>
          </a:p>
        </p:txBody>
      </p:sp>
      <p:sp>
        <p:nvSpPr>
          <p:cNvPr id="2424834" name="Rectangle 6"/>
          <p:cNvSpPr txBox="1">
            <a:spLocks noGrp="1" noChangeArrowheads="1"/>
          </p:cNvSpPr>
          <p:nvPr/>
        </p:nvSpPr>
        <p:spPr bwMode="auto">
          <a:xfrm>
            <a:off x="0" y="8828397"/>
            <a:ext cx="3038372" cy="46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24" tIns="0" rIns="19424" bIns="0" anchor="b"/>
          <a:lstStyle>
            <a:lvl1pPr algn="l" defTabSz="928688" eaLnBrk="0" hangingPunct="0">
              <a:spcBef>
                <a:spcPct val="0"/>
              </a:spcBef>
              <a:defRPr sz="2400">
                <a:solidFill>
                  <a:schemeClr val="tx1"/>
                </a:solidFill>
                <a:latin typeface="Times New Roman" pitchFamily="18" charset="0"/>
              </a:defRPr>
            </a:lvl1pPr>
            <a:lvl2pPr marL="742950" indent="-285750" algn="l" defTabSz="928688" eaLnBrk="0" hangingPunct="0">
              <a:spcBef>
                <a:spcPct val="0"/>
              </a:spcBef>
              <a:defRPr sz="2400">
                <a:solidFill>
                  <a:schemeClr val="tx1"/>
                </a:solidFill>
                <a:latin typeface="Times New Roman" pitchFamily="18" charset="0"/>
              </a:defRPr>
            </a:lvl2pPr>
            <a:lvl3pPr marL="1143000" indent="-228600" algn="l" defTabSz="928688" eaLnBrk="0" hangingPunct="0">
              <a:spcBef>
                <a:spcPct val="0"/>
              </a:spcBef>
              <a:defRPr sz="2400">
                <a:solidFill>
                  <a:schemeClr val="tx1"/>
                </a:solidFill>
                <a:latin typeface="Times New Roman" pitchFamily="18" charset="0"/>
              </a:defRPr>
            </a:lvl3pPr>
            <a:lvl4pPr marL="1600200" indent="-228600" algn="l" defTabSz="928688" eaLnBrk="0" hangingPunct="0">
              <a:spcBef>
                <a:spcPct val="0"/>
              </a:spcBef>
              <a:defRPr sz="2400">
                <a:solidFill>
                  <a:schemeClr val="tx1"/>
                </a:solidFill>
                <a:latin typeface="Times New Roman" pitchFamily="18" charset="0"/>
              </a:defRPr>
            </a:lvl4pPr>
            <a:lvl5pPr marL="2057400" indent="-228600" algn="l" defTabSz="928688" eaLnBrk="0" hangingPunct="0">
              <a:spcBef>
                <a:spcPct val="0"/>
              </a:spcBef>
              <a:defRPr sz="2400">
                <a:solidFill>
                  <a:schemeClr val="tx1"/>
                </a:solidFill>
                <a:latin typeface="Times New Roman" pitchFamily="18" charset="0"/>
              </a:defRPr>
            </a:lvl5pPr>
            <a:lvl6pPr marL="2514600" indent="-228600" defTabSz="928688" eaLnBrk="0" fontAlgn="base" hangingPunct="0">
              <a:spcBef>
                <a:spcPct val="0"/>
              </a:spcBef>
              <a:spcAft>
                <a:spcPct val="0"/>
              </a:spcAft>
              <a:defRPr sz="2400">
                <a:solidFill>
                  <a:schemeClr val="tx1"/>
                </a:solidFill>
                <a:latin typeface="Times New Roman" pitchFamily="18" charset="0"/>
              </a:defRPr>
            </a:lvl6pPr>
            <a:lvl7pPr marL="2971800" indent="-228600" defTabSz="928688" eaLnBrk="0" fontAlgn="base" hangingPunct="0">
              <a:spcBef>
                <a:spcPct val="0"/>
              </a:spcBef>
              <a:spcAft>
                <a:spcPct val="0"/>
              </a:spcAft>
              <a:defRPr sz="2400">
                <a:solidFill>
                  <a:schemeClr val="tx1"/>
                </a:solidFill>
                <a:latin typeface="Times New Roman" pitchFamily="18" charset="0"/>
              </a:defRPr>
            </a:lvl7pPr>
            <a:lvl8pPr marL="3429000" indent="-228600" defTabSz="928688" eaLnBrk="0" fontAlgn="base" hangingPunct="0">
              <a:spcBef>
                <a:spcPct val="0"/>
              </a:spcBef>
              <a:spcAft>
                <a:spcPct val="0"/>
              </a:spcAft>
              <a:defRPr sz="2400">
                <a:solidFill>
                  <a:schemeClr val="tx1"/>
                </a:solidFill>
                <a:latin typeface="Times New Roman" pitchFamily="18" charset="0"/>
              </a:defRPr>
            </a:lvl8pPr>
            <a:lvl9pPr marL="3886200" indent="-228600" defTabSz="928688" eaLnBrk="0" fontAlgn="base" hangingPunct="0">
              <a:spcBef>
                <a:spcPct val="0"/>
              </a:spcBef>
              <a:spcAft>
                <a:spcPct val="0"/>
              </a:spcAft>
              <a:defRPr sz="2400">
                <a:solidFill>
                  <a:schemeClr val="tx1"/>
                </a:solidFill>
                <a:latin typeface="Times New Roman" pitchFamily="18" charset="0"/>
              </a:defRPr>
            </a:lvl9pPr>
          </a:lstStyle>
          <a:p>
            <a:pPr>
              <a:buClrTx/>
              <a:buSzTx/>
            </a:pPr>
            <a:r>
              <a:rPr lang="en-US" sz="1000" i="1">
                <a:latin typeface="Arial" charset="0"/>
              </a:rPr>
              <a:t>Copyright 2004  by Marsha M. Linehan</a:t>
            </a:r>
          </a:p>
        </p:txBody>
      </p:sp>
      <p:sp>
        <p:nvSpPr>
          <p:cNvPr id="2424835" name="Rectangle 7"/>
          <p:cNvSpPr txBox="1">
            <a:spLocks noGrp="1" noChangeArrowheads="1"/>
          </p:cNvSpPr>
          <p:nvPr/>
        </p:nvSpPr>
        <p:spPr bwMode="auto">
          <a:xfrm>
            <a:off x="3972029" y="8828397"/>
            <a:ext cx="3038371" cy="46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24" tIns="0" rIns="19424" bIns="0" anchor="b"/>
          <a:lstStyle>
            <a:lvl1pPr algn="l" defTabSz="928688" eaLnBrk="0" hangingPunct="0">
              <a:spcBef>
                <a:spcPct val="0"/>
              </a:spcBef>
              <a:defRPr sz="2400">
                <a:solidFill>
                  <a:schemeClr val="tx1"/>
                </a:solidFill>
                <a:latin typeface="Times New Roman" pitchFamily="18" charset="0"/>
              </a:defRPr>
            </a:lvl1pPr>
            <a:lvl2pPr marL="742950" indent="-285750" algn="l" defTabSz="928688" eaLnBrk="0" hangingPunct="0">
              <a:spcBef>
                <a:spcPct val="0"/>
              </a:spcBef>
              <a:defRPr sz="2400">
                <a:solidFill>
                  <a:schemeClr val="tx1"/>
                </a:solidFill>
                <a:latin typeface="Times New Roman" pitchFamily="18" charset="0"/>
              </a:defRPr>
            </a:lvl2pPr>
            <a:lvl3pPr marL="1143000" indent="-228600" algn="l" defTabSz="928688" eaLnBrk="0" hangingPunct="0">
              <a:spcBef>
                <a:spcPct val="0"/>
              </a:spcBef>
              <a:defRPr sz="2400">
                <a:solidFill>
                  <a:schemeClr val="tx1"/>
                </a:solidFill>
                <a:latin typeface="Times New Roman" pitchFamily="18" charset="0"/>
              </a:defRPr>
            </a:lvl3pPr>
            <a:lvl4pPr marL="1600200" indent="-228600" algn="l" defTabSz="928688" eaLnBrk="0" hangingPunct="0">
              <a:spcBef>
                <a:spcPct val="0"/>
              </a:spcBef>
              <a:defRPr sz="2400">
                <a:solidFill>
                  <a:schemeClr val="tx1"/>
                </a:solidFill>
                <a:latin typeface="Times New Roman" pitchFamily="18" charset="0"/>
              </a:defRPr>
            </a:lvl4pPr>
            <a:lvl5pPr marL="2057400" indent="-228600" algn="l" defTabSz="928688" eaLnBrk="0" hangingPunct="0">
              <a:spcBef>
                <a:spcPct val="0"/>
              </a:spcBef>
              <a:defRPr sz="2400">
                <a:solidFill>
                  <a:schemeClr val="tx1"/>
                </a:solidFill>
                <a:latin typeface="Times New Roman" pitchFamily="18" charset="0"/>
              </a:defRPr>
            </a:lvl5pPr>
            <a:lvl6pPr marL="2514600" indent="-228600" defTabSz="928688" eaLnBrk="0" fontAlgn="base" hangingPunct="0">
              <a:spcBef>
                <a:spcPct val="0"/>
              </a:spcBef>
              <a:spcAft>
                <a:spcPct val="0"/>
              </a:spcAft>
              <a:defRPr sz="2400">
                <a:solidFill>
                  <a:schemeClr val="tx1"/>
                </a:solidFill>
                <a:latin typeface="Times New Roman" pitchFamily="18" charset="0"/>
              </a:defRPr>
            </a:lvl6pPr>
            <a:lvl7pPr marL="2971800" indent="-228600" defTabSz="928688" eaLnBrk="0" fontAlgn="base" hangingPunct="0">
              <a:spcBef>
                <a:spcPct val="0"/>
              </a:spcBef>
              <a:spcAft>
                <a:spcPct val="0"/>
              </a:spcAft>
              <a:defRPr sz="2400">
                <a:solidFill>
                  <a:schemeClr val="tx1"/>
                </a:solidFill>
                <a:latin typeface="Times New Roman" pitchFamily="18" charset="0"/>
              </a:defRPr>
            </a:lvl7pPr>
            <a:lvl8pPr marL="3429000" indent="-228600" defTabSz="928688" eaLnBrk="0" fontAlgn="base" hangingPunct="0">
              <a:spcBef>
                <a:spcPct val="0"/>
              </a:spcBef>
              <a:spcAft>
                <a:spcPct val="0"/>
              </a:spcAft>
              <a:defRPr sz="2400">
                <a:solidFill>
                  <a:schemeClr val="tx1"/>
                </a:solidFill>
                <a:latin typeface="Times New Roman" pitchFamily="18" charset="0"/>
              </a:defRPr>
            </a:lvl8pPr>
            <a:lvl9pPr marL="3886200" indent="-228600" defTabSz="928688" eaLnBrk="0" fontAlgn="base" hangingPunct="0">
              <a:spcBef>
                <a:spcPct val="0"/>
              </a:spcBef>
              <a:spcAft>
                <a:spcPct val="0"/>
              </a:spcAft>
              <a:defRPr sz="2400">
                <a:solidFill>
                  <a:schemeClr val="tx1"/>
                </a:solidFill>
                <a:latin typeface="Times New Roman" pitchFamily="18" charset="0"/>
              </a:defRPr>
            </a:lvl9pPr>
          </a:lstStyle>
          <a:p>
            <a:pPr algn="r">
              <a:buClrTx/>
              <a:buSzTx/>
            </a:pPr>
            <a:fld id="{03D1DCF4-74D1-4EF6-8415-050D347536F1}" type="slidenum">
              <a:rPr lang="en-US" sz="1000" i="1">
                <a:latin typeface="Arial" charset="0"/>
              </a:rPr>
              <a:pPr algn="r">
                <a:buClrTx/>
                <a:buSzTx/>
              </a:pPr>
              <a:t>16</a:t>
            </a:fld>
            <a:endParaRPr lang="en-US" sz="1000" i="1">
              <a:latin typeface="Arial" charset="0"/>
            </a:endParaRPr>
          </a:p>
        </p:txBody>
      </p:sp>
      <p:sp>
        <p:nvSpPr>
          <p:cNvPr id="2424836" name="Rectangle 2"/>
          <p:cNvSpPr>
            <a:spLocks noGrp="1" noRot="1" noChangeAspect="1" noChangeArrowheads="1" noTextEdit="1"/>
          </p:cNvSpPr>
          <p:nvPr>
            <p:ph type="sldImg"/>
          </p:nvPr>
        </p:nvSpPr>
        <p:spPr>
          <a:xfrm>
            <a:off x="984250" y="793750"/>
            <a:ext cx="5053013" cy="3295650"/>
          </a:xfrm>
          <a:ln/>
        </p:spPr>
      </p:sp>
      <p:sp>
        <p:nvSpPr>
          <p:cNvPr id="2424837" name="Rectangle 3"/>
          <p:cNvSpPr>
            <a:spLocks noGrp="1" noChangeArrowheads="1"/>
          </p:cNvSpPr>
          <p:nvPr>
            <p:ph type="body" idx="1"/>
          </p:nvPr>
        </p:nvSpPr>
        <p:spPr>
          <a:xfrm>
            <a:off x="936845" y="4415790"/>
            <a:ext cx="5136711" cy="4184972"/>
          </a:xfrm>
        </p:spPr>
        <p:txBody>
          <a:bodyPr/>
          <a:lstStyle/>
          <a:p>
            <a:endParaRPr lang="en-US"/>
          </a:p>
        </p:txBody>
      </p:sp>
    </p:spTree>
    <p:extLst>
      <p:ext uri="{BB962C8B-B14F-4D97-AF65-F5344CB8AC3E}">
        <p14:creationId xmlns:p14="http://schemas.microsoft.com/office/powerpoint/2010/main" val="3754722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D10880E8-29A9-42F3-A191-221C9F2D8B99}" type="slidenum">
              <a:rPr lang="en-US"/>
              <a:pPr>
                <a:defRPr/>
              </a:pPr>
              <a:t>17</a:t>
            </a:fld>
            <a:endParaRPr lang="en-US"/>
          </a:p>
        </p:txBody>
      </p:sp>
      <p:sp>
        <p:nvSpPr>
          <p:cNvPr id="742402" name="Rectangle 2"/>
          <p:cNvSpPr>
            <a:spLocks noGrp="1" noRot="1" noChangeAspect="1" noChangeArrowheads="1" noTextEdit="1"/>
          </p:cNvSpPr>
          <p:nvPr>
            <p:ph type="sldImg"/>
          </p:nvPr>
        </p:nvSpPr>
        <p:spPr>
          <a:xfrm>
            <a:off x="984250" y="793750"/>
            <a:ext cx="5046663" cy="3292475"/>
          </a:xfrm>
          <a:ln/>
        </p:spPr>
      </p:sp>
      <p:sp>
        <p:nvSpPr>
          <p:cNvPr id="74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10473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pitchFamily="34" charset="0"/>
                <a:cs typeface="Arial" pitchFamily="34" charset="0"/>
              </a:defRPr>
            </a:lvl1pPr>
            <a:lvl2pPr marL="742841" indent="-285708" defTabSz="906330" eaLnBrk="0" hangingPunct="0">
              <a:defRPr sz="2400">
                <a:solidFill>
                  <a:schemeClr val="tx1"/>
                </a:solidFill>
                <a:latin typeface="Arial" pitchFamily="34" charset="0"/>
                <a:cs typeface="Arial" pitchFamily="34" charset="0"/>
              </a:defRPr>
            </a:lvl2pPr>
            <a:lvl3pPr marL="1142833" indent="-228567" defTabSz="906330" eaLnBrk="0" hangingPunct="0">
              <a:defRPr sz="2400">
                <a:solidFill>
                  <a:schemeClr val="tx1"/>
                </a:solidFill>
                <a:latin typeface="Arial" pitchFamily="34" charset="0"/>
                <a:cs typeface="Arial" pitchFamily="34" charset="0"/>
              </a:defRPr>
            </a:lvl3pPr>
            <a:lvl4pPr marL="1599965" indent="-228567" defTabSz="906330" eaLnBrk="0" hangingPunct="0">
              <a:defRPr sz="2400">
                <a:solidFill>
                  <a:schemeClr val="tx1"/>
                </a:solidFill>
                <a:latin typeface="Arial" pitchFamily="34" charset="0"/>
                <a:cs typeface="Arial" pitchFamily="34" charset="0"/>
              </a:defRPr>
            </a:lvl4pPr>
            <a:lvl5pPr marL="2057099" indent="-228567" defTabSz="906330" eaLnBrk="0" hangingPunct="0">
              <a:defRPr sz="2400">
                <a:solidFill>
                  <a:schemeClr val="tx1"/>
                </a:solidFill>
                <a:latin typeface="Arial" pitchFamily="34" charset="0"/>
                <a:cs typeface="Arial" pitchFamily="34" charset="0"/>
              </a:defRPr>
            </a:lvl5pPr>
            <a:lvl6pPr marL="2514232" indent="-228567" defTabSz="906330" eaLnBrk="0" fontAlgn="base" hangingPunct="0">
              <a:spcBef>
                <a:spcPct val="0"/>
              </a:spcBef>
              <a:spcAft>
                <a:spcPct val="0"/>
              </a:spcAft>
              <a:defRPr sz="2400">
                <a:solidFill>
                  <a:schemeClr val="tx1"/>
                </a:solidFill>
                <a:latin typeface="Arial" pitchFamily="34" charset="0"/>
                <a:cs typeface="Arial" pitchFamily="34" charset="0"/>
              </a:defRPr>
            </a:lvl6pPr>
            <a:lvl7pPr marL="2971364" indent="-228567" defTabSz="906330" eaLnBrk="0" fontAlgn="base" hangingPunct="0">
              <a:spcBef>
                <a:spcPct val="0"/>
              </a:spcBef>
              <a:spcAft>
                <a:spcPct val="0"/>
              </a:spcAft>
              <a:defRPr sz="2400">
                <a:solidFill>
                  <a:schemeClr val="tx1"/>
                </a:solidFill>
                <a:latin typeface="Arial" pitchFamily="34" charset="0"/>
                <a:cs typeface="Arial" pitchFamily="34" charset="0"/>
              </a:defRPr>
            </a:lvl7pPr>
            <a:lvl8pPr marL="3428498" indent="-228567" defTabSz="906330" eaLnBrk="0" fontAlgn="base" hangingPunct="0">
              <a:spcBef>
                <a:spcPct val="0"/>
              </a:spcBef>
              <a:spcAft>
                <a:spcPct val="0"/>
              </a:spcAft>
              <a:defRPr sz="2400">
                <a:solidFill>
                  <a:schemeClr val="tx1"/>
                </a:solidFill>
                <a:latin typeface="Arial" pitchFamily="34" charset="0"/>
                <a:cs typeface="Arial" pitchFamily="34" charset="0"/>
              </a:defRPr>
            </a:lvl8pPr>
            <a:lvl9pPr marL="3885630" indent="-228567" defTabSz="90633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a:t>Copyright 2016 by Marsha M. Linehan</a:t>
            </a:r>
          </a:p>
        </p:txBody>
      </p:sp>
      <p:sp>
        <p:nvSpPr>
          <p:cNvPr id="8" name="Slide Number Placeholder 7"/>
          <p:cNvSpPr>
            <a:spLocks noGrp="1" noChangeArrowheads="1"/>
          </p:cNvSpPr>
          <p:nvPr>
            <p:ph type="sldNum" sz="quarter" idx="5"/>
          </p:nvPr>
        </p:nvSpPr>
        <p:spPr/>
        <p:txBody>
          <a:bodyPr/>
          <a:lstStyle/>
          <a:p>
            <a:pPr>
              <a:defRPr/>
            </a:pPr>
            <a:fld id="{7480FF67-64CA-4D67-9761-C22978A47391}" type="slidenum">
              <a:rPr lang="en-US"/>
              <a:pPr>
                <a:defRPr/>
              </a:pPr>
              <a:t>18</a:t>
            </a:fld>
            <a:endParaRPr lang="en-US"/>
          </a:p>
        </p:txBody>
      </p:sp>
      <p:sp>
        <p:nvSpPr>
          <p:cNvPr id="436226"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pPr>
              <a:defRPr/>
            </a:pPr>
            <a:fld id="{492985E4-9266-429D-9201-45EC6162EE2E}" type="datetime1">
              <a:rPr lang="en-US" sz="900"/>
              <a:pPr>
                <a:defRPr/>
              </a:pPr>
              <a:t>6/20/2016</a:t>
            </a:fld>
            <a:endParaRPr lang="en-US" sz="900"/>
          </a:p>
        </p:txBody>
      </p:sp>
      <p:sp>
        <p:nvSpPr>
          <p:cNvPr id="564229" name="Rectangle 6"/>
          <p:cNvSpPr txBox="1">
            <a:spLocks noGrp="1" noChangeArrowheads="1"/>
          </p:cNvSpPr>
          <p:nvPr/>
        </p:nvSpPr>
        <p:spPr bwMode="auto">
          <a:xfrm>
            <a:off x="1"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cs typeface="Arial" pitchFamily="34" charset="0"/>
              </a:defRPr>
            </a:lvl1pPr>
            <a:lvl2pPr marL="742950" indent="-285750" defTabSz="965200" eaLnBrk="0" hangingPunct="0">
              <a:defRPr sz="2400">
                <a:solidFill>
                  <a:schemeClr val="tx1"/>
                </a:solidFill>
                <a:latin typeface="Arial" pitchFamily="34" charset="0"/>
                <a:cs typeface="Arial" pitchFamily="34" charset="0"/>
              </a:defRPr>
            </a:lvl2pPr>
            <a:lvl3pPr marL="1143000" indent="-228600" defTabSz="965200" eaLnBrk="0" hangingPunct="0">
              <a:defRPr sz="2400">
                <a:solidFill>
                  <a:schemeClr val="tx1"/>
                </a:solidFill>
                <a:latin typeface="Arial" pitchFamily="34" charset="0"/>
                <a:cs typeface="Arial" pitchFamily="34" charset="0"/>
              </a:defRPr>
            </a:lvl3pPr>
            <a:lvl4pPr marL="1600200" indent="-228600" defTabSz="965200" eaLnBrk="0" hangingPunct="0">
              <a:defRPr sz="2400">
                <a:solidFill>
                  <a:schemeClr val="tx1"/>
                </a:solidFill>
                <a:latin typeface="Arial" pitchFamily="34" charset="0"/>
                <a:cs typeface="Arial" pitchFamily="34" charset="0"/>
              </a:defRPr>
            </a:lvl4pPr>
            <a:lvl5pPr marL="2057400" indent="-228600" defTabSz="965200" eaLnBrk="0" hangingPunct="0">
              <a:defRPr sz="2400">
                <a:solidFill>
                  <a:schemeClr val="tx1"/>
                </a:solidFill>
                <a:latin typeface="Arial" pitchFamily="34" charset="0"/>
                <a:cs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i="1"/>
              <a:t>Copyright 2008  by Marsha M. Linehan</a:t>
            </a:r>
          </a:p>
        </p:txBody>
      </p:sp>
      <p:sp>
        <p:nvSpPr>
          <p:cNvPr id="564230" name="Rectangle 7"/>
          <p:cNvSpPr txBox="1">
            <a:spLocks noGrp="1" noChangeArrowheads="1"/>
          </p:cNvSpPr>
          <p:nvPr/>
        </p:nvSpPr>
        <p:spPr bwMode="auto">
          <a:xfrm>
            <a:off x="3971926"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cs typeface="Arial" pitchFamily="34" charset="0"/>
              </a:defRPr>
            </a:lvl1pPr>
            <a:lvl2pPr marL="742950" indent="-285750" defTabSz="965200" eaLnBrk="0" hangingPunct="0">
              <a:defRPr sz="2400">
                <a:solidFill>
                  <a:schemeClr val="tx1"/>
                </a:solidFill>
                <a:latin typeface="Arial" pitchFamily="34" charset="0"/>
                <a:cs typeface="Arial" pitchFamily="34" charset="0"/>
              </a:defRPr>
            </a:lvl2pPr>
            <a:lvl3pPr marL="1143000" indent="-228600" defTabSz="965200" eaLnBrk="0" hangingPunct="0">
              <a:defRPr sz="2400">
                <a:solidFill>
                  <a:schemeClr val="tx1"/>
                </a:solidFill>
                <a:latin typeface="Arial" pitchFamily="34" charset="0"/>
                <a:cs typeface="Arial" pitchFamily="34" charset="0"/>
              </a:defRPr>
            </a:lvl3pPr>
            <a:lvl4pPr marL="1600200" indent="-228600" defTabSz="965200" eaLnBrk="0" hangingPunct="0">
              <a:defRPr sz="2400">
                <a:solidFill>
                  <a:schemeClr val="tx1"/>
                </a:solidFill>
                <a:latin typeface="Arial" pitchFamily="34" charset="0"/>
                <a:cs typeface="Arial" pitchFamily="34" charset="0"/>
              </a:defRPr>
            </a:lvl4pPr>
            <a:lvl5pPr marL="2057400" indent="-228600" defTabSz="965200" eaLnBrk="0" hangingPunct="0">
              <a:defRPr sz="2400">
                <a:solidFill>
                  <a:schemeClr val="tx1"/>
                </a:solidFill>
                <a:latin typeface="Arial" pitchFamily="34" charset="0"/>
                <a:cs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AA307572-9EF2-46D9-A6FC-29FE3C9E618B}" type="slidenum">
              <a:rPr lang="en-US" sz="900" i="1"/>
              <a:pPr algn="r"/>
              <a:t>18</a:t>
            </a:fld>
            <a:endParaRPr lang="en-US" sz="900" i="1"/>
          </a:p>
        </p:txBody>
      </p:sp>
      <p:sp>
        <p:nvSpPr>
          <p:cNvPr id="564231" name="Rectangle 2"/>
          <p:cNvSpPr>
            <a:spLocks noGrp="1" noRot="1" noChangeAspect="1" noChangeArrowheads="1" noTextEdit="1"/>
          </p:cNvSpPr>
          <p:nvPr>
            <p:ph type="sldImg"/>
          </p:nvPr>
        </p:nvSpPr>
        <p:spPr>
          <a:ln/>
        </p:spPr>
      </p:sp>
      <p:sp>
        <p:nvSpPr>
          <p:cNvPr id="5642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96883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pitchFamily="34" charset="0"/>
                <a:cs typeface="Arial" pitchFamily="34" charset="0"/>
              </a:defRPr>
            </a:lvl1pPr>
            <a:lvl2pPr marL="742841" indent="-285708" defTabSz="906330" eaLnBrk="0" hangingPunct="0">
              <a:defRPr sz="2400">
                <a:solidFill>
                  <a:schemeClr val="tx1"/>
                </a:solidFill>
                <a:latin typeface="Arial" pitchFamily="34" charset="0"/>
                <a:cs typeface="Arial" pitchFamily="34" charset="0"/>
              </a:defRPr>
            </a:lvl2pPr>
            <a:lvl3pPr marL="1142833" indent="-228567" defTabSz="906330" eaLnBrk="0" hangingPunct="0">
              <a:defRPr sz="2400">
                <a:solidFill>
                  <a:schemeClr val="tx1"/>
                </a:solidFill>
                <a:latin typeface="Arial" pitchFamily="34" charset="0"/>
                <a:cs typeface="Arial" pitchFamily="34" charset="0"/>
              </a:defRPr>
            </a:lvl3pPr>
            <a:lvl4pPr marL="1599965" indent="-228567" defTabSz="906330" eaLnBrk="0" hangingPunct="0">
              <a:defRPr sz="2400">
                <a:solidFill>
                  <a:schemeClr val="tx1"/>
                </a:solidFill>
                <a:latin typeface="Arial" pitchFamily="34" charset="0"/>
                <a:cs typeface="Arial" pitchFamily="34" charset="0"/>
              </a:defRPr>
            </a:lvl4pPr>
            <a:lvl5pPr marL="2057099" indent="-228567" defTabSz="906330" eaLnBrk="0" hangingPunct="0">
              <a:defRPr sz="2400">
                <a:solidFill>
                  <a:schemeClr val="tx1"/>
                </a:solidFill>
                <a:latin typeface="Arial" pitchFamily="34" charset="0"/>
                <a:cs typeface="Arial" pitchFamily="34" charset="0"/>
              </a:defRPr>
            </a:lvl5pPr>
            <a:lvl6pPr marL="2514232" indent="-228567" defTabSz="906330" eaLnBrk="0" fontAlgn="base" hangingPunct="0">
              <a:spcBef>
                <a:spcPct val="0"/>
              </a:spcBef>
              <a:spcAft>
                <a:spcPct val="0"/>
              </a:spcAft>
              <a:defRPr sz="2400">
                <a:solidFill>
                  <a:schemeClr val="tx1"/>
                </a:solidFill>
                <a:latin typeface="Arial" pitchFamily="34" charset="0"/>
                <a:cs typeface="Arial" pitchFamily="34" charset="0"/>
              </a:defRPr>
            </a:lvl6pPr>
            <a:lvl7pPr marL="2971364" indent="-228567" defTabSz="906330" eaLnBrk="0" fontAlgn="base" hangingPunct="0">
              <a:spcBef>
                <a:spcPct val="0"/>
              </a:spcBef>
              <a:spcAft>
                <a:spcPct val="0"/>
              </a:spcAft>
              <a:defRPr sz="2400">
                <a:solidFill>
                  <a:schemeClr val="tx1"/>
                </a:solidFill>
                <a:latin typeface="Arial" pitchFamily="34" charset="0"/>
                <a:cs typeface="Arial" pitchFamily="34" charset="0"/>
              </a:defRPr>
            </a:lvl7pPr>
            <a:lvl8pPr marL="3428498" indent="-228567" defTabSz="906330" eaLnBrk="0" fontAlgn="base" hangingPunct="0">
              <a:spcBef>
                <a:spcPct val="0"/>
              </a:spcBef>
              <a:spcAft>
                <a:spcPct val="0"/>
              </a:spcAft>
              <a:defRPr sz="2400">
                <a:solidFill>
                  <a:schemeClr val="tx1"/>
                </a:solidFill>
                <a:latin typeface="Arial" pitchFamily="34" charset="0"/>
                <a:cs typeface="Arial" pitchFamily="34" charset="0"/>
              </a:defRPr>
            </a:lvl8pPr>
            <a:lvl9pPr marL="3885630" indent="-228567" defTabSz="90633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a:t>Copyright 2016 by Marsha M. Linehan</a:t>
            </a:r>
          </a:p>
        </p:txBody>
      </p:sp>
      <p:sp>
        <p:nvSpPr>
          <p:cNvPr id="8" name="Slide Number Placeholder 7"/>
          <p:cNvSpPr>
            <a:spLocks noGrp="1" noChangeArrowheads="1"/>
          </p:cNvSpPr>
          <p:nvPr>
            <p:ph type="sldNum" sz="quarter" idx="5"/>
          </p:nvPr>
        </p:nvSpPr>
        <p:spPr/>
        <p:txBody>
          <a:bodyPr/>
          <a:lstStyle/>
          <a:p>
            <a:pPr>
              <a:defRPr/>
            </a:pPr>
            <a:fld id="{C165AEFA-D26B-4DAB-B85E-5054304A4397}" type="slidenum">
              <a:rPr lang="en-US"/>
              <a:pPr>
                <a:defRPr/>
              </a:pPr>
              <a:t>19</a:t>
            </a:fld>
            <a:endParaRPr lang="en-US"/>
          </a:p>
        </p:txBody>
      </p:sp>
      <p:sp>
        <p:nvSpPr>
          <p:cNvPr id="437250"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pPr>
              <a:defRPr/>
            </a:pPr>
            <a:fld id="{066CD656-7B58-42D4-B860-18C4BD28DAFF}" type="datetime1">
              <a:rPr lang="en-US" sz="900">
                <a:solidFill>
                  <a:srgbClr val="000000"/>
                </a:solidFill>
              </a:rPr>
              <a:pPr>
                <a:defRPr/>
              </a:pPr>
              <a:t>6/20/2016</a:t>
            </a:fld>
            <a:endParaRPr lang="en-US" sz="900">
              <a:solidFill>
                <a:srgbClr val="000000"/>
              </a:solidFill>
            </a:endParaRPr>
          </a:p>
        </p:txBody>
      </p:sp>
      <p:sp>
        <p:nvSpPr>
          <p:cNvPr id="565253" name="Rectangle 6"/>
          <p:cNvSpPr txBox="1">
            <a:spLocks noGrp="1" noChangeArrowheads="1"/>
          </p:cNvSpPr>
          <p:nvPr/>
        </p:nvSpPr>
        <p:spPr bwMode="auto">
          <a:xfrm>
            <a:off x="1"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cs typeface="Arial" pitchFamily="34" charset="0"/>
              </a:defRPr>
            </a:lvl1pPr>
            <a:lvl2pPr marL="742950" indent="-285750" defTabSz="965200" eaLnBrk="0" hangingPunct="0">
              <a:defRPr sz="2400">
                <a:solidFill>
                  <a:schemeClr val="tx1"/>
                </a:solidFill>
                <a:latin typeface="Arial" pitchFamily="34" charset="0"/>
                <a:cs typeface="Arial" pitchFamily="34" charset="0"/>
              </a:defRPr>
            </a:lvl2pPr>
            <a:lvl3pPr marL="1143000" indent="-228600" defTabSz="965200" eaLnBrk="0" hangingPunct="0">
              <a:defRPr sz="2400">
                <a:solidFill>
                  <a:schemeClr val="tx1"/>
                </a:solidFill>
                <a:latin typeface="Arial" pitchFamily="34" charset="0"/>
                <a:cs typeface="Arial" pitchFamily="34" charset="0"/>
              </a:defRPr>
            </a:lvl3pPr>
            <a:lvl4pPr marL="1600200" indent="-228600" defTabSz="965200" eaLnBrk="0" hangingPunct="0">
              <a:defRPr sz="2400">
                <a:solidFill>
                  <a:schemeClr val="tx1"/>
                </a:solidFill>
                <a:latin typeface="Arial" pitchFamily="34" charset="0"/>
                <a:cs typeface="Arial" pitchFamily="34" charset="0"/>
              </a:defRPr>
            </a:lvl4pPr>
            <a:lvl5pPr marL="2057400" indent="-228600" defTabSz="965200" eaLnBrk="0" hangingPunct="0">
              <a:defRPr sz="2400">
                <a:solidFill>
                  <a:schemeClr val="tx1"/>
                </a:solidFill>
                <a:latin typeface="Arial" pitchFamily="34" charset="0"/>
                <a:cs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i="1">
                <a:solidFill>
                  <a:srgbClr val="000000"/>
                </a:solidFill>
              </a:rPr>
              <a:t>Copyright 2008  by Marsha M. Linehan</a:t>
            </a:r>
          </a:p>
        </p:txBody>
      </p:sp>
      <p:sp>
        <p:nvSpPr>
          <p:cNvPr id="565254" name="Rectangle 7"/>
          <p:cNvSpPr txBox="1">
            <a:spLocks noGrp="1" noChangeArrowheads="1"/>
          </p:cNvSpPr>
          <p:nvPr/>
        </p:nvSpPr>
        <p:spPr bwMode="auto">
          <a:xfrm>
            <a:off x="3971926"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cs typeface="Arial" pitchFamily="34" charset="0"/>
              </a:defRPr>
            </a:lvl1pPr>
            <a:lvl2pPr marL="742950" indent="-285750" defTabSz="965200" eaLnBrk="0" hangingPunct="0">
              <a:defRPr sz="2400">
                <a:solidFill>
                  <a:schemeClr val="tx1"/>
                </a:solidFill>
                <a:latin typeface="Arial" pitchFamily="34" charset="0"/>
                <a:cs typeface="Arial" pitchFamily="34" charset="0"/>
              </a:defRPr>
            </a:lvl2pPr>
            <a:lvl3pPr marL="1143000" indent="-228600" defTabSz="965200" eaLnBrk="0" hangingPunct="0">
              <a:defRPr sz="2400">
                <a:solidFill>
                  <a:schemeClr val="tx1"/>
                </a:solidFill>
                <a:latin typeface="Arial" pitchFamily="34" charset="0"/>
                <a:cs typeface="Arial" pitchFamily="34" charset="0"/>
              </a:defRPr>
            </a:lvl3pPr>
            <a:lvl4pPr marL="1600200" indent="-228600" defTabSz="965200" eaLnBrk="0" hangingPunct="0">
              <a:defRPr sz="2400">
                <a:solidFill>
                  <a:schemeClr val="tx1"/>
                </a:solidFill>
                <a:latin typeface="Arial" pitchFamily="34" charset="0"/>
                <a:cs typeface="Arial" pitchFamily="34" charset="0"/>
              </a:defRPr>
            </a:lvl4pPr>
            <a:lvl5pPr marL="2057400" indent="-228600" defTabSz="965200" eaLnBrk="0" hangingPunct="0">
              <a:defRPr sz="2400">
                <a:solidFill>
                  <a:schemeClr val="tx1"/>
                </a:solidFill>
                <a:latin typeface="Arial" pitchFamily="34" charset="0"/>
                <a:cs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C472BCF3-E488-475C-B684-C2E83F294231}" type="slidenum">
              <a:rPr lang="en-US" sz="900" i="1">
                <a:solidFill>
                  <a:srgbClr val="000000"/>
                </a:solidFill>
              </a:rPr>
              <a:pPr algn="r"/>
              <a:t>19</a:t>
            </a:fld>
            <a:endParaRPr lang="en-US" sz="900" i="1">
              <a:solidFill>
                <a:srgbClr val="000000"/>
              </a:solidFill>
            </a:endParaRPr>
          </a:p>
        </p:txBody>
      </p:sp>
      <p:sp>
        <p:nvSpPr>
          <p:cNvPr id="565255" name="Rectangle 2"/>
          <p:cNvSpPr>
            <a:spLocks noGrp="1" noRot="1" noChangeAspect="1" noChangeArrowheads="1" noTextEdit="1"/>
          </p:cNvSpPr>
          <p:nvPr>
            <p:ph type="sldImg"/>
          </p:nvPr>
        </p:nvSpPr>
        <p:spPr>
          <a:ln/>
        </p:spPr>
      </p:sp>
      <p:sp>
        <p:nvSpPr>
          <p:cNvPr id="5652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75187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879877F4-CC78-45FA-B2DA-A9A465CBB369}" type="slidenum">
              <a:rPr lang="en-US"/>
              <a:pPr>
                <a:defRPr/>
              </a:pPr>
              <a:t>20</a:t>
            </a:fld>
            <a:endParaRPr lang="en-US"/>
          </a:p>
        </p:txBody>
      </p:sp>
      <p:sp>
        <p:nvSpPr>
          <p:cNvPr id="4382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8E49C652-2FE0-43DE-9027-5E750360042E}" type="datetime1">
              <a:rPr lang="en-US" sz="900"/>
              <a:pPr/>
              <a:t>6/20/2016</a:t>
            </a:fld>
            <a:endParaRPr lang="en-US" sz="900"/>
          </a:p>
        </p:txBody>
      </p:sp>
      <p:sp>
        <p:nvSpPr>
          <p:cNvPr id="438275" name="Rectangle 6"/>
          <p:cNvSpPr txBox="1">
            <a:spLocks noGrp="1" noChangeArrowheads="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38276"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F2318B79-D300-42B6-9934-DC763250047F}" type="slidenum">
              <a:rPr lang="en-US" sz="900" i="1"/>
              <a:pPr algn="r"/>
              <a:t>20</a:t>
            </a:fld>
            <a:endParaRPr lang="en-US" sz="900" i="1"/>
          </a:p>
        </p:txBody>
      </p:sp>
      <p:sp>
        <p:nvSpPr>
          <p:cNvPr id="438277" name="Rectangle 2"/>
          <p:cNvSpPr>
            <a:spLocks noGrp="1" noRot="1" noChangeAspect="1" noChangeArrowheads="1" noTextEdit="1"/>
          </p:cNvSpPr>
          <p:nvPr>
            <p:ph type="sldImg"/>
          </p:nvPr>
        </p:nvSpPr>
        <p:spPr>
          <a:xfrm>
            <a:off x="984250" y="793750"/>
            <a:ext cx="5046663" cy="3292475"/>
          </a:xfrm>
          <a:ln/>
        </p:spPr>
      </p:sp>
      <p:sp>
        <p:nvSpPr>
          <p:cNvPr id="438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42067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D10880E8-29A9-42F3-A191-221C9F2D8B99}" type="slidenum">
              <a:rPr lang="en-US"/>
              <a:pPr>
                <a:defRPr/>
              </a:pPr>
              <a:t>21</a:t>
            </a:fld>
            <a:endParaRPr lang="en-US"/>
          </a:p>
        </p:txBody>
      </p:sp>
      <p:sp>
        <p:nvSpPr>
          <p:cNvPr id="742402" name="Rectangle 2"/>
          <p:cNvSpPr>
            <a:spLocks noGrp="1" noRot="1" noChangeAspect="1" noChangeArrowheads="1" noTextEdit="1"/>
          </p:cNvSpPr>
          <p:nvPr>
            <p:ph type="sldImg"/>
          </p:nvPr>
        </p:nvSpPr>
        <p:spPr>
          <a:xfrm>
            <a:off x="984250" y="793750"/>
            <a:ext cx="5046663" cy="3292475"/>
          </a:xfrm>
          <a:ln/>
        </p:spPr>
      </p:sp>
      <p:sp>
        <p:nvSpPr>
          <p:cNvPr id="74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73471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9" name="Rectangle 7"/>
          <p:cNvSpPr>
            <a:spLocks noGrp="1" noChangeArrowheads="1"/>
          </p:cNvSpPr>
          <p:nvPr>
            <p:ph type="sldNum" sz="quarter" idx="5"/>
          </p:nvPr>
        </p:nvSpPr>
        <p:spPr>
          <a:ln/>
        </p:spPr>
        <p:txBody>
          <a:bodyPr/>
          <a:lstStyle/>
          <a:p>
            <a:pPr>
              <a:defRPr/>
            </a:pPr>
            <a:fld id="{1A7EAADE-5577-49D3-BE36-40E099539816}" type="slidenum">
              <a:rPr lang="en-US"/>
              <a:pPr>
                <a:defRPr/>
              </a:pPr>
              <a:t>23</a:t>
            </a:fld>
            <a:endParaRPr lang="en-US"/>
          </a:p>
        </p:txBody>
      </p:sp>
      <p:sp>
        <p:nvSpPr>
          <p:cNvPr id="439298" name="Slide Image Placeholder 1"/>
          <p:cNvSpPr>
            <a:spLocks noGrp="1" noRot="1" noChangeAspect="1" noTextEdit="1"/>
          </p:cNvSpPr>
          <p:nvPr>
            <p:ph type="sldImg"/>
          </p:nvPr>
        </p:nvSpPr>
        <p:spPr>
          <a:xfrm>
            <a:off x="984250" y="793750"/>
            <a:ext cx="5046663" cy="3292475"/>
          </a:xfrm>
          <a:ln/>
        </p:spPr>
      </p:sp>
      <p:sp>
        <p:nvSpPr>
          <p:cNvPr id="439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9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r>
              <a:rPr lang="en-US" sz="900"/>
              <a:t>Other and New Slides to Add</a:t>
            </a:r>
          </a:p>
        </p:txBody>
      </p:sp>
      <p:sp>
        <p:nvSpPr>
          <p:cNvPr id="4393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996C4476-CF33-45BA-ACCC-CA1D991DAECC}" type="datetime1">
              <a:rPr lang="en-US" sz="900"/>
              <a:pPr/>
              <a:t>6/20/2016</a:t>
            </a:fld>
            <a:endParaRPr lang="en-US" sz="900"/>
          </a:p>
        </p:txBody>
      </p:sp>
      <p:sp>
        <p:nvSpPr>
          <p:cNvPr id="439302" name="Footer Placeholder 5"/>
          <p:cNvSpPr txBox="1">
            <a:spLocks noGrp="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1997 by Marsha M. Linehan</a:t>
            </a:r>
          </a:p>
        </p:txBody>
      </p:sp>
      <p:sp>
        <p:nvSpPr>
          <p:cNvPr id="439303" name="Slide Number Placeholder 6"/>
          <p:cNvSpPr txBox="1">
            <a:spLocks noGrp="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768FED8E-23C4-470E-8A41-3E36E1B8C118}" type="slidenum">
              <a:rPr lang="en-US" sz="900" i="1"/>
              <a:pPr algn="r"/>
              <a:t>23</a:t>
            </a:fld>
            <a:endParaRPr lang="en-US" sz="900" i="1"/>
          </a:p>
        </p:txBody>
      </p:sp>
    </p:spTree>
    <p:extLst>
      <p:ext uri="{BB962C8B-B14F-4D97-AF65-F5344CB8AC3E}">
        <p14:creationId xmlns:p14="http://schemas.microsoft.com/office/powerpoint/2010/main" val="248744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874938C0-D467-4237-82B1-6CDF5AF6171C}" type="slidenum">
              <a:rPr lang="en-US"/>
              <a:pPr>
                <a:defRPr/>
              </a:pPr>
              <a:t>3</a:t>
            </a:fld>
            <a:endParaRPr lang="en-US"/>
          </a:p>
        </p:txBody>
      </p:sp>
      <p:sp>
        <p:nvSpPr>
          <p:cNvPr id="740354" name="Rectangle 2"/>
          <p:cNvSpPr>
            <a:spLocks noGrp="1" noRot="1" noChangeAspect="1" noChangeArrowheads="1" noTextEdit="1"/>
          </p:cNvSpPr>
          <p:nvPr>
            <p:ph type="sldImg"/>
          </p:nvPr>
        </p:nvSpPr>
        <p:spPr>
          <a:xfrm>
            <a:off x="1052513" y="819150"/>
            <a:ext cx="5214937" cy="3400425"/>
          </a:xfrm>
          <a:ln/>
        </p:spPr>
      </p:sp>
      <p:sp>
        <p:nvSpPr>
          <p:cNvPr id="74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61226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DA8B8892-CBC6-4735-AD02-4D991EADCAA8}" type="slidenum">
              <a:rPr lang="en-US"/>
              <a:pPr>
                <a:defRPr/>
              </a:pPr>
              <a:t>24</a:t>
            </a:fld>
            <a:endParaRPr lang="en-US"/>
          </a:p>
        </p:txBody>
      </p:sp>
      <p:sp>
        <p:nvSpPr>
          <p:cNvPr id="4403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603" eaLnBrk="0" hangingPunct="0">
              <a:defRPr sz="2300">
                <a:solidFill>
                  <a:schemeClr val="tx1"/>
                </a:solidFill>
                <a:latin typeface="Arial" pitchFamily="34" charset="0"/>
              </a:defRPr>
            </a:lvl1pPr>
            <a:lvl2pPr marL="724786" indent="-278763" defTabSz="941603" eaLnBrk="0" hangingPunct="0">
              <a:defRPr sz="2300">
                <a:solidFill>
                  <a:schemeClr val="tx1"/>
                </a:solidFill>
                <a:latin typeface="Arial" pitchFamily="34" charset="0"/>
              </a:defRPr>
            </a:lvl2pPr>
            <a:lvl3pPr marL="1115056" indent="-223010" defTabSz="941603" eaLnBrk="0" hangingPunct="0">
              <a:defRPr sz="2300">
                <a:solidFill>
                  <a:schemeClr val="tx1"/>
                </a:solidFill>
                <a:latin typeface="Arial" pitchFamily="34" charset="0"/>
              </a:defRPr>
            </a:lvl3pPr>
            <a:lvl4pPr marL="1561076" indent="-223010" defTabSz="941603" eaLnBrk="0" hangingPunct="0">
              <a:defRPr sz="2300">
                <a:solidFill>
                  <a:schemeClr val="tx1"/>
                </a:solidFill>
                <a:latin typeface="Arial" pitchFamily="34" charset="0"/>
              </a:defRPr>
            </a:lvl4pPr>
            <a:lvl5pPr marL="2007099" indent="-223010" defTabSz="941603" eaLnBrk="0" hangingPunct="0">
              <a:defRPr sz="2300">
                <a:solidFill>
                  <a:schemeClr val="tx1"/>
                </a:solidFill>
                <a:latin typeface="Arial" pitchFamily="34" charset="0"/>
              </a:defRPr>
            </a:lvl5pPr>
            <a:lvl6pPr marL="2453121" indent="-223010" defTabSz="941603" eaLnBrk="0" fontAlgn="base" hangingPunct="0">
              <a:spcBef>
                <a:spcPct val="0"/>
              </a:spcBef>
              <a:spcAft>
                <a:spcPct val="0"/>
              </a:spcAft>
              <a:defRPr sz="2300">
                <a:solidFill>
                  <a:schemeClr val="tx1"/>
                </a:solidFill>
                <a:latin typeface="Arial" pitchFamily="34" charset="0"/>
              </a:defRPr>
            </a:lvl6pPr>
            <a:lvl7pPr marL="2899144" indent="-223010" defTabSz="941603" eaLnBrk="0" fontAlgn="base" hangingPunct="0">
              <a:spcBef>
                <a:spcPct val="0"/>
              </a:spcBef>
              <a:spcAft>
                <a:spcPct val="0"/>
              </a:spcAft>
              <a:defRPr sz="2300">
                <a:solidFill>
                  <a:schemeClr val="tx1"/>
                </a:solidFill>
                <a:latin typeface="Arial" pitchFamily="34" charset="0"/>
              </a:defRPr>
            </a:lvl7pPr>
            <a:lvl8pPr marL="3345166" indent="-223010" defTabSz="941603" eaLnBrk="0" fontAlgn="base" hangingPunct="0">
              <a:spcBef>
                <a:spcPct val="0"/>
              </a:spcBef>
              <a:spcAft>
                <a:spcPct val="0"/>
              </a:spcAft>
              <a:defRPr sz="2300">
                <a:solidFill>
                  <a:schemeClr val="tx1"/>
                </a:solidFill>
                <a:latin typeface="Arial" pitchFamily="34" charset="0"/>
              </a:defRPr>
            </a:lvl8pPr>
            <a:lvl9pPr marL="3791188" indent="-223010" defTabSz="941603" eaLnBrk="0" fontAlgn="base" hangingPunct="0">
              <a:spcBef>
                <a:spcPct val="0"/>
              </a:spcBef>
              <a:spcAft>
                <a:spcPct val="0"/>
              </a:spcAft>
              <a:defRPr sz="2300">
                <a:solidFill>
                  <a:schemeClr val="tx1"/>
                </a:solidFill>
                <a:latin typeface="Arial" pitchFamily="34" charset="0"/>
              </a:defRPr>
            </a:lvl9pPr>
          </a:lstStyle>
          <a:p>
            <a:fld id="{56D56675-0CB5-46A9-A733-539BF6EBCFD4}" type="datetime1">
              <a:rPr lang="en-US" sz="900"/>
              <a:pPr/>
              <a:t>6/20/2016</a:t>
            </a:fld>
            <a:endParaRPr lang="en-US" sz="900"/>
          </a:p>
        </p:txBody>
      </p:sp>
      <p:sp>
        <p:nvSpPr>
          <p:cNvPr id="440323" name="Rectangle 6"/>
          <p:cNvSpPr txBox="1">
            <a:spLocks noGrp="1" noChangeArrowheads="1"/>
          </p:cNvSpPr>
          <p:nvPr/>
        </p:nvSpPr>
        <p:spPr bwMode="auto">
          <a:xfrm>
            <a:off x="3" y="9117194"/>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62" tIns="0" rIns="1966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40324" name="Rectangle 7"/>
          <p:cNvSpPr txBox="1">
            <a:spLocks noGrp="1" noChangeArrowheads="1"/>
          </p:cNvSpPr>
          <p:nvPr/>
        </p:nvSpPr>
        <p:spPr bwMode="auto">
          <a:xfrm>
            <a:off x="4145064" y="9117194"/>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62" tIns="0" rIns="1966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F16E7516-E16C-465C-82ED-41F5515F8B9F}" type="slidenum">
              <a:rPr lang="en-US" sz="900" i="1"/>
              <a:pPr algn="r"/>
              <a:t>24</a:t>
            </a:fld>
            <a:endParaRPr lang="en-US" sz="900" i="1"/>
          </a:p>
        </p:txBody>
      </p:sp>
      <p:sp>
        <p:nvSpPr>
          <p:cNvPr id="440325" name="Rectangle 2"/>
          <p:cNvSpPr>
            <a:spLocks noGrp="1" noRot="1" noChangeAspect="1" noChangeArrowheads="1" noTextEdit="1"/>
          </p:cNvSpPr>
          <p:nvPr>
            <p:ph type="sldImg"/>
          </p:nvPr>
        </p:nvSpPr>
        <p:spPr>
          <a:xfrm>
            <a:off x="1054100" y="819150"/>
            <a:ext cx="5211763" cy="3400425"/>
          </a:xfrm>
          <a:ln/>
        </p:spPr>
      </p:sp>
      <p:sp>
        <p:nvSpPr>
          <p:cNvPr id="4403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87453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3740" eaLnBrk="0" hangingPunct="0">
              <a:defRPr sz="2300">
                <a:solidFill>
                  <a:schemeClr val="tx1"/>
                </a:solidFill>
                <a:latin typeface="Arial" pitchFamily="34" charset="0"/>
                <a:cs typeface="Arial" pitchFamily="34" charset="0"/>
              </a:defRPr>
            </a:lvl1pPr>
            <a:lvl2pPr marL="716130" indent="-275434" defTabSz="873740" eaLnBrk="0" hangingPunct="0">
              <a:defRPr sz="2300">
                <a:solidFill>
                  <a:schemeClr val="tx1"/>
                </a:solidFill>
                <a:latin typeface="Arial" pitchFamily="34" charset="0"/>
                <a:cs typeface="Arial" pitchFamily="34" charset="0"/>
              </a:defRPr>
            </a:lvl2pPr>
            <a:lvl3pPr marL="1101738" indent="-220348" defTabSz="873740" eaLnBrk="0" hangingPunct="0">
              <a:defRPr sz="2300">
                <a:solidFill>
                  <a:schemeClr val="tx1"/>
                </a:solidFill>
                <a:latin typeface="Arial" pitchFamily="34" charset="0"/>
                <a:cs typeface="Arial" pitchFamily="34" charset="0"/>
              </a:defRPr>
            </a:lvl3pPr>
            <a:lvl4pPr marL="1542433" indent="-220348" defTabSz="873740" eaLnBrk="0" hangingPunct="0">
              <a:defRPr sz="2300">
                <a:solidFill>
                  <a:schemeClr val="tx1"/>
                </a:solidFill>
                <a:latin typeface="Arial" pitchFamily="34" charset="0"/>
                <a:cs typeface="Arial" pitchFamily="34" charset="0"/>
              </a:defRPr>
            </a:lvl4pPr>
            <a:lvl5pPr marL="1983128" indent="-220348" defTabSz="873740" eaLnBrk="0" hangingPunct="0">
              <a:defRPr sz="2300">
                <a:solidFill>
                  <a:schemeClr val="tx1"/>
                </a:solidFill>
                <a:latin typeface="Arial" pitchFamily="34" charset="0"/>
                <a:cs typeface="Arial" pitchFamily="34" charset="0"/>
              </a:defRPr>
            </a:lvl5pPr>
            <a:lvl6pPr marL="2423823" indent="-220348" defTabSz="873740" eaLnBrk="0" fontAlgn="base" hangingPunct="0">
              <a:spcBef>
                <a:spcPct val="0"/>
              </a:spcBef>
              <a:spcAft>
                <a:spcPct val="0"/>
              </a:spcAft>
              <a:defRPr sz="2300">
                <a:solidFill>
                  <a:schemeClr val="tx1"/>
                </a:solidFill>
                <a:latin typeface="Arial" pitchFamily="34" charset="0"/>
                <a:cs typeface="Arial" pitchFamily="34" charset="0"/>
              </a:defRPr>
            </a:lvl6pPr>
            <a:lvl7pPr marL="2864518" indent="-220348" defTabSz="873740" eaLnBrk="0" fontAlgn="base" hangingPunct="0">
              <a:spcBef>
                <a:spcPct val="0"/>
              </a:spcBef>
              <a:spcAft>
                <a:spcPct val="0"/>
              </a:spcAft>
              <a:defRPr sz="2300">
                <a:solidFill>
                  <a:schemeClr val="tx1"/>
                </a:solidFill>
                <a:latin typeface="Arial" pitchFamily="34" charset="0"/>
                <a:cs typeface="Arial" pitchFamily="34" charset="0"/>
              </a:defRPr>
            </a:lvl7pPr>
            <a:lvl8pPr marL="3305213" indent="-220348" defTabSz="873740" eaLnBrk="0" fontAlgn="base" hangingPunct="0">
              <a:spcBef>
                <a:spcPct val="0"/>
              </a:spcBef>
              <a:spcAft>
                <a:spcPct val="0"/>
              </a:spcAft>
              <a:defRPr sz="2300">
                <a:solidFill>
                  <a:schemeClr val="tx1"/>
                </a:solidFill>
                <a:latin typeface="Arial" pitchFamily="34" charset="0"/>
                <a:cs typeface="Arial" pitchFamily="34" charset="0"/>
              </a:defRPr>
            </a:lvl8pPr>
            <a:lvl9pPr marL="3745908" indent="-220348" defTabSz="873740" eaLnBrk="0" fontAlgn="base" hangingPunct="0">
              <a:spcBef>
                <a:spcPct val="0"/>
              </a:spcBef>
              <a:spcAft>
                <a:spcPct val="0"/>
              </a:spcAft>
              <a:defRPr sz="2300">
                <a:solidFill>
                  <a:schemeClr val="tx1"/>
                </a:solidFill>
                <a:latin typeface="Arial" pitchFamily="34" charset="0"/>
                <a:cs typeface="Arial" pitchFamily="34" charset="0"/>
              </a:defRPr>
            </a:lvl9pPr>
          </a:lstStyle>
          <a:p>
            <a:r>
              <a:rPr lang="en-US" sz="900"/>
              <a:t>Copyright 2016 by Marsha M. Linehan</a:t>
            </a:r>
          </a:p>
        </p:txBody>
      </p:sp>
      <p:sp>
        <p:nvSpPr>
          <p:cNvPr id="5" name="Rectangle 7"/>
          <p:cNvSpPr>
            <a:spLocks noGrp="1" noChangeArrowheads="1"/>
          </p:cNvSpPr>
          <p:nvPr>
            <p:ph type="sldNum" sz="quarter" idx="5"/>
          </p:nvPr>
        </p:nvSpPr>
        <p:spPr/>
        <p:txBody>
          <a:bodyPr/>
          <a:lstStyle/>
          <a:p>
            <a:pPr>
              <a:defRPr/>
            </a:pPr>
            <a:fld id="{4C672989-2F4B-404E-9AEF-4EBC9FDEC6C5}" type="slidenum">
              <a:rPr lang="en-US"/>
              <a:pPr>
                <a:defRPr/>
              </a:pPr>
              <a:t>25</a:t>
            </a:fld>
            <a:endParaRPr lang="en-US"/>
          </a:p>
        </p:txBody>
      </p:sp>
      <p:sp>
        <p:nvSpPr>
          <p:cNvPr id="556036" name="Rectangle 2"/>
          <p:cNvSpPr>
            <a:spLocks noGrp="1" noRot="1" noChangeAspect="1" noChangeArrowheads="1" noTextEdit="1"/>
          </p:cNvSpPr>
          <p:nvPr>
            <p:ph type="sldImg"/>
          </p:nvPr>
        </p:nvSpPr>
        <p:spPr>
          <a:xfrm>
            <a:off x="919163" y="768350"/>
            <a:ext cx="4884737" cy="3187700"/>
          </a:xfrm>
          <a:ln/>
        </p:spPr>
      </p:sp>
      <p:sp>
        <p:nvSpPr>
          <p:cNvPr id="556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6962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EA342ADF-FB20-45A2-9DA3-8AC71726175A}" type="slidenum">
              <a:rPr lang="en-US"/>
              <a:pPr>
                <a:defRPr/>
              </a:pPr>
              <a:t>26</a:t>
            </a:fld>
            <a:endParaRPr lang="en-US"/>
          </a:p>
        </p:txBody>
      </p:sp>
      <p:sp>
        <p:nvSpPr>
          <p:cNvPr id="743426" name="Rectangle 2"/>
          <p:cNvSpPr>
            <a:spLocks noGrp="1" noRot="1" noChangeAspect="1" noChangeArrowheads="1" noTextEdit="1"/>
          </p:cNvSpPr>
          <p:nvPr>
            <p:ph type="sldImg"/>
          </p:nvPr>
        </p:nvSpPr>
        <p:spPr>
          <a:xfrm>
            <a:off x="984250" y="793750"/>
            <a:ext cx="5046663" cy="3292475"/>
          </a:xfrm>
          <a:ln/>
        </p:spPr>
      </p:sp>
      <p:sp>
        <p:nvSpPr>
          <p:cNvPr id="74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4377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60DAF699-E029-4C09-9B32-D12500231B58}" type="slidenum">
              <a:rPr lang="en-US"/>
              <a:pPr>
                <a:defRPr/>
              </a:pPr>
              <a:t>27</a:t>
            </a:fld>
            <a:endParaRPr lang="en-US"/>
          </a:p>
        </p:txBody>
      </p:sp>
      <p:sp>
        <p:nvSpPr>
          <p:cNvPr id="4413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671D5A10-ABDF-4B8F-B04D-95298B2E64A5}" type="datetime1">
              <a:rPr lang="en-US" sz="900"/>
              <a:pPr/>
              <a:t>6/20/2016</a:t>
            </a:fld>
            <a:endParaRPr lang="en-US" sz="900"/>
          </a:p>
        </p:txBody>
      </p:sp>
      <p:sp>
        <p:nvSpPr>
          <p:cNvPr id="441347" name="Rectangle 6"/>
          <p:cNvSpPr txBox="1">
            <a:spLocks noGrp="1" noChangeArrowheads="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41348"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E67B3B31-AF4E-48CE-81EF-8A1DC343F81C}" type="slidenum">
              <a:rPr lang="en-US" sz="900" i="1"/>
              <a:pPr algn="r"/>
              <a:t>27</a:t>
            </a:fld>
            <a:endParaRPr lang="en-US" sz="900" i="1"/>
          </a:p>
        </p:txBody>
      </p:sp>
      <p:sp>
        <p:nvSpPr>
          <p:cNvPr id="441349" name="Rectangle 2"/>
          <p:cNvSpPr>
            <a:spLocks noGrp="1" noRot="1" noChangeAspect="1" noChangeArrowheads="1" noTextEdit="1"/>
          </p:cNvSpPr>
          <p:nvPr>
            <p:ph type="sldImg"/>
          </p:nvPr>
        </p:nvSpPr>
        <p:spPr>
          <a:xfrm>
            <a:off x="984250" y="793750"/>
            <a:ext cx="5046663" cy="3292475"/>
          </a:xfrm>
          <a:ln/>
        </p:spPr>
      </p:sp>
      <p:sp>
        <p:nvSpPr>
          <p:cNvPr id="4413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89849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5800036E-BA0F-4E46-AE39-3AC55508C926}" type="slidenum">
              <a:rPr lang="en-US"/>
              <a:pPr>
                <a:defRPr/>
              </a:pPr>
              <a:t>29</a:t>
            </a:fld>
            <a:endParaRPr lang="en-US"/>
          </a:p>
        </p:txBody>
      </p:sp>
      <p:sp>
        <p:nvSpPr>
          <p:cNvPr id="442370" name="Slide Image Placeholder 1"/>
          <p:cNvSpPr>
            <a:spLocks noGrp="1" noRot="1" noChangeAspect="1" noTextEdit="1"/>
          </p:cNvSpPr>
          <p:nvPr>
            <p:ph type="sldImg"/>
          </p:nvPr>
        </p:nvSpPr>
        <p:spPr>
          <a:xfrm>
            <a:off x="984250" y="793750"/>
            <a:ext cx="5046663" cy="3292475"/>
          </a:xfrm>
          <a:ln/>
        </p:spPr>
      </p:sp>
      <p:sp>
        <p:nvSpPr>
          <p:cNvPr id="442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23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9A520BD9-6E4B-492A-95A3-99491777F2C0}" type="datetime1">
              <a:rPr lang="en-US" sz="900"/>
              <a:pPr/>
              <a:t>6/20/2016</a:t>
            </a:fld>
            <a:endParaRPr lang="en-US" sz="900"/>
          </a:p>
        </p:txBody>
      </p:sp>
      <p:sp>
        <p:nvSpPr>
          <p:cNvPr id="442373" name="Footer Placeholder 4"/>
          <p:cNvSpPr txBox="1">
            <a:spLocks noGrp="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2006  by Marsha M. Linehan</a:t>
            </a:r>
          </a:p>
        </p:txBody>
      </p:sp>
      <p:sp>
        <p:nvSpPr>
          <p:cNvPr id="442374" name="Slide Number Placeholder 5"/>
          <p:cNvSpPr txBox="1">
            <a:spLocks noGrp="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5CCAE785-DE98-4E5F-B999-6A66C91BFC51}" type="slidenum">
              <a:rPr lang="en-US" sz="900" i="1"/>
              <a:pPr algn="r"/>
              <a:t>29</a:t>
            </a:fld>
            <a:endParaRPr lang="en-US" sz="900" i="1"/>
          </a:p>
        </p:txBody>
      </p:sp>
    </p:spTree>
    <p:extLst>
      <p:ext uri="{BB962C8B-B14F-4D97-AF65-F5344CB8AC3E}">
        <p14:creationId xmlns:p14="http://schemas.microsoft.com/office/powerpoint/2010/main" val="2981551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58D5AC8A-C99A-4CFC-8A09-3DCED24240A9}" type="slidenum">
              <a:rPr lang="en-US"/>
              <a:pPr>
                <a:defRPr/>
              </a:pPr>
              <a:t>30</a:t>
            </a:fld>
            <a:endParaRPr lang="en-US"/>
          </a:p>
        </p:txBody>
      </p:sp>
      <p:sp>
        <p:nvSpPr>
          <p:cNvPr id="4433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5112FDE2-4476-4C8F-A7F4-D5CB33330DE7}" type="datetime1">
              <a:rPr lang="en-US" sz="900"/>
              <a:pPr/>
              <a:t>6/20/2016</a:t>
            </a:fld>
            <a:endParaRPr lang="en-US" sz="900"/>
          </a:p>
        </p:txBody>
      </p:sp>
      <p:sp>
        <p:nvSpPr>
          <p:cNvPr id="443395" name="Rectangle 6"/>
          <p:cNvSpPr txBox="1">
            <a:spLocks noGrp="1" noChangeArrowheads="1"/>
          </p:cNvSpPr>
          <p:nvPr/>
        </p:nvSpPr>
        <p:spPr bwMode="auto">
          <a:xfrm>
            <a:off x="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43396"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E37E0B4A-B49F-4FD0-8852-A67B770EF839}" type="slidenum">
              <a:rPr lang="en-US" sz="900" i="1"/>
              <a:pPr algn="r"/>
              <a:t>30</a:t>
            </a:fld>
            <a:endParaRPr lang="en-US" sz="900" i="1"/>
          </a:p>
        </p:txBody>
      </p:sp>
      <p:sp>
        <p:nvSpPr>
          <p:cNvPr id="443397" name="Rectangle 2"/>
          <p:cNvSpPr>
            <a:spLocks noGrp="1" noRot="1" noChangeAspect="1" noChangeArrowheads="1" noTextEdit="1"/>
          </p:cNvSpPr>
          <p:nvPr>
            <p:ph type="sldImg"/>
          </p:nvPr>
        </p:nvSpPr>
        <p:spPr>
          <a:xfrm>
            <a:off x="984250" y="793750"/>
            <a:ext cx="5046663" cy="3292475"/>
          </a:xfrm>
          <a:ln/>
        </p:spPr>
      </p:sp>
      <p:sp>
        <p:nvSpPr>
          <p:cNvPr id="4433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08369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09C0E658-333D-495D-A55A-1129F5A946C8}" type="slidenum">
              <a:rPr lang="en-US"/>
              <a:pPr>
                <a:defRPr/>
              </a:pPr>
              <a:t>31</a:t>
            </a:fld>
            <a:endParaRPr lang="en-US"/>
          </a:p>
        </p:txBody>
      </p:sp>
      <p:sp>
        <p:nvSpPr>
          <p:cNvPr id="745474" name="Rectangle 2"/>
          <p:cNvSpPr>
            <a:spLocks noGrp="1" noRot="1" noChangeAspect="1" noChangeArrowheads="1" noTextEdit="1"/>
          </p:cNvSpPr>
          <p:nvPr>
            <p:ph type="sldImg"/>
          </p:nvPr>
        </p:nvSpPr>
        <p:spPr>
          <a:xfrm>
            <a:off x="984250" y="793750"/>
            <a:ext cx="5046663" cy="3292475"/>
          </a:xfrm>
          <a:ln/>
        </p:spPr>
      </p:sp>
      <p:sp>
        <p:nvSpPr>
          <p:cNvPr id="74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17750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9A939FAC-A3C5-4264-BF5B-AC340A4B6858}" type="slidenum">
              <a:rPr lang="en-US"/>
              <a:pPr>
                <a:defRPr/>
              </a:pPr>
              <a:t>32</a:t>
            </a:fld>
            <a:endParaRPr lang="en-US"/>
          </a:p>
        </p:txBody>
      </p:sp>
      <p:sp>
        <p:nvSpPr>
          <p:cNvPr id="4444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611" eaLnBrk="0" hangingPunct="0">
              <a:defRPr sz="2200">
                <a:solidFill>
                  <a:schemeClr val="tx1"/>
                </a:solidFill>
                <a:latin typeface="Arial" pitchFamily="34" charset="0"/>
              </a:defRPr>
            </a:lvl1pPr>
            <a:lvl2pPr marL="698621" indent="-268700" defTabSz="907611" eaLnBrk="0" hangingPunct="0">
              <a:defRPr sz="2200">
                <a:solidFill>
                  <a:schemeClr val="tx1"/>
                </a:solidFill>
                <a:latin typeface="Arial" pitchFamily="34" charset="0"/>
              </a:defRPr>
            </a:lvl2pPr>
            <a:lvl3pPr marL="1074802" indent="-214959" defTabSz="907611" eaLnBrk="0" hangingPunct="0">
              <a:defRPr sz="2200">
                <a:solidFill>
                  <a:schemeClr val="tx1"/>
                </a:solidFill>
                <a:latin typeface="Arial" pitchFamily="34" charset="0"/>
              </a:defRPr>
            </a:lvl3pPr>
            <a:lvl4pPr marL="1504721" indent="-214959" defTabSz="907611" eaLnBrk="0" hangingPunct="0">
              <a:defRPr sz="2200">
                <a:solidFill>
                  <a:schemeClr val="tx1"/>
                </a:solidFill>
                <a:latin typeface="Arial" pitchFamily="34" charset="0"/>
              </a:defRPr>
            </a:lvl4pPr>
            <a:lvl5pPr marL="1934643" indent="-214959" defTabSz="907611" eaLnBrk="0" hangingPunct="0">
              <a:defRPr sz="2200">
                <a:solidFill>
                  <a:schemeClr val="tx1"/>
                </a:solidFill>
                <a:latin typeface="Arial" pitchFamily="34" charset="0"/>
              </a:defRPr>
            </a:lvl5pPr>
            <a:lvl6pPr marL="2364563" indent="-214959" defTabSz="907611" eaLnBrk="0" fontAlgn="base" hangingPunct="0">
              <a:spcBef>
                <a:spcPct val="0"/>
              </a:spcBef>
              <a:spcAft>
                <a:spcPct val="0"/>
              </a:spcAft>
              <a:defRPr sz="2200">
                <a:solidFill>
                  <a:schemeClr val="tx1"/>
                </a:solidFill>
                <a:latin typeface="Arial" pitchFamily="34" charset="0"/>
              </a:defRPr>
            </a:lvl6pPr>
            <a:lvl7pPr marL="2794485" indent="-214959" defTabSz="907611" eaLnBrk="0" fontAlgn="base" hangingPunct="0">
              <a:spcBef>
                <a:spcPct val="0"/>
              </a:spcBef>
              <a:spcAft>
                <a:spcPct val="0"/>
              </a:spcAft>
              <a:defRPr sz="2200">
                <a:solidFill>
                  <a:schemeClr val="tx1"/>
                </a:solidFill>
                <a:latin typeface="Arial" pitchFamily="34" charset="0"/>
              </a:defRPr>
            </a:lvl7pPr>
            <a:lvl8pPr marL="3224406" indent="-214959" defTabSz="907611" eaLnBrk="0" fontAlgn="base" hangingPunct="0">
              <a:spcBef>
                <a:spcPct val="0"/>
              </a:spcBef>
              <a:spcAft>
                <a:spcPct val="0"/>
              </a:spcAft>
              <a:defRPr sz="2200">
                <a:solidFill>
                  <a:schemeClr val="tx1"/>
                </a:solidFill>
                <a:latin typeface="Arial" pitchFamily="34" charset="0"/>
              </a:defRPr>
            </a:lvl8pPr>
            <a:lvl9pPr marL="3654326" indent="-214959" defTabSz="907611" eaLnBrk="0" fontAlgn="base" hangingPunct="0">
              <a:spcBef>
                <a:spcPct val="0"/>
              </a:spcBef>
              <a:spcAft>
                <a:spcPct val="0"/>
              </a:spcAft>
              <a:defRPr sz="2200">
                <a:solidFill>
                  <a:schemeClr val="tx1"/>
                </a:solidFill>
                <a:latin typeface="Arial" pitchFamily="34" charset="0"/>
              </a:defRPr>
            </a:lvl9pPr>
          </a:lstStyle>
          <a:p>
            <a:fld id="{1A2F6A18-E959-4DDC-9295-611E523FBF34}" type="datetime1">
              <a:rPr lang="en-US" sz="900"/>
              <a:pPr/>
              <a:t>6/20/2016</a:t>
            </a:fld>
            <a:endParaRPr lang="en-US" sz="900"/>
          </a:p>
        </p:txBody>
      </p:sp>
      <p:sp>
        <p:nvSpPr>
          <p:cNvPr id="444419"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FE0C1958-D82D-434F-AE62-4D2F1B2E8E80}" type="slidenum">
              <a:rPr lang="en-US" sz="900" i="1"/>
              <a:pPr algn="r"/>
              <a:t>32</a:t>
            </a:fld>
            <a:endParaRPr lang="en-US" sz="900" i="1"/>
          </a:p>
        </p:txBody>
      </p:sp>
      <p:sp>
        <p:nvSpPr>
          <p:cNvPr id="444420" name="Rectangle 2"/>
          <p:cNvSpPr>
            <a:spLocks noGrp="1" noRot="1" noChangeAspect="1" noChangeArrowheads="1" noTextEdit="1"/>
          </p:cNvSpPr>
          <p:nvPr>
            <p:ph type="sldImg"/>
          </p:nvPr>
        </p:nvSpPr>
        <p:spPr>
          <a:xfrm>
            <a:off x="984250" y="793750"/>
            <a:ext cx="5046663" cy="3292475"/>
          </a:xfrm>
          <a:ln/>
        </p:spPr>
      </p:sp>
      <p:sp>
        <p:nvSpPr>
          <p:cNvPr id="444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KEY WORD IS PERVASIVE…across time, across people, across contexts.</a:t>
            </a:r>
          </a:p>
        </p:txBody>
      </p:sp>
    </p:spTree>
    <p:extLst>
      <p:ext uri="{BB962C8B-B14F-4D97-AF65-F5344CB8AC3E}">
        <p14:creationId xmlns:p14="http://schemas.microsoft.com/office/powerpoint/2010/main" val="2946462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7C8DA1CF-33B2-434E-9482-5147196B639C}" type="slidenum">
              <a:rPr lang="en-US"/>
              <a:pPr>
                <a:defRPr/>
              </a:pPr>
              <a:t>33</a:t>
            </a:fld>
            <a:endParaRPr lang="en-US"/>
          </a:p>
        </p:txBody>
      </p:sp>
      <p:sp>
        <p:nvSpPr>
          <p:cNvPr id="445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118" eaLnBrk="0" hangingPunct="0">
              <a:defRPr sz="2200">
                <a:solidFill>
                  <a:schemeClr val="tx1"/>
                </a:solidFill>
                <a:latin typeface="Arial" pitchFamily="34" charset="0"/>
              </a:defRPr>
            </a:lvl1pPr>
            <a:lvl2pPr marL="698621" indent="-268700" defTabSz="906118" eaLnBrk="0" hangingPunct="0">
              <a:defRPr sz="2200">
                <a:solidFill>
                  <a:schemeClr val="tx1"/>
                </a:solidFill>
                <a:latin typeface="Arial" pitchFamily="34" charset="0"/>
              </a:defRPr>
            </a:lvl2pPr>
            <a:lvl3pPr marL="1074802" indent="-214959" defTabSz="906118" eaLnBrk="0" hangingPunct="0">
              <a:defRPr sz="2200">
                <a:solidFill>
                  <a:schemeClr val="tx1"/>
                </a:solidFill>
                <a:latin typeface="Arial" pitchFamily="34" charset="0"/>
              </a:defRPr>
            </a:lvl3pPr>
            <a:lvl4pPr marL="1504721" indent="-214959" defTabSz="906118" eaLnBrk="0" hangingPunct="0">
              <a:defRPr sz="2200">
                <a:solidFill>
                  <a:schemeClr val="tx1"/>
                </a:solidFill>
                <a:latin typeface="Arial" pitchFamily="34" charset="0"/>
              </a:defRPr>
            </a:lvl4pPr>
            <a:lvl5pPr marL="1934643" indent="-214959" defTabSz="906118" eaLnBrk="0" hangingPunct="0">
              <a:defRPr sz="2200">
                <a:solidFill>
                  <a:schemeClr val="tx1"/>
                </a:solidFill>
                <a:latin typeface="Arial" pitchFamily="34" charset="0"/>
              </a:defRPr>
            </a:lvl5pPr>
            <a:lvl6pPr marL="2364563" indent="-214959" defTabSz="906118" eaLnBrk="0" fontAlgn="base" hangingPunct="0">
              <a:spcBef>
                <a:spcPct val="0"/>
              </a:spcBef>
              <a:spcAft>
                <a:spcPct val="0"/>
              </a:spcAft>
              <a:defRPr sz="2200">
                <a:solidFill>
                  <a:schemeClr val="tx1"/>
                </a:solidFill>
                <a:latin typeface="Arial" pitchFamily="34" charset="0"/>
              </a:defRPr>
            </a:lvl6pPr>
            <a:lvl7pPr marL="2794485" indent="-214959" defTabSz="906118" eaLnBrk="0" fontAlgn="base" hangingPunct="0">
              <a:spcBef>
                <a:spcPct val="0"/>
              </a:spcBef>
              <a:spcAft>
                <a:spcPct val="0"/>
              </a:spcAft>
              <a:defRPr sz="2200">
                <a:solidFill>
                  <a:schemeClr val="tx1"/>
                </a:solidFill>
                <a:latin typeface="Arial" pitchFamily="34" charset="0"/>
              </a:defRPr>
            </a:lvl7pPr>
            <a:lvl8pPr marL="3224406" indent="-214959" defTabSz="906118" eaLnBrk="0" fontAlgn="base" hangingPunct="0">
              <a:spcBef>
                <a:spcPct val="0"/>
              </a:spcBef>
              <a:spcAft>
                <a:spcPct val="0"/>
              </a:spcAft>
              <a:defRPr sz="2200">
                <a:solidFill>
                  <a:schemeClr val="tx1"/>
                </a:solidFill>
                <a:latin typeface="Arial" pitchFamily="34" charset="0"/>
              </a:defRPr>
            </a:lvl8pPr>
            <a:lvl9pPr marL="3654326" indent="-214959" defTabSz="906118" eaLnBrk="0" fontAlgn="base" hangingPunct="0">
              <a:spcBef>
                <a:spcPct val="0"/>
              </a:spcBef>
              <a:spcAft>
                <a:spcPct val="0"/>
              </a:spcAft>
              <a:defRPr sz="2200">
                <a:solidFill>
                  <a:schemeClr val="tx1"/>
                </a:solidFill>
                <a:latin typeface="Arial" pitchFamily="34" charset="0"/>
              </a:defRPr>
            </a:lvl9pPr>
          </a:lstStyle>
          <a:p>
            <a:fld id="{459B0918-6BE4-4B55-89D6-2FF321E3B376}" type="datetime1">
              <a:rPr lang="en-US" sz="900"/>
              <a:pPr/>
              <a:t>6/20/2016</a:t>
            </a:fld>
            <a:endParaRPr lang="en-US" sz="900"/>
          </a:p>
        </p:txBody>
      </p:sp>
      <p:sp>
        <p:nvSpPr>
          <p:cNvPr id="445443"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pitchFamily="34" charset="0"/>
              </a:defRPr>
            </a:lvl1pPr>
            <a:lvl2pPr marL="742950" indent="-285750" defTabSz="963613" eaLnBrk="0" hangingPunct="0">
              <a:defRPr sz="2400">
                <a:solidFill>
                  <a:schemeClr val="tx1"/>
                </a:solidFill>
                <a:latin typeface="Arial" pitchFamily="34" charset="0"/>
              </a:defRPr>
            </a:lvl2pPr>
            <a:lvl3pPr marL="1143000" indent="-228600" defTabSz="963613" eaLnBrk="0" hangingPunct="0">
              <a:defRPr sz="2400">
                <a:solidFill>
                  <a:schemeClr val="tx1"/>
                </a:solidFill>
                <a:latin typeface="Arial" pitchFamily="34" charset="0"/>
              </a:defRPr>
            </a:lvl3pPr>
            <a:lvl4pPr marL="1600200" indent="-228600" defTabSz="963613" eaLnBrk="0" hangingPunct="0">
              <a:defRPr sz="2400">
                <a:solidFill>
                  <a:schemeClr val="tx1"/>
                </a:solidFill>
                <a:latin typeface="Arial" pitchFamily="34" charset="0"/>
              </a:defRPr>
            </a:lvl4pPr>
            <a:lvl5pPr marL="2057400" indent="-228600" defTabSz="963613" eaLnBrk="0" hangingPunct="0">
              <a:defRPr sz="2400">
                <a:solidFill>
                  <a:schemeClr val="tx1"/>
                </a:solidFill>
                <a:latin typeface="Arial" pitchFamily="34" charset="0"/>
              </a:defRPr>
            </a:lvl5pPr>
            <a:lvl6pPr marL="2514600" indent="-228600" defTabSz="963613" eaLnBrk="0" fontAlgn="base" hangingPunct="0">
              <a:spcBef>
                <a:spcPct val="0"/>
              </a:spcBef>
              <a:spcAft>
                <a:spcPct val="0"/>
              </a:spcAft>
              <a:defRPr sz="2400">
                <a:solidFill>
                  <a:schemeClr val="tx1"/>
                </a:solidFill>
                <a:latin typeface="Arial" pitchFamily="34" charset="0"/>
              </a:defRPr>
            </a:lvl6pPr>
            <a:lvl7pPr marL="2971800" indent="-228600" defTabSz="963613" eaLnBrk="0" fontAlgn="base" hangingPunct="0">
              <a:spcBef>
                <a:spcPct val="0"/>
              </a:spcBef>
              <a:spcAft>
                <a:spcPct val="0"/>
              </a:spcAft>
              <a:defRPr sz="2400">
                <a:solidFill>
                  <a:schemeClr val="tx1"/>
                </a:solidFill>
                <a:latin typeface="Arial" pitchFamily="34" charset="0"/>
              </a:defRPr>
            </a:lvl7pPr>
            <a:lvl8pPr marL="3429000" indent="-228600" defTabSz="963613" eaLnBrk="0" fontAlgn="base" hangingPunct="0">
              <a:spcBef>
                <a:spcPct val="0"/>
              </a:spcBef>
              <a:spcAft>
                <a:spcPct val="0"/>
              </a:spcAft>
              <a:defRPr sz="2400">
                <a:solidFill>
                  <a:schemeClr val="tx1"/>
                </a:solidFill>
                <a:latin typeface="Arial" pitchFamily="34" charset="0"/>
              </a:defRPr>
            </a:lvl8pPr>
            <a:lvl9pPr marL="3886200" indent="-228600" defTabSz="963613" eaLnBrk="0" fontAlgn="base" hangingPunct="0">
              <a:spcBef>
                <a:spcPct val="0"/>
              </a:spcBef>
              <a:spcAft>
                <a:spcPct val="0"/>
              </a:spcAft>
              <a:defRPr sz="2400">
                <a:solidFill>
                  <a:schemeClr val="tx1"/>
                </a:solidFill>
                <a:latin typeface="Arial" pitchFamily="34" charset="0"/>
              </a:defRPr>
            </a:lvl9pPr>
          </a:lstStyle>
          <a:p>
            <a:pPr algn="r"/>
            <a:fld id="{AFDD1DAF-D6F6-4F4F-850E-1EA012ADC0C8}" type="slidenum">
              <a:rPr lang="en-US" sz="900" i="1"/>
              <a:pPr algn="r"/>
              <a:t>33</a:t>
            </a:fld>
            <a:endParaRPr lang="en-US" sz="900" i="1"/>
          </a:p>
        </p:txBody>
      </p:sp>
      <p:sp>
        <p:nvSpPr>
          <p:cNvPr id="445444" name="Rectangle 2"/>
          <p:cNvSpPr>
            <a:spLocks noGrp="1" noRot="1" noChangeAspect="1" noChangeArrowheads="1" noTextEdit="1"/>
          </p:cNvSpPr>
          <p:nvPr>
            <p:ph type="sldImg"/>
          </p:nvPr>
        </p:nvSpPr>
        <p:spPr>
          <a:xfrm>
            <a:off x="984250" y="793750"/>
            <a:ext cx="5046663" cy="3292475"/>
          </a:xfrm>
          <a:ln/>
        </p:spPr>
      </p:sp>
      <p:sp>
        <p:nvSpPr>
          <p:cNvPr id="445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KEY WORD IS PERVASIVE…across time, across people, across contexts.</a:t>
            </a:r>
          </a:p>
        </p:txBody>
      </p:sp>
    </p:spTree>
    <p:extLst>
      <p:ext uri="{BB962C8B-B14F-4D97-AF65-F5344CB8AC3E}">
        <p14:creationId xmlns:p14="http://schemas.microsoft.com/office/powerpoint/2010/main" val="3824016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cs typeface="Arial" charset="0"/>
              </a:defRPr>
            </a:lvl1pPr>
            <a:lvl2pPr marL="770662" indent="-296408" defTabSz="964974" eaLnBrk="0" hangingPunct="0">
              <a:defRPr sz="2500">
                <a:solidFill>
                  <a:schemeClr val="tx1"/>
                </a:solidFill>
                <a:latin typeface="Arial" charset="0"/>
                <a:cs typeface="Arial" charset="0"/>
              </a:defRPr>
            </a:lvl2pPr>
            <a:lvl3pPr marL="1185634" indent="-237127" defTabSz="964974" eaLnBrk="0" hangingPunct="0">
              <a:defRPr sz="2500">
                <a:solidFill>
                  <a:schemeClr val="tx1"/>
                </a:solidFill>
                <a:latin typeface="Arial" charset="0"/>
                <a:cs typeface="Arial" charset="0"/>
              </a:defRPr>
            </a:lvl3pPr>
            <a:lvl4pPr marL="1659887" indent="-237127" defTabSz="964974" eaLnBrk="0" hangingPunct="0">
              <a:defRPr sz="2500">
                <a:solidFill>
                  <a:schemeClr val="tx1"/>
                </a:solidFill>
                <a:latin typeface="Arial" charset="0"/>
                <a:cs typeface="Arial" charset="0"/>
              </a:defRPr>
            </a:lvl4pPr>
            <a:lvl5pPr marL="2134141" indent="-237127" defTabSz="964974" eaLnBrk="0" hangingPunct="0">
              <a:defRPr sz="2500">
                <a:solidFill>
                  <a:schemeClr val="tx1"/>
                </a:solidFill>
                <a:latin typeface="Arial" charset="0"/>
                <a:cs typeface="Arial" charset="0"/>
              </a:defRPr>
            </a:lvl5pPr>
            <a:lvl6pPr marL="2608395" indent="-237127" defTabSz="964974" eaLnBrk="0" fontAlgn="base" hangingPunct="0">
              <a:spcBef>
                <a:spcPct val="0"/>
              </a:spcBef>
              <a:spcAft>
                <a:spcPct val="0"/>
              </a:spcAft>
              <a:defRPr sz="2500">
                <a:solidFill>
                  <a:schemeClr val="tx1"/>
                </a:solidFill>
                <a:latin typeface="Arial" charset="0"/>
                <a:cs typeface="Arial" charset="0"/>
              </a:defRPr>
            </a:lvl6pPr>
            <a:lvl7pPr marL="3082648" indent="-237127" defTabSz="964974" eaLnBrk="0" fontAlgn="base" hangingPunct="0">
              <a:spcBef>
                <a:spcPct val="0"/>
              </a:spcBef>
              <a:spcAft>
                <a:spcPct val="0"/>
              </a:spcAft>
              <a:defRPr sz="2500">
                <a:solidFill>
                  <a:schemeClr val="tx1"/>
                </a:solidFill>
                <a:latin typeface="Arial" charset="0"/>
                <a:cs typeface="Arial" charset="0"/>
              </a:defRPr>
            </a:lvl7pPr>
            <a:lvl8pPr marL="3556902" indent="-237127" defTabSz="964974" eaLnBrk="0" fontAlgn="base" hangingPunct="0">
              <a:spcBef>
                <a:spcPct val="0"/>
              </a:spcBef>
              <a:spcAft>
                <a:spcPct val="0"/>
              </a:spcAft>
              <a:defRPr sz="2500">
                <a:solidFill>
                  <a:schemeClr val="tx1"/>
                </a:solidFill>
                <a:latin typeface="Arial" charset="0"/>
                <a:cs typeface="Arial" charset="0"/>
              </a:defRPr>
            </a:lvl8pPr>
            <a:lvl9pPr marL="4031155" indent="-237127" defTabSz="964974" eaLnBrk="0" fontAlgn="base" hangingPunct="0">
              <a:spcBef>
                <a:spcPct val="0"/>
              </a:spcBef>
              <a:spcAft>
                <a:spcPct val="0"/>
              </a:spcAft>
              <a:defRPr sz="2500">
                <a:solidFill>
                  <a:schemeClr val="tx1"/>
                </a:solidFill>
                <a:latin typeface="Arial" charset="0"/>
                <a:cs typeface="Arial" charset="0"/>
              </a:defRPr>
            </a:lvl9pPr>
          </a:lstStyle>
          <a:p>
            <a:fld id="{D2F98B31-22F0-40B5-822D-37AF2D446620}" type="datetime1">
              <a:rPr lang="en-US" sz="1000"/>
              <a:pPr/>
              <a:t>6/20/2016</a:t>
            </a:fld>
            <a:endParaRPr lang="en-US" sz="1000"/>
          </a:p>
        </p:txBody>
      </p:sp>
      <p:sp>
        <p:nvSpPr>
          <p:cNvPr id="152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cs typeface="Arial" charset="0"/>
              </a:defRPr>
            </a:lvl1pPr>
            <a:lvl2pPr marL="770662" indent="-296408" defTabSz="964974" eaLnBrk="0" hangingPunct="0">
              <a:defRPr sz="2500">
                <a:solidFill>
                  <a:schemeClr val="tx1"/>
                </a:solidFill>
                <a:latin typeface="Arial" charset="0"/>
                <a:cs typeface="Arial" charset="0"/>
              </a:defRPr>
            </a:lvl2pPr>
            <a:lvl3pPr marL="1185634" indent="-237127" defTabSz="964974" eaLnBrk="0" hangingPunct="0">
              <a:defRPr sz="2500">
                <a:solidFill>
                  <a:schemeClr val="tx1"/>
                </a:solidFill>
                <a:latin typeface="Arial" charset="0"/>
                <a:cs typeface="Arial" charset="0"/>
              </a:defRPr>
            </a:lvl3pPr>
            <a:lvl4pPr marL="1659887" indent="-237127" defTabSz="964974" eaLnBrk="0" hangingPunct="0">
              <a:defRPr sz="2500">
                <a:solidFill>
                  <a:schemeClr val="tx1"/>
                </a:solidFill>
                <a:latin typeface="Arial" charset="0"/>
                <a:cs typeface="Arial" charset="0"/>
              </a:defRPr>
            </a:lvl4pPr>
            <a:lvl5pPr marL="2134141" indent="-237127" defTabSz="964974" eaLnBrk="0" hangingPunct="0">
              <a:defRPr sz="2500">
                <a:solidFill>
                  <a:schemeClr val="tx1"/>
                </a:solidFill>
                <a:latin typeface="Arial" charset="0"/>
                <a:cs typeface="Arial" charset="0"/>
              </a:defRPr>
            </a:lvl5pPr>
            <a:lvl6pPr marL="2608395" indent="-237127" defTabSz="964974" eaLnBrk="0" fontAlgn="base" hangingPunct="0">
              <a:spcBef>
                <a:spcPct val="0"/>
              </a:spcBef>
              <a:spcAft>
                <a:spcPct val="0"/>
              </a:spcAft>
              <a:defRPr sz="2500">
                <a:solidFill>
                  <a:schemeClr val="tx1"/>
                </a:solidFill>
                <a:latin typeface="Arial" charset="0"/>
                <a:cs typeface="Arial" charset="0"/>
              </a:defRPr>
            </a:lvl6pPr>
            <a:lvl7pPr marL="3082648" indent="-237127" defTabSz="964974" eaLnBrk="0" fontAlgn="base" hangingPunct="0">
              <a:spcBef>
                <a:spcPct val="0"/>
              </a:spcBef>
              <a:spcAft>
                <a:spcPct val="0"/>
              </a:spcAft>
              <a:defRPr sz="2500">
                <a:solidFill>
                  <a:schemeClr val="tx1"/>
                </a:solidFill>
                <a:latin typeface="Arial" charset="0"/>
                <a:cs typeface="Arial" charset="0"/>
              </a:defRPr>
            </a:lvl7pPr>
            <a:lvl8pPr marL="3556902" indent="-237127" defTabSz="964974" eaLnBrk="0" fontAlgn="base" hangingPunct="0">
              <a:spcBef>
                <a:spcPct val="0"/>
              </a:spcBef>
              <a:spcAft>
                <a:spcPct val="0"/>
              </a:spcAft>
              <a:defRPr sz="2500">
                <a:solidFill>
                  <a:schemeClr val="tx1"/>
                </a:solidFill>
                <a:latin typeface="Arial" charset="0"/>
                <a:cs typeface="Arial" charset="0"/>
              </a:defRPr>
            </a:lvl8pPr>
            <a:lvl9pPr marL="4031155" indent="-237127" defTabSz="964974" eaLnBrk="0" fontAlgn="base" hangingPunct="0">
              <a:spcBef>
                <a:spcPct val="0"/>
              </a:spcBef>
              <a:spcAft>
                <a:spcPct val="0"/>
              </a:spcAft>
              <a:defRPr sz="2500">
                <a:solidFill>
                  <a:schemeClr val="tx1"/>
                </a:solidFill>
                <a:latin typeface="Arial" charset="0"/>
                <a:cs typeface="Arial" charset="0"/>
              </a:defRPr>
            </a:lvl9pPr>
          </a:lstStyle>
          <a:p>
            <a:r>
              <a:rPr lang="en-US" sz="1000" smtClean="0"/>
              <a:t>Copyright 2016 by Marsha M. Linehan</a:t>
            </a:r>
            <a:endParaRPr lang="en-US" sz="1000"/>
          </a:p>
        </p:txBody>
      </p:sp>
      <p:sp>
        <p:nvSpPr>
          <p:cNvPr id="152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cs typeface="Arial" charset="0"/>
              </a:defRPr>
            </a:lvl1pPr>
            <a:lvl2pPr marL="770662" indent="-296408" defTabSz="964974" eaLnBrk="0" hangingPunct="0">
              <a:defRPr sz="2500">
                <a:solidFill>
                  <a:schemeClr val="tx1"/>
                </a:solidFill>
                <a:latin typeface="Arial" charset="0"/>
                <a:cs typeface="Arial" charset="0"/>
              </a:defRPr>
            </a:lvl2pPr>
            <a:lvl3pPr marL="1185634" indent="-237127" defTabSz="964974" eaLnBrk="0" hangingPunct="0">
              <a:defRPr sz="2500">
                <a:solidFill>
                  <a:schemeClr val="tx1"/>
                </a:solidFill>
                <a:latin typeface="Arial" charset="0"/>
                <a:cs typeface="Arial" charset="0"/>
              </a:defRPr>
            </a:lvl3pPr>
            <a:lvl4pPr marL="1659887" indent="-237127" defTabSz="964974" eaLnBrk="0" hangingPunct="0">
              <a:defRPr sz="2500">
                <a:solidFill>
                  <a:schemeClr val="tx1"/>
                </a:solidFill>
                <a:latin typeface="Arial" charset="0"/>
                <a:cs typeface="Arial" charset="0"/>
              </a:defRPr>
            </a:lvl4pPr>
            <a:lvl5pPr marL="2134141" indent="-237127" defTabSz="964974" eaLnBrk="0" hangingPunct="0">
              <a:defRPr sz="2500">
                <a:solidFill>
                  <a:schemeClr val="tx1"/>
                </a:solidFill>
                <a:latin typeface="Arial" charset="0"/>
                <a:cs typeface="Arial" charset="0"/>
              </a:defRPr>
            </a:lvl5pPr>
            <a:lvl6pPr marL="2608395" indent="-237127" defTabSz="964974" eaLnBrk="0" fontAlgn="base" hangingPunct="0">
              <a:spcBef>
                <a:spcPct val="0"/>
              </a:spcBef>
              <a:spcAft>
                <a:spcPct val="0"/>
              </a:spcAft>
              <a:defRPr sz="2500">
                <a:solidFill>
                  <a:schemeClr val="tx1"/>
                </a:solidFill>
                <a:latin typeface="Arial" charset="0"/>
                <a:cs typeface="Arial" charset="0"/>
              </a:defRPr>
            </a:lvl6pPr>
            <a:lvl7pPr marL="3082648" indent="-237127" defTabSz="964974" eaLnBrk="0" fontAlgn="base" hangingPunct="0">
              <a:spcBef>
                <a:spcPct val="0"/>
              </a:spcBef>
              <a:spcAft>
                <a:spcPct val="0"/>
              </a:spcAft>
              <a:defRPr sz="2500">
                <a:solidFill>
                  <a:schemeClr val="tx1"/>
                </a:solidFill>
                <a:latin typeface="Arial" charset="0"/>
                <a:cs typeface="Arial" charset="0"/>
              </a:defRPr>
            </a:lvl7pPr>
            <a:lvl8pPr marL="3556902" indent="-237127" defTabSz="964974" eaLnBrk="0" fontAlgn="base" hangingPunct="0">
              <a:spcBef>
                <a:spcPct val="0"/>
              </a:spcBef>
              <a:spcAft>
                <a:spcPct val="0"/>
              </a:spcAft>
              <a:defRPr sz="2500">
                <a:solidFill>
                  <a:schemeClr val="tx1"/>
                </a:solidFill>
                <a:latin typeface="Arial" charset="0"/>
                <a:cs typeface="Arial" charset="0"/>
              </a:defRPr>
            </a:lvl8pPr>
            <a:lvl9pPr marL="4031155" indent="-237127" defTabSz="964974" eaLnBrk="0" fontAlgn="base" hangingPunct="0">
              <a:spcBef>
                <a:spcPct val="0"/>
              </a:spcBef>
              <a:spcAft>
                <a:spcPct val="0"/>
              </a:spcAft>
              <a:defRPr sz="2500">
                <a:solidFill>
                  <a:schemeClr val="tx1"/>
                </a:solidFill>
                <a:latin typeface="Arial" charset="0"/>
                <a:cs typeface="Arial" charset="0"/>
              </a:defRPr>
            </a:lvl9pPr>
          </a:lstStyle>
          <a:p>
            <a:fld id="{286186C4-0249-4D07-A6E5-4C0E0292CAD3}" type="slidenum">
              <a:rPr lang="en-US" sz="1000"/>
              <a:pPr/>
              <a:t>34</a:t>
            </a:fld>
            <a:endParaRPr lang="en-US" sz="1000"/>
          </a:p>
        </p:txBody>
      </p:sp>
      <p:sp>
        <p:nvSpPr>
          <p:cNvPr id="152581" name="Rectangle 2"/>
          <p:cNvSpPr>
            <a:spLocks noGrp="1" noRot="1" noChangeAspect="1" noChangeArrowheads="1" noTextEdit="1"/>
          </p:cNvSpPr>
          <p:nvPr>
            <p:ph type="sldImg"/>
          </p:nvPr>
        </p:nvSpPr>
        <p:spPr>
          <a:xfrm>
            <a:off x="1054100" y="819150"/>
            <a:ext cx="5213350" cy="3402013"/>
          </a:xfrm>
          <a:ln/>
        </p:spPr>
      </p:sp>
      <p:sp>
        <p:nvSpPr>
          <p:cNvPr id="1525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 charset="0"/>
                <a:ea typeface="ＭＳ Ｐゴシック" pitchFamily="1" charset="-128"/>
              </a:rPr>
              <a:t>Now, one of the major critiques that Marsha continually received from non-behavioral therapists was that DBT only treated clients’ superficial symptoms but didn’t really get to the core of the problem. Basically, that behavioral therapy might get rid of the external behaviors that are problems, but the patient’s internalized negative self-view would remain. So after a while, Marsha got tired of hearing this critique and decided to do some research on it. Problem was, she didn’t know how the heck to measure an internalized negative self-view. So she called up her non-behavioral friends and asked for a measure that would assess all these things they thought she wasn’t treating. So, finally she got her hands on Lorna Benjamen’s Structural Analysis of Social Behavior, which measured among other things the client’s self-view, called an introject.</a:t>
            </a:r>
          </a:p>
          <a:p>
            <a:pPr eaLnBrk="1" hangingPunct="1"/>
            <a:endParaRPr lang="en-US" smtClean="0">
              <a:latin typeface="Times New Roman" pitchFamily="1" charset="0"/>
              <a:ea typeface="ＭＳ Ｐゴシック" pitchFamily="1" charset="-128"/>
            </a:endParaRPr>
          </a:p>
          <a:p>
            <a:pPr eaLnBrk="1" hangingPunct="1"/>
            <a:r>
              <a:rPr lang="en-US" smtClean="0">
                <a:latin typeface="Times New Roman" pitchFamily="1" charset="0"/>
                <a:ea typeface="ＭＳ Ｐゴシック" pitchFamily="1" charset="-128"/>
              </a:rPr>
              <a:t>So she got the tools to test it and the question was … were they right?</a:t>
            </a:r>
          </a:p>
        </p:txBody>
      </p:sp>
    </p:spTree>
    <p:extLst>
      <p:ext uri="{BB962C8B-B14F-4D97-AF65-F5344CB8AC3E}">
        <p14:creationId xmlns:p14="http://schemas.microsoft.com/office/powerpoint/2010/main" val="204172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pitchFamily="34" charset="0"/>
                <a:cs typeface="Arial" pitchFamily="34" charset="0"/>
              </a:defRPr>
            </a:lvl1pPr>
            <a:lvl2pPr marL="742841" indent="-285708" defTabSz="906330" eaLnBrk="0" hangingPunct="0">
              <a:defRPr sz="2400">
                <a:solidFill>
                  <a:schemeClr val="tx1"/>
                </a:solidFill>
                <a:latin typeface="Arial" pitchFamily="34" charset="0"/>
                <a:cs typeface="Arial" pitchFamily="34" charset="0"/>
              </a:defRPr>
            </a:lvl2pPr>
            <a:lvl3pPr marL="1142833" indent="-228567" defTabSz="906330" eaLnBrk="0" hangingPunct="0">
              <a:defRPr sz="2400">
                <a:solidFill>
                  <a:schemeClr val="tx1"/>
                </a:solidFill>
                <a:latin typeface="Arial" pitchFamily="34" charset="0"/>
                <a:cs typeface="Arial" pitchFamily="34" charset="0"/>
              </a:defRPr>
            </a:lvl3pPr>
            <a:lvl4pPr marL="1599965" indent="-228567" defTabSz="906330" eaLnBrk="0" hangingPunct="0">
              <a:defRPr sz="2400">
                <a:solidFill>
                  <a:schemeClr val="tx1"/>
                </a:solidFill>
                <a:latin typeface="Arial" pitchFamily="34" charset="0"/>
                <a:cs typeface="Arial" pitchFamily="34" charset="0"/>
              </a:defRPr>
            </a:lvl4pPr>
            <a:lvl5pPr marL="2057099" indent="-228567" defTabSz="906330" eaLnBrk="0" hangingPunct="0">
              <a:defRPr sz="2400">
                <a:solidFill>
                  <a:schemeClr val="tx1"/>
                </a:solidFill>
                <a:latin typeface="Arial" pitchFamily="34" charset="0"/>
                <a:cs typeface="Arial" pitchFamily="34" charset="0"/>
              </a:defRPr>
            </a:lvl5pPr>
            <a:lvl6pPr marL="2514232" indent="-228567" defTabSz="906330" eaLnBrk="0" fontAlgn="base" hangingPunct="0">
              <a:spcBef>
                <a:spcPct val="0"/>
              </a:spcBef>
              <a:spcAft>
                <a:spcPct val="0"/>
              </a:spcAft>
              <a:defRPr sz="2400">
                <a:solidFill>
                  <a:schemeClr val="tx1"/>
                </a:solidFill>
                <a:latin typeface="Arial" pitchFamily="34" charset="0"/>
                <a:cs typeface="Arial" pitchFamily="34" charset="0"/>
              </a:defRPr>
            </a:lvl6pPr>
            <a:lvl7pPr marL="2971364" indent="-228567" defTabSz="906330" eaLnBrk="0" fontAlgn="base" hangingPunct="0">
              <a:spcBef>
                <a:spcPct val="0"/>
              </a:spcBef>
              <a:spcAft>
                <a:spcPct val="0"/>
              </a:spcAft>
              <a:defRPr sz="2400">
                <a:solidFill>
                  <a:schemeClr val="tx1"/>
                </a:solidFill>
                <a:latin typeface="Arial" pitchFamily="34" charset="0"/>
                <a:cs typeface="Arial" pitchFamily="34" charset="0"/>
              </a:defRPr>
            </a:lvl7pPr>
            <a:lvl8pPr marL="3428498" indent="-228567" defTabSz="906330" eaLnBrk="0" fontAlgn="base" hangingPunct="0">
              <a:spcBef>
                <a:spcPct val="0"/>
              </a:spcBef>
              <a:spcAft>
                <a:spcPct val="0"/>
              </a:spcAft>
              <a:defRPr sz="2400">
                <a:solidFill>
                  <a:schemeClr val="tx1"/>
                </a:solidFill>
                <a:latin typeface="Arial" pitchFamily="34" charset="0"/>
                <a:cs typeface="Arial" pitchFamily="34" charset="0"/>
              </a:defRPr>
            </a:lvl8pPr>
            <a:lvl9pPr marL="3885630" indent="-228567" defTabSz="90633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a:t>Copyright 2016 by Marsha M. Linehan</a:t>
            </a:r>
          </a:p>
        </p:txBody>
      </p:sp>
      <p:sp>
        <p:nvSpPr>
          <p:cNvPr id="5" name="Rectangle 7"/>
          <p:cNvSpPr>
            <a:spLocks noGrp="1" noChangeArrowheads="1"/>
          </p:cNvSpPr>
          <p:nvPr>
            <p:ph type="sldNum" sz="quarter" idx="5"/>
          </p:nvPr>
        </p:nvSpPr>
        <p:spPr/>
        <p:txBody>
          <a:bodyPr/>
          <a:lstStyle/>
          <a:p>
            <a:pPr>
              <a:defRPr/>
            </a:pPr>
            <a:fld id="{B7A59AEB-49A0-4A9B-8AAA-C96AD37823BC}" type="slidenum">
              <a:rPr lang="en-US"/>
              <a:pPr>
                <a:defRPr/>
              </a:pPr>
              <a:t>4</a:t>
            </a:fld>
            <a:endParaRPr lang="en-US"/>
          </a:p>
        </p:txBody>
      </p:sp>
      <p:sp>
        <p:nvSpPr>
          <p:cNvPr id="570372" name="Rectangle 2"/>
          <p:cNvSpPr>
            <a:spLocks noGrp="1" noRot="1" noChangeAspect="1" noChangeArrowheads="1" noTextEdit="1"/>
          </p:cNvSpPr>
          <p:nvPr>
            <p:ph type="sldImg"/>
          </p:nvPr>
        </p:nvSpPr>
        <p:spPr>
          <a:ln/>
        </p:spPr>
      </p:sp>
      <p:sp>
        <p:nvSpPr>
          <p:cNvPr id="570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045800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defRPr sz="2400">
                <a:solidFill>
                  <a:schemeClr val="tx1"/>
                </a:solidFill>
                <a:latin typeface="Arial" charset="0"/>
                <a:cs typeface="Arial" charset="0"/>
              </a:defRPr>
            </a:lvl1pPr>
            <a:lvl2pPr marL="742950" indent="-285750" defTabSz="906463" eaLnBrk="0" hangingPunct="0">
              <a:defRPr sz="2400">
                <a:solidFill>
                  <a:schemeClr val="tx1"/>
                </a:solidFill>
                <a:latin typeface="Arial" charset="0"/>
                <a:cs typeface="Arial" charset="0"/>
              </a:defRPr>
            </a:lvl2pPr>
            <a:lvl3pPr marL="1143000" indent="-228600" defTabSz="906463" eaLnBrk="0" hangingPunct="0">
              <a:defRPr sz="2400">
                <a:solidFill>
                  <a:schemeClr val="tx1"/>
                </a:solidFill>
                <a:latin typeface="Arial" charset="0"/>
                <a:cs typeface="Arial" charset="0"/>
              </a:defRPr>
            </a:lvl3pPr>
            <a:lvl4pPr marL="1600200" indent="-228600" defTabSz="906463" eaLnBrk="0" hangingPunct="0">
              <a:defRPr sz="2400">
                <a:solidFill>
                  <a:schemeClr val="tx1"/>
                </a:solidFill>
                <a:latin typeface="Arial" charset="0"/>
                <a:cs typeface="Arial" charset="0"/>
              </a:defRPr>
            </a:lvl4pPr>
            <a:lvl5pPr marL="2057400" indent="-228600" defTabSz="906463" eaLnBrk="0" hangingPunct="0">
              <a:defRPr sz="2400">
                <a:solidFill>
                  <a:schemeClr val="tx1"/>
                </a:solidFill>
                <a:latin typeface="Arial" charset="0"/>
                <a:cs typeface="Arial" charset="0"/>
              </a:defRPr>
            </a:lvl5pPr>
            <a:lvl6pPr marL="2514600" indent="-228600" defTabSz="906463" eaLnBrk="0" fontAlgn="base" hangingPunct="0">
              <a:spcBef>
                <a:spcPct val="0"/>
              </a:spcBef>
              <a:spcAft>
                <a:spcPct val="0"/>
              </a:spcAft>
              <a:defRPr sz="2400">
                <a:solidFill>
                  <a:schemeClr val="tx1"/>
                </a:solidFill>
                <a:latin typeface="Arial" charset="0"/>
                <a:cs typeface="Arial" charset="0"/>
              </a:defRPr>
            </a:lvl6pPr>
            <a:lvl7pPr marL="2971800" indent="-228600" defTabSz="906463" eaLnBrk="0" fontAlgn="base" hangingPunct="0">
              <a:spcBef>
                <a:spcPct val="0"/>
              </a:spcBef>
              <a:spcAft>
                <a:spcPct val="0"/>
              </a:spcAft>
              <a:defRPr sz="2400">
                <a:solidFill>
                  <a:schemeClr val="tx1"/>
                </a:solidFill>
                <a:latin typeface="Arial" charset="0"/>
                <a:cs typeface="Arial" charset="0"/>
              </a:defRPr>
            </a:lvl7pPr>
            <a:lvl8pPr marL="3429000" indent="-228600" defTabSz="906463" eaLnBrk="0" fontAlgn="base" hangingPunct="0">
              <a:spcBef>
                <a:spcPct val="0"/>
              </a:spcBef>
              <a:spcAft>
                <a:spcPct val="0"/>
              </a:spcAft>
              <a:defRPr sz="2400">
                <a:solidFill>
                  <a:schemeClr val="tx1"/>
                </a:solidFill>
                <a:latin typeface="Arial" charset="0"/>
                <a:cs typeface="Arial" charset="0"/>
              </a:defRPr>
            </a:lvl8pPr>
            <a:lvl9pPr marL="3886200" indent="-228600" defTabSz="906463" eaLnBrk="0" fontAlgn="base" hangingPunct="0">
              <a:spcBef>
                <a:spcPct val="0"/>
              </a:spcBef>
              <a:spcAft>
                <a:spcPct val="0"/>
              </a:spcAft>
              <a:defRPr sz="2400">
                <a:solidFill>
                  <a:schemeClr val="tx1"/>
                </a:solidFill>
                <a:latin typeface="Arial" charset="0"/>
                <a:cs typeface="Arial" charset="0"/>
              </a:defRPr>
            </a:lvl9pPr>
          </a:lstStyle>
          <a:p>
            <a:r>
              <a:rPr lang="en-US" sz="900" smtClean="0"/>
              <a:t>© Marsha Linehan, Ph.D., 2016</a:t>
            </a:r>
          </a:p>
        </p:txBody>
      </p:sp>
      <p:sp>
        <p:nvSpPr>
          <p:cNvPr id="135171" name="Rectangle 7"/>
          <p:cNvSpPr>
            <a:spLocks noGrp="1" noChangeArrowheads="1"/>
          </p:cNvSpPr>
          <p:nvPr>
            <p:ph type="sldNum" sz="quarter" idx="5"/>
          </p:nvPr>
        </p:nvSpPr>
        <p:spPr>
          <a:xfrm>
            <a:off x="3972353" y="8827760"/>
            <a:ext cx="3038049" cy="46864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2400">
                <a:solidFill>
                  <a:schemeClr val="tx1"/>
                </a:solidFill>
                <a:latin typeface="Arial" charset="0"/>
                <a:cs typeface="Arial" charset="0"/>
              </a:defRPr>
            </a:lvl1pPr>
            <a:lvl2pPr marL="742950" indent="-285750" defTabSz="908050" eaLnBrk="0" hangingPunct="0">
              <a:defRPr sz="2400">
                <a:solidFill>
                  <a:schemeClr val="tx1"/>
                </a:solidFill>
                <a:latin typeface="Arial" charset="0"/>
                <a:cs typeface="Arial" charset="0"/>
              </a:defRPr>
            </a:lvl2pPr>
            <a:lvl3pPr marL="1143000" indent="-228600" defTabSz="908050" eaLnBrk="0" hangingPunct="0">
              <a:defRPr sz="2400">
                <a:solidFill>
                  <a:schemeClr val="tx1"/>
                </a:solidFill>
                <a:latin typeface="Arial" charset="0"/>
                <a:cs typeface="Arial" charset="0"/>
              </a:defRPr>
            </a:lvl3pPr>
            <a:lvl4pPr marL="1600200" indent="-228600" defTabSz="908050" eaLnBrk="0" hangingPunct="0">
              <a:defRPr sz="2400">
                <a:solidFill>
                  <a:schemeClr val="tx1"/>
                </a:solidFill>
                <a:latin typeface="Arial" charset="0"/>
                <a:cs typeface="Arial" charset="0"/>
              </a:defRPr>
            </a:lvl4pPr>
            <a:lvl5pPr marL="2057400" indent="-228600" defTabSz="908050" eaLnBrk="0" hangingPunct="0">
              <a:defRPr sz="2400">
                <a:solidFill>
                  <a:schemeClr val="tx1"/>
                </a:solidFill>
                <a:latin typeface="Arial" charset="0"/>
                <a:cs typeface="Arial" charset="0"/>
              </a:defRPr>
            </a:lvl5pPr>
            <a:lvl6pPr marL="2514600" indent="-228600" defTabSz="908050" eaLnBrk="0" fontAlgn="base" hangingPunct="0">
              <a:spcBef>
                <a:spcPct val="0"/>
              </a:spcBef>
              <a:spcAft>
                <a:spcPct val="0"/>
              </a:spcAft>
              <a:defRPr sz="2400">
                <a:solidFill>
                  <a:schemeClr val="tx1"/>
                </a:solidFill>
                <a:latin typeface="Arial" charset="0"/>
                <a:cs typeface="Arial" charset="0"/>
              </a:defRPr>
            </a:lvl6pPr>
            <a:lvl7pPr marL="2971800" indent="-228600" defTabSz="908050" eaLnBrk="0" fontAlgn="base" hangingPunct="0">
              <a:spcBef>
                <a:spcPct val="0"/>
              </a:spcBef>
              <a:spcAft>
                <a:spcPct val="0"/>
              </a:spcAft>
              <a:defRPr sz="2400">
                <a:solidFill>
                  <a:schemeClr val="tx1"/>
                </a:solidFill>
                <a:latin typeface="Arial" charset="0"/>
                <a:cs typeface="Arial" charset="0"/>
              </a:defRPr>
            </a:lvl7pPr>
            <a:lvl8pPr marL="3429000" indent="-228600" defTabSz="908050" eaLnBrk="0" fontAlgn="base" hangingPunct="0">
              <a:spcBef>
                <a:spcPct val="0"/>
              </a:spcBef>
              <a:spcAft>
                <a:spcPct val="0"/>
              </a:spcAft>
              <a:defRPr sz="2400">
                <a:solidFill>
                  <a:schemeClr val="tx1"/>
                </a:solidFill>
                <a:latin typeface="Arial" charset="0"/>
                <a:cs typeface="Arial" charset="0"/>
              </a:defRPr>
            </a:lvl8pPr>
            <a:lvl9pPr marL="3886200" indent="-228600" defTabSz="908050" eaLnBrk="0" fontAlgn="base" hangingPunct="0">
              <a:spcBef>
                <a:spcPct val="0"/>
              </a:spcBef>
              <a:spcAft>
                <a:spcPct val="0"/>
              </a:spcAft>
              <a:defRPr sz="2400">
                <a:solidFill>
                  <a:schemeClr val="tx1"/>
                </a:solidFill>
                <a:latin typeface="Arial" charset="0"/>
                <a:cs typeface="Arial" charset="0"/>
              </a:defRPr>
            </a:lvl9pPr>
          </a:lstStyle>
          <a:p>
            <a:fld id="{941B2FBE-C692-41B7-BF4E-8D7B4B43971C}" type="slidenum">
              <a:rPr lang="en-US" sz="900"/>
              <a:pPr/>
              <a:t>35</a:t>
            </a:fld>
            <a:endParaRPr lang="en-US" sz="900"/>
          </a:p>
        </p:txBody>
      </p:sp>
      <p:sp>
        <p:nvSpPr>
          <p:cNvPr id="135172" name="Rectangle 2"/>
          <p:cNvSpPr>
            <a:spLocks noGrp="1" noRot="1" noChangeAspect="1" noChangeArrowheads="1" noTextEdit="1"/>
          </p:cNvSpPr>
          <p:nvPr>
            <p:ph type="sldImg"/>
          </p:nvPr>
        </p:nvSpPr>
        <p:spPr>
          <a:xfrm>
            <a:off x="984250" y="793750"/>
            <a:ext cx="5046663" cy="3292475"/>
          </a:xfrm>
          <a:ln/>
        </p:spPr>
      </p:sp>
      <p:sp>
        <p:nvSpPr>
          <p:cNvPr id="135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 charset="0"/>
                <a:ea typeface="ＭＳ Ｐゴシック" pitchFamily="1" charset="-128"/>
              </a:rPr>
              <a:t>We found that compared to patients receiving therapy from expert, non-behavioral psychologists, those in DBT had approximately 50% fewer suicide attempts and ER visits for suicidality and over 70% fewer inpatient admissions for suicidality. This difference remained at a follow up assessment, where patients who had received DBT continued to have 50% fewer suicide attempts and hospital visits.</a:t>
            </a:r>
          </a:p>
        </p:txBody>
      </p:sp>
    </p:spTree>
    <p:extLst>
      <p:ext uri="{BB962C8B-B14F-4D97-AF65-F5344CB8AC3E}">
        <p14:creationId xmlns:p14="http://schemas.microsoft.com/office/powerpoint/2010/main" val="2914400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4F27C353-AAF7-4939-9CED-5BF566A7F237}" type="slidenum">
              <a:rPr lang="en-US"/>
              <a:pPr>
                <a:defRPr/>
              </a:pPr>
              <a:t>36</a:t>
            </a:fld>
            <a:endParaRPr lang="en-US"/>
          </a:p>
        </p:txBody>
      </p:sp>
      <p:sp>
        <p:nvSpPr>
          <p:cNvPr id="751618" name="Rectangle 2"/>
          <p:cNvSpPr>
            <a:spLocks noGrp="1" noRot="1" noChangeAspect="1" noChangeArrowheads="1" noTextEdit="1"/>
          </p:cNvSpPr>
          <p:nvPr>
            <p:ph type="sldImg"/>
          </p:nvPr>
        </p:nvSpPr>
        <p:spPr>
          <a:xfrm>
            <a:off x="984250" y="793750"/>
            <a:ext cx="5046663" cy="3292475"/>
          </a:xfrm>
          <a:ln/>
        </p:spPr>
      </p:sp>
      <p:sp>
        <p:nvSpPr>
          <p:cNvPr id="75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11172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28093C15-E92C-44BC-BA4B-D7EF7C777793}" type="slidenum">
              <a:rPr lang="en-US"/>
              <a:pPr>
                <a:defRPr/>
              </a:pPr>
              <a:t>37</a:t>
            </a:fld>
            <a:endParaRPr lang="en-US"/>
          </a:p>
        </p:txBody>
      </p:sp>
      <p:sp>
        <p:nvSpPr>
          <p:cNvPr id="747522" name="Rectangle 2"/>
          <p:cNvSpPr>
            <a:spLocks noGrp="1" noRot="1" noChangeAspect="1" noChangeArrowheads="1" noTextEdit="1"/>
          </p:cNvSpPr>
          <p:nvPr>
            <p:ph type="sldImg"/>
          </p:nvPr>
        </p:nvSpPr>
        <p:spPr>
          <a:xfrm>
            <a:off x="984250" y="793750"/>
            <a:ext cx="5046663" cy="3292475"/>
          </a:xfrm>
          <a:ln/>
        </p:spPr>
      </p:sp>
      <p:sp>
        <p:nvSpPr>
          <p:cNvPr id="74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71073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pitchFamily="34" charset="0"/>
                <a:cs typeface="Arial" pitchFamily="34" charset="0"/>
              </a:defRPr>
            </a:lvl1pPr>
            <a:lvl2pPr marL="742841" indent="-285708" defTabSz="906330" eaLnBrk="0" hangingPunct="0">
              <a:defRPr sz="2400">
                <a:solidFill>
                  <a:schemeClr val="tx1"/>
                </a:solidFill>
                <a:latin typeface="Arial" pitchFamily="34" charset="0"/>
                <a:cs typeface="Arial" pitchFamily="34" charset="0"/>
              </a:defRPr>
            </a:lvl2pPr>
            <a:lvl3pPr marL="1142833" indent="-228567" defTabSz="906330" eaLnBrk="0" hangingPunct="0">
              <a:defRPr sz="2400">
                <a:solidFill>
                  <a:schemeClr val="tx1"/>
                </a:solidFill>
                <a:latin typeface="Arial" pitchFamily="34" charset="0"/>
                <a:cs typeface="Arial" pitchFamily="34" charset="0"/>
              </a:defRPr>
            </a:lvl3pPr>
            <a:lvl4pPr marL="1599965" indent="-228567" defTabSz="906330" eaLnBrk="0" hangingPunct="0">
              <a:defRPr sz="2400">
                <a:solidFill>
                  <a:schemeClr val="tx1"/>
                </a:solidFill>
                <a:latin typeface="Arial" pitchFamily="34" charset="0"/>
                <a:cs typeface="Arial" pitchFamily="34" charset="0"/>
              </a:defRPr>
            </a:lvl4pPr>
            <a:lvl5pPr marL="2057099" indent="-228567" defTabSz="906330" eaLnBrk="0" hangingPunct="0">
              <a:defRPr sz="2400">
                <a:solidFill>
                  <a:schemeClr val="tx1"/>
                </a:solidFill>
                <a:latin typeface="Arial" pitchFamily="34" charset="0"/>
                <a:cs typeface="Arial" pitchFamily="34" charset="0"/>
              </a:defRPr>
            </a:lvl5pPr>
            <a:lvl6pPr marL="2514232" indent="-228567" defTabSz="906330" eaLnBrk="0" fontAlgn="base" hangingPunct="0">
              <a:spcBef>
                <a:spcPct val="0"/>
              </a:spcBef>
              <a:spcAft>
                <a:spcPct val="0"/>
              </a:spcAft>
              <a:defRPr sz="2400">
                <a:solidFill>
                  <a:schemeClr val="tx1"/>
                </a:solidFill>
                <a:latin typeface="Arial" pitchFamily="34" charset="0"/>
                <a:cs typeface="Arial" pitchFamily="34" charset="0"/>
              </a:defRPr>
            </a:lvl6pPr>
            <a:lvl7pPr marL="2971364" indent="-228567" defTabSz="906330" eaLnBrk="0" fontAlgn="base" hangingPunct="0">
              <a:spcBef>
                <a:spcPct val="0"/>
              </a:spcBef>
              <a:spcAft>
                <a:spcPct val="0"/>
              </a:spcAft>
              <a:defRPr sz="2400">
                <a:solidFill>
                  <a:schemeClr val="tx1"/>
                </a:solidFill>
                <a:latin typeface="Arial" pitchFamily="34" charset="0"/>
                <a:cs typeface="Arial" pitchFamily="34" charset="0"/>
              </a:defRPr>
            </a:lvl7pPr>
            <a:lvl8pPr marL="3428498" indent="-228567" defTabSz="906330" eaLnBrk="0" fontAlgn="base" hangingPunct="0">
              <a:spcBef>
                <a:spcPct val="0"/>
              </a:spcBef>
              <a:spcAft>
                <a:spcPct val="0"/>
              </a:spcAft>
              <a:defRPr sz="2400">
                <a:solidFill>
                  <a:schemeClr val="tx1"/>
                </a:solidFill>
                <a:latin typeface="Arial" pitchFamily="34" charset="0"/>
                <a:cs typeface="Arial" pitchFamily="34" charset="0"/>
              </a:defRPr>
            </a:lvl8pPr>
            <a:lvl9pPr marL="3885630" indent="-228567" defTabSz="90633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a:t>Copyright 2016 by Marsha M. Linehan</a:t>
            </a:r>
          </a:p>
        </p:txBody>
      </p:sp>
      <p:sp>
        <p:nvSpPr>
          <p:cNvPr id="8" name="Slide Number Placeholder 7"/>
          <p:cNvSpPr>
            <a:spLocks noGrp="1" noChangeArrowheads="1"/>
          </p:cNvSpPr>
          <p:nvPr>
            <p:ph type="sldNum" sz="quarter" idx="5"/>
          </p:nvPr>
        </p:nvSpPr>
        <p:spPr/>
        <p:txBody>
          <a:bodyPr/>
          <a:lstStyle/>
          <a:p>
            <a:pPr>
              <a:defRPr/>
            </a:pPr>
            <a:fld id="{B84A3034-1D23-4AA6-9661-339153752305}" type="slidenum">
              <a:rPr lang="en-US"/>
              <a:pPr>
                <a:defRPr/>
              </a:pPr>
              <a:t>38</a:t>
            </a:fld>
            <a:endParaRPr lang="en-US"/>
          </a:p>
        </p:txBody>
      </p:sp>
      <p:sp>
        <p:nvSpPr>
          <p:cNvPr id="582660" name="Rectangle 7"/>
          <p:cNvSpPr txBox="1">
            <a:spLocks noGrp="1" noChangeArrowheads="1"/>
          </p:cNvSpPr>
          <p:nvPr/>
        </p:nvSpPr>
        <p:spPr bwMode="auto">
          <a:xfrm>
            <a:off x="3971926" y="8829676"/>
            <a:ext cx="303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48" tIns="0" rIns="18948" bIns="0" anchor="b"/>
          <a:lstStyle>
            <a:lvl1pPr defTabSz="928688" eaLnBrk="0" hangingPunct="0">
              <a:defRPr sz="2400">
                <a:solidFill>
                  <a:schemeClr val="tx1"/>
                </a:solidFill>
                <a:latin typeface="Arial" pitchFamily="34" charset="0"/>
                <a:cs typeface="Arial" pitchFamily="34" charset="0"/>
              </a:defRPr>
            </a:lvl1pPr>
            <a:lvl2pPr marL="742950" indent="-285750" defTabSz="928688" eaLnBrk="0" hangingPunct="0">
              <a:defRPr sz="2400">
                <a:solidFill>
                  <a:schemeClr val="tx1"/>
                </a:solidFill>
                <a:latin typeface="Arial" pitchFamily="34" charset="0"/>
                <a:cs typeface="Arial" pitchFamily="34" charset="0"/>
              </a:defRPr>
            </a:lvl2pPr>
            <a:lvl3pPr marL="1143000" indent="-228600" defTabSz="928688" eaLnBrk="0" hangingPunct="0">
              <a:defRPr sz="2400">
                <a:solidFill>
                  <a:schemeClr val="tx1"/>
                </a:solidFill>
                <a:latin typeface="Arial" pitchFamily="34" charset="0"/>
                <a:cs typeface="Arial" pitchFamily="34" charset="0"/>
              </a:defRPr>
            </a:lvl3pPr>
            <a:lvl4pPr marL="1600200" indent="-228600" defTabSz="928688" eaLnBrk="0" hangingPunct="0">
              <a:defRPr sz="2400">
                <a:solidFill>
                  <a:schemeClr val="tx1"/>
                </a:solidFill>
                <a:latin typeface="Arial" pitchFamily="34" charset="0"/>
                <a:cs typeface="Arial" pitchFamily="34" charset="0"/>
              </a:defRPr>
            </a:lvl4pPr>
            <a:lvl5pPr marL="2057400" indent="-228600" defTabSz="928688" eaLnBrk="0" hangingPunct="0">
              <a:defRPr sz="2400">
                <a:solidFill>
                  <a:schemeClr val="tx1"/>
                </a:solidFill>
                <a:latin typeface="Arial" pitchFamily="34" charset="0"/>
                <a:cs typeface="Arial" pitchFamily="34" charset="0"/>
              </a:defRPr>
            </a:lvl5pPr>
            <a:lvl6pPr marL="2514600" indent="-228600" defTabSz="928688"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28688"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28688"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28688"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327BF8A6-8588-4172-BADE-336860E2543A}" type="slidenum">
              <a:rPr lang="en-US" sz="900" i="1"/>
              <a:pPr algn="r"/>
              <a:t>38</a:t>
            </a:fld>
            <a:endParaRPr lang="en-US" sz="900" i="1"/>
          </a:p>
        </p:txBody>
      </p:sp>
      <p:sp>
        <p:nvSpPr>
          <p:cNvPr id="582661" name="Rectangle 7"/>
          <p:cNvSpPr txBox="1">
            <a:spLocks noGrp="1" noChangeArrowheads="1"/>
          </p:cNvSpPr>
          <p:nvPr/>
        </p:nvSpPr>
        <p:spPr bwMode="auto">
          <a:xfrm>
            <a:off x="3971926" y="8829676"/>
            <a:ext cx="303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48" tIns="0" rIns="18948" bIns="0" anchor="b"/>
          <a:lstStyle>
            <a:lvl1pPr defTabSz="928688" eaLnBrk="0" hangingPunct="0">
              <a:defRPr sz="2400">
                <a:solidFill>
                  <a:schemeClr val="tx1"/>
                </a:solidFill>
                <a:latin typeface="Arial" pitchFamily="34" charset="0"/>
                <a:cs typeface="Arial" pitchFamily="34" charset="0"/>
              </a:defRPr>
            </a:lvl1pPr>
            <a:lvl2pPr marL="742950" indent="-285750" defTabSz="928688" eaLnBrk="0" hangingPunct="0">
              <a:defRPr sz="2400">
                <a:solidFill>
                  <a:schemeClr val="tx1"/>
                </a:solidFill>
                <a:latin typeface="Arial" pitchFamily="34" charset="0"/>
                <a:cs typeface="Arial" pitchFamily="34" charset="0"/>
              </a:defRPr>
            </a:lvl2pPr>
            <a:lvl3pPr marL="1143000" indent="-228600" defTabSz="928688" eaLnBrk="0" hangingPunct="0">
              <a:defRPr sz="2400">
                <a:solidFill>
                  <a:schemeClr val="tx1"/>
                </a:solidFill>
                <a:latin typeface="Arial" pitchFamily="34" charset="0"/>
                <a:cs typeface="Arial" pitchFamily="34" charset="0"/>
              </a:defRPr>
            </a:lvl3pPr>
            <a:lvl4pPr marL="1600200" indent="-228600" defTabSz="928688" eaLnBrk="0" hangingPunct="0">
              <a:defRPr sz="2400">
                <a:solidFill>
                  <a:schemeClr val="tx1"/>
                </a:solidFill>
                <a:latin typeface="Arial" pitchFamily="34" charset="0"/>
                <a:cs typeface="Arial" pitchFamily="34" charset="0"/>
              </a:defRPr>
            </a:lvl4pPr>
            <a:lvl5pPr marL="2057400" indent="-228600" defTabSz="928688" eaLnBrk="0" hangingPunct="0">
              <a:defRPr sz="2400">
                <a:solidFill>
                  <a:schemeClr val="tx1"/>
                </a:solidFill>
                <a:latin typeface="Arial" pitchFamily="34" charset="0"/>
                <a:cs typeface="Arial" pitchFamily="34" charset="0"/>
              </a:defRPr>
            </a:lvl5pPr>
            <a:lvl6pPr marL="2514600" indent="-228600" defTabSz="928688"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28688"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28688"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28688"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1F7534DB-59FC-4D10-BB3E-A80E8BAA22E2}" type="slidenum">
              <a:rPr lang="en-US" sz="900" i="1"/>
              <a:pPr algn="r"/>
              <a:t>38</a:t>
            </a:fld>
            <a:endParaRPr lang="en-US" sz="900" i="1"/>
          </a:p>
        </p:txBody>
      </p:sp>
      <p:sp>
        <p:nvSpPr>
          <p:cNvPr id="582662" name="Rectangle 2"/>
          <p:cNvSpPr>
            <a:spLocks noGrp="1" noRot="1" noChangeAspect="1" noChangeArrowheads="1" noTextEdit="1"/>
          </p:cNvSpPr>
          <p:nvPr>
            <p:ph type="sldImg"/>
          </p:nvPr>
        </p:nvSpPr>
        <p:spPr>
          <a:ln/>
        </p:spPr>
      </p:sp>
      <p:sp>
        <p:nvSpPr>
          <p:cNvPr id="5826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82664" name="Rectangle 6"/>
          <p:cNvSpPr txBox="1">
            <a:spLocks noGrp="1" noChangeArrowheads="1"/>
          </p:cNvSpPr>
          <p:nvPr/>
        </p:nvSpPr>
        <p:spPr bwMode="auto">
          <a:xfrm>
            <a:off x="1" y="8829676"/>
            <a:ext cx="303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48" tIns="0" rIns="18948" bIns="0" anchor="b"/>
          <a:lstStyle>
            <a:lvl1pPr defTabSz="928688" eaLnBrk="0" hangingPunct="0">
              <a:defRPr sz="2400">
                <a:solidFill>
                  <a:schemeClr val="tx1"/>
                </a:solidFill>
                <a:latin typeface="Arial" pitchFamily="34" charset="0"/>
                <a:cs typeface="Arial" pitchFamily="34" charset="0"/>
              </a:defRPr>
            </a:lvl1pPr>
            <a:lvl2pPr marL="742950" indent="-285750" defTabSz="928688" eaLnBrk="0" hangingPunct="0">
              <a:defRPr sz="2400">
                <a:solidFill>
                  <a:schemeClr val="tx1"/>
                </a:solidFill>
                <a:latin typeface="Arial" pitchFamily="34" charset="0"/>
                <a:cs typeface="Arial" pitchFamily="34" charset="0"/>
              </a:defRPr>
            </a:lvl2pPr>
            <a:lvl3pPr marL="1143000" indent="-228600" defTabSz="928688" eaLnBrk="0" hangingPunct="0">
              <a:defRPr sz="2400">
                <a:solidFill>
                  <a:schemeClr val="tx1"/>
                </a:solidFill>
                <a:latin typeface="Arial" pitchFamily="34" charset="0"/>
                <a:cs typeface="Arial" pitchFamily="34" charset="0"/>
              </a:defRPr>
            </a:lvl3pPr>
            <a:lvl4pPr marL="1600200" indent="-228600" defTabSz="928688" eaLnBrk="0" hangingPunct="0">
              <a:defRPr sz="2400">
                <a:solidFill>
                  <a:schemeClr val="tx1"/>
                </a:solidFill>
                <a:latin typeface="Arial" pitchFamily="34" charset="0"/>
                <a:cs typeface="Arial" pitchFamily="34" charset="0"/>
              </a:defRPr>
            </a:lvl4pPr>
            <a:lvl5pPr marL="2057400" indent="-228600" defTabSz="928688" eaLnBrk="0" hangingPunct="0">
              <a:defRPr sz="2400">
                <a:solidFill>
                  <a:schemeClr val="tx1"/>
                </a:solidFill>
                <a:latin typeface="Arial" pitchFamily="34" charset="0"/>
                <a:cs typeface="Arial" pitchFamily="34" charset="0"/>
              </a:defRPr>
            </a:lvl5pPr>
            <a:lvl6pPr marL="2514600" indent="-228600" defTabSz="928688"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defTabSz="928688"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defTabSz="928688"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defTabSz="928688"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i="1"/>
              <a:t>Copyright 2010 by Melanie S. Harned</a:t>
            </a:r>
          </a:p>
        </p:txBody>
      </p:sp>
    </p:spTree>
    <p:extLst>
      <p:ext uri="{BB962C8B-B14F-4D97-AF65-F5344CB8AC3E}">
        <p14:creationId xmlns:p14="http://schemas.microsoft.com/office/powerpoint/2010/main" val="2517211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EE9440DE-112C-492E-AF7B-92CDE2769DFA}" type="slidenum">
              <a:rPr lang="en-US"/>
              <a:pPr>
                <a:defRPr/>
              </a:pPr>
              <a:t>39</a:t>
            </a:fld>
            <a:endParaRPr lang="en-US"/>
          </a:p>
        </p:txBody>
      </p:sp>
      <p:sp>
        <p:nvSpPr>
          <p:cNvPr id="748546" name="Rectangle 2"/>
          <p:cNvSpPr>
            <a:spLocks noGrp="1" noRot="1" noChangeAspect="1" noChangeArrowheads="1" noTextEdit="1"/>
          </p:cNvSpPr>
          <p:nvPr>
            <p:ph type="sldImg"/>
          </p:nvPr>
        </p:nvSpPr>
        <p:spPr>
          <a:xfrm>
            <a:off x="984250" y="793750"/>
            <a:ext cx="5046663" cy="3292475"/>
          </a:xfrm>
          <a:ln/>
        </p:spPr>
      </p:sp>
      <p:sp>
        <p:nvSpPr>
          <p:cNvPr id="74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73905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30E474F7-FFD3-4261-A8F2-B337AFF04125}" type="slidenum">
              <a:rPr lang="en-US"/>
              <a:pPr>
                <a:defRPr/>
              </a:pPr>
              <a:t>40</a:t>
            </a:fld>
            <a:endParaRPr lang="en-US"/>
          </a:p>
        </p:txBody>
      </p:sp>
      <p:sp>
        <p:nvSpPr>
          <p:cNvPr id="749570" name="Rectangle 2"/>
          <p:cNvSpPr>
            <a:spLocks noGrp="1" noRot="1" noChangeAspect="1" noChangeArrowheads="1" noTextEdit="1"/>
          </p:cNvSpPr>
          <p:nvPr>
            <p:ph type="sldImg"/>
          </p:nvPr>
        </p:nvSpPr>
        <p:spPr>
          <a:xfrm>
            <a:off x="984250" y="793750"/>
            <a:ext cx="5046663" cy="3292475"/>
          </a:xfrm>
          <a:ln/>
        </p:spPr>
      </p:sp>
      <p:sp>
        <p:nvSpPr>
          <p:cNvPr id="74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6670066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8AE278C2-33C5-40EA-BA5D-17F433CC3500}" type="slidenum">
              <a:rPr lang="en-US"/>
              <a:pPr>
                <a:defRPr/>
              </a:pPr>
              <a:t>41</a:t>
            </a:fld>
            <a:endParaRPr lang="en-US"/>
          </a:p>
        </p:txBody>
      </p:sp>
      <p:sp>
        <p:nvSpPr>
          <p:cNvPr id="449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118" eaLnBrk="0" hangingPunct="0">
              <a:defRPr sz="2200">
                <a:solidFill>
                  <a:schemeClr val="tx1"/>
                </a:solidFill>
                <a:latin typeface="Arial" pitchFamily="34" charset="0"/>
              </a:defRPr>
            </a:lvl1pPr>
            <a:lvl2pPr marL="698621" indent="-268700" defTabSz="906118" eaLnBrk="0" hangingPunct="0">
              <a:defRPr sz="2200">
                <a:solidFill>
                  <a:schemeClr val="tx1"/>
                </a:solidFill>
                <a:latin typeface="Arial" pitchFamily="34" charset="0"/>
              </a:defRPr>
            </a:lvl2pPr>
            <a:lvl3pPr marL="1074802" indent="-214959" defTabSz="906118" eaLnBrk="0" hangingPunct="0">
              <a:defRPr sz="2200">
                <a:solidFill>
                  <a:schemeClr val="tx1"/>
                </a:solidFill>
                <a:latin typeface="Arial" pitchFamily="34" charset="0"/>
              </a:defRPr>
            </a:lvl3pPr>
            <a:lvl4pPr marL="1504721" indent="-214959" defTabSz="906118" eaLnBrk="0" hangingPunct="0">
              <a:defRPr sz="2200">
                <a:solidFill>
                  <a:schemeClr val="tx1"/>
                </a:solidFill>
                <a:latin typeface="Arial" pitchFamily="34" charset="0"/>
              </a:defRPr>
            </a:lvl4pPr>
            <a:lvl5pPr marL="1934643" indent="-214959" defTabSz="906118" eaLnBrk="0" hangingPunct="0">
              <a:defRPr sz="2200">
                <a:solidFill>
                  <a:schemeClr val="tx1"/>
                </a:solidFill>
                <a:latin typeface="Arial" pitchFamily="34" charset="0"/>
              </a:defRPr>
            </a:lvl5pPr>
            <a:lvl6pPr marL="2364563" indent="-214959" defTabSz="906118" eaLnBrk="0" fontAlgn="base" hangingPunct="0">
              <a:spcBef>
                <a:spcPct val="0"/>
              </a:spcBef>
              <a:spcAft>
                <a:spcPct val="0"/>
              </a:spcAft>
              <a:defRPr sz="2200">
                <a:solidFill>
                  <a:schemeClr val="tx1"/>
                </a:solidFill>
                <a:latin typeface="Arial" pitchFamily="34" charset="0"/>
              </a:defRPr>
            </a:lvl6pPr>
            <a:lvl7pPr marL="2794485" indent="-214959" defTabSz="906118" eaLnBrk="0" fontAlgn="base" hangingPunct="0">
              <a:spcBef>
                <a:spcPct val="0"/>
              </a:spcBef>
              <a:spcAft>
                <a:spcPct val="0"/>
              </a:spcAft>
              <a:defRPr sz="2200">
                <a:solidFill>
                  <a:schemeClr val="tx1"/>
                </a:solidFill>
                <a:latin typeface="Arial" pitchFamily="34" charset="0"/>
              </a:defRPr>
            </a:lvl7pPr>
            <a:lvl8pPr marL="3224406" indent="-214959" defTabSz="906118" eaLnBrk="0" fontAlgn="base" hangingPunct="0">
              <a:spcBef>
                <a:spcPct val="0"/>
              </a:spcBef>
              <a:spcAft>
                <a:spcPct val="0"/>
              </a:spcAft>
              <a:defRPr sz="2200">
                <a:solidFill>
                  <a:schemeClr val="tx1"/>
                </a:solidFill>
                <a:latin typeface="Arial" pitchFamily="34" charset="0"/>
              </a:defRPr>
            </a:lvl8pPr>
            <a:lvl9pPr marL="3654326" indent="-214959" defTabSz="906118" eaLnBrk="0" fontAlgn="base" hangingPunct="0">
              <a:spcBef>
                <a:spcPct val="0"/>
              </a:spcBef>
              <a:spcAft>
                <a:spcPct val="0"/>
              </a:spcAft>
              <a:defRPr sz="2200">
                <a:solidFill>
                  <a:schemeClr val="tx1"/>
                </a:solidFill>
                <a:latin typeface="Arial" pitchFamily="34" charset="0"/>
              </a:defRPr>
            </a:lvl9pPr>
          </a:lstStyle>
          <a:p>
            <a:fld id="{391AAEA5-2607-4E9D-994D-519BCBD2EA85}" type="datetime1">
              <a:rPr lang="en-US" sz="900"/>
              <a:pPr/>
              <a:t>6/20/2016</a:t>
            </a:fld>
            <a:endParaRPr lang="en-US" sz="900"/>
          </a:p>
        </p:txBody>
      </p:sp>
      <p:sp>
        <p:nvSpPr>
          <p:cNvPr id="449539"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pitchFamily="34" charset="0"/>
              </a:defRPr>
            </a:lvl1pPr>
            <a:lvl2pPr marL="742950" indent="-285750" defTabSz="963613" eaLnBrk="0" hangingPunct="0">
              <a:defRPr sz="2400">
                <a:solidFill>
                  <a:schemeClr val="tx1"/>
                </a:solidFill>
                <a:latin typeface="Arial" pitchFamily="34" charset="0"/>
              </a:defRPr>
            </a:lvl2pPr>
            <a:lvl3pPr marL="1143000" indent="-228600" defTabSz="963613" eaLnBrk="0" hangingPunct="0">
              <a:defRPr sz="2400">
                <a:solidFill>
                  <a:schemeClr val="tx1"/>
                </a:solidFill>
                <a:latin typeface="Arial" pitchFamily="34" charset="0"/>
              </a:defRPr>
            </a:lvl3pPr>
            <a:lvl4pPr marL="1600200" indent="-228600" defTabSz="963613" eaLnBrk="0" hangingPunct="0">
              <a:defRPr sz="2400">
                <a:solidFill>
                  <a:schemeClr val="tx1"/>
                </a:solidFill>
                <a:latin typeface="Arial" pitchFamily="34" charset="0"/>
              </a:defRPr>
            </a:lvl4pPr>
            <a:lvl5pPr marL="2057400" indent="-228600" defTabSz="963613" eaLnBrk="0" hangingPunct="0">
              <a:defRPr sz="2400">
                <a:solidFill>
                  <a:schemeClr val="tx1"/>
                </a:solidFill>
                <a:latin typeface="Arial" pitchFamily="34" charset="0"/>
              </a:defRPr>
            </a:lvl5pPr>
            <a:lvl6pPr marL="2514600" indent="-228600" defTabSz="963613" eaLnBrk="0" fontAlgn="base" hangingPunct="0">
              <a:spcBef>
                <a:spcPct val="0"/>
              </a:spcBef>
              <a:spcAft>
                <a:spcPct val="0"/>
              </a:spcAft>
              <a:defRPr sz="2400">
                <a:solidFill>
                  <a:schemeClr val="tx1"/>
                </a:solidFill>
                <a:latin typeface="Arial" pitchFamily="34" charset="0"/>
              </a:defRPr>
            </a:lvl6pPr>
            <a:lvl7pPr marL="2971800" indent="-228600" defTabSz="963613" eaLnBrk="0" fontAlgn="base" hangingPunct="0">
              <a:spcBef>
                <a:spcPct val="0"/>
              </a:spcBef>
              <a:spcAft>
                <a:spcPct val="0"/>
              </a:spcAft>
              <a:defRPr sz="2400">
                <a:solidFill>
                  <a:schemeClr val="tx1"/>
                </a:solidFill>
                <a:latin typeface="Arial" pitchFamily="34" charset="0"/>
              </a:defRPr>
            </a:lvl7pPr>
            <a:lvl8pPr marL="3429000" indent="-228600" defTabSz="963613" eaLnBrk="0" fontAlgn="base" hangingPunct="0">
              <a:spcBef>
                <a:spcPct val="0"/>
              </a:spcBef>
              <a:spcAft>
                <a:spcPct val="0"/>
              </a:spcAft>
              <a:defRPr sz="2400">
                <a:solidFill>
                  <a:schemeClr val="tx1"/>
                </a:solidFill>
                <a:latin typeface="Arial" pitchFamily="34" charset="0"/>
              </a:defRPr>
            </a:lvl8pPr>
            <a:lvl9pPr marL="3886200" indent="-228600" defTabSz="963613" eaLnBrk="0" fontAlgn="base" hangingPunct="0">
              <a:spcBef>
                <a:spcPct val="0"/>
              </a:spcBef>
              <a:spcAft>
                <a:spcPct val="0"/>
              </a:spcAft>
              <a:defRPr sz="2400">
                <a:solidFill>
                  <a:schemeClr val="tx1"/>
                </a:solidFill>
                <a:latin typeface="Arial" pitchFamily="34" charset="0"/>
              </a:defRPr>
            </a:lvl9pPr>
          </a:lstStyle>
          <a:p>
            <a:pPr algn="r"/>
            <a:fld id="{90C63BA9-B77E-41A2-8FCD-F97DFA879D29}" type="slidenum">
              <a:rPr lang="en-US" sz="900" i="1"/>
              <a:pPr algn="r"/>
              <a:t>41</a:t>
            </a:fld>
            <a:endParaRPr lang="en-US" sz="900" i="1"/>
          </a:p>
        </p:txBody>
      </p:sp>
      <p:sp>
        <p:nvSpPr>
          <p:cNvPr id="449540" name="Rectangle 2"/>
          <p:cNvSpPr>
            <a:spLocks noGrp="1" noRot="1" noChangeAspect="1" noChangeArrowheads="1" noTextEdit="1"/>
          </p:cNvSpPr>
          <p:nvPr>
            <p:ph type="sldImg"/>
          </p:nvPr>
        </p:nvSpPr>
        <p:spPr>
          <a:xfrm>
            <a:off x="984250" y="793750"/>
            <a:ext cx="5046663" cy="3292475"/>
          </a:xfrm>
          <a:ln/>
        </p:spPr>
      </p:sp>
      <p:sp>
        <p:nvSpPr>
          <p:cNvPr id="449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KEY WORD IS PERVASIVE…across time, across people, across contexts.</a:t>
            </a:r>
          </a:p>
        </p:txBody>
      </p:sp>
    </p:spTree>
    <p:extLst>
      <p:ext uri="{BB962C8B-B14F-4D97-AF65-F5344CB8AC3E}">
        <p14:creationId xmlns:p14="http://schemas.microsoft.com/office/powerpoint/2010/main" val="23622095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Copyright 2016 by Marsha M. Linehan</a:t>
            </a:r>
          </a:p>
        </p:txBody>
      </p:sp>
      <p:sp>
        <p:nvSpPr>
          <p:cNvPr id="1413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BBF39E8C-9EAC-4440-A231-40007BDEFF26}" type="slidenum">
              <a:rPr lang="en-US" sz="900"/>
              <a:pPr/>
              <a:t>42</a:t>
            </a:fld>
            <a:endParaRPr lang="en-US" sz="900"/>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 charset="0"/>
                <a:ea typeface="ＭＳ Ｐゴシック" pitchFamily="1" charset="-128"/>
              </a:rPr>
              <a:t>One of the key aspects of DBT therapy is the inclusion of skills training. Skillful behaviors are typically taught and coached in a group therapy setting, which my colleague Amanda is going to tell you about in detail later. It terms of treatment development it was important for us to understand the impact of skills training on patient outcomes to determine if teaching skillful behaviors was a necessary and/or sufficient component of treatment.</a:t>
            </a:r>
          </a:p>
        </p:txBody>
      </p:sp>
    </p:spTree>
    <p:extLst>
      <p:ext uri="{BB962C8B-B14F-4D97-AF65-F5344CB8AC3E}">
        <p14:creationId xmlns:p14="http://schemas.microsoft.com/office/powerpoint/2010/main" val="33685381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Copyright 2016 by Marsha M. Linehan</a:t>
            </a:r>
          </a:p>
        </p:txBody>
      </p:sp>
      <p:sp>
        <p:nvSpPr>
          <p:cNvPr id="1433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C3A565CA-7108-49A8-995F-26336C3DA840}" type="slidenum">
              <a:rPr lang="en-US" sz="900"/>
              <a:pPr/>
              <a:t>43</a:t>
            </a:fld>
            <a:endParaRPr lang="en-US" sz="900"/>
          </a:p>
        </p:txBody>
      </p:sp>
      <p:sp>
        <p:nvSpPr>
          <p:cNvPr id="143364" name="Rectangle 6"/>
          <p:cNvSpPr txBox="1">
            <a:spLocks noGrp="1" noChangeArrowheads="1"/>
          </p:cNvSpPr>
          <p:nvPr/>
        </p:nvSpPr>
        <p:spPr bwMode="auto">
          <a:xfrm>
            <a:off x="1"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charset="0"/>
                <a:cs typeface="Arial" charset="0"/>
              </a:defRPr>
            </a:lvl1pPr>
            <a:lvl2pPr marL="742950" indent="-285750" defTabSz="963613" eaLnBrk="0" hangingPunct="0">
              <a:defRPr sz="2400">
                <a:solidFill>
                  <a:schemeClr val="tx1"/>
                </a:solidFill>
                <a:latin typeface="Arial" charset="0"/>
                <a:cs typeface="Arial" charset="0"/>
              </a:defRPr>
            </a:lvl2pPr>
            <a:lvl3pPr marL="1143000" indent="-228600" defTabSz="963613" eaLnBrk="0" hangingPunct="0">
              <a:defRPr sz="2400">
                <a:solidFill>
                  <a:schemeClr val="tx1"/>
                </a:solidFill>
                <a:latin typeface="Arial" charset="0"/>
                <a:cs typeface="Arial" charset="0"/>
              </a:defRPr>
            </a:lvl3pPr>
            <a:lvl4pPr marL="1600200" indent="-228600" defTabSz="963613" eaLnBrk="0" hangingPunct="0">
              <a:defRPr sz="2400">
                <a:solidFill>
                  <a:schemeClr val="tx1"/>
                </a:solidFill>
                <a:latin typeface="Arial" charset="0"/>
                <a:cs typeface="Arial" charset="0"/>
              </a:defRPr>
            </a:lvl4pPr>
            <a:lvl5pPr marL="2057400" indent="-228600" defTabSz="963613" eaLnBrk="0" hangingPunct="0">
              <a:defRPr sz="2400">
                <a:solidFill>
                  <a:schemeClr val="tx1"/>
                </a:solidFill>
                <a:latin typeface="Arial" charset="0"/>
                <a:cs typeface="Arial" charset="0"/>
              </a:defRPr>
            </a:lvl5pPr>
            <a:lvl6pPr marL="2514600" indent="-228600" defTabSz="963613" eaLnBrk="0" fontAlgn="base" hangingPunct="0">
              <a:spcBef>
                <a:spcPct val="0"/>
              </a:spcBef>
              <a:spcAft>
                <a:spcPct val="0"/>
              </a:spcAft>
              <a:defRPr sz="2400">
                <a:solidFill>
                  <a:schemeClr val="tx1"/>
                </a:solidFill>
                <a:latin typeface="Arial" charset="0"/>
                <a:cs typeface="Arial" charset="0"/>
              </a:defRPr>
            </a:lvl6pPr>
            <a:lvl7pPr marL="2971800" indent="-228600" defTabSz="963613" eaLnBrk="0" fontAlgn="base" hangingPunct="0">
              <a:spcBef>
                <a:spcPct val="0"/>
              </a:spcBef>
              <a:spcAft>
                <a:spcPct val="0"/>
              </a:spcAft>
              <a:defRPr sz="2400">
                <a:solidFill>
                  <a:schemeClr val="tx1"/>
                </a:solidFill>
                <a:latin typeface="Arial" charset="0"/>
                <a:cs typeface="Arial" charset="0"/>
              </a:defRPr>
            </a:lvl7pPr>
            <a:lvl8pPr marL="3429000" indent="-228600" defTabSz="963613" eaLnBrk="0" fontAlgn="base" hangingPunct="0">
              <a:spcBef>
                <a:spcPct val="0"/>
              </a:spcBef>
              <a:spcAft>
                <a:spcPct val="0"/>
              </a:spcAft>
              <a:defRPr sz="2400">
                <a:solidFill>
                  <a:schemeClr val="tx1"/>
                </a:solidFill>
                <a:latin typeface="Arial" charset="0"/>
                <a:cs typeface="Arial" charset="0"/>
              </a:defRPr>
            </a:lvl8pPr>
            <a:lvl9pPr marL="3886200" indent="-228600" defTabSz="963613" eaLnBrk="0" fontAlgn="base" hangingPunct="0">
              <a:spcBef>
                <a:spcPct val="0"/>
              </a:spcBef>
              <a:spcAft>
                <a:spcPct val="0"/>
              </a:spcAft>
              <a:defRPr sz="2400">
                <a:solidFill>
                  <a:schemeClr val="tx1"/>
                </a:solidFill>
                <a:latin typeface="Arial" charset="0"/>
                <a:cs typeface="Arial" charset="0"/>
              </a:defRPr>
            </a:lvl9pPr>
          </a:lstStyle>
          <a:p>
            <a:r>
              <a:rPr lang="en-US" sz="900" i="1"/>
              <a:t>Copyright 2004  by Marsha M. Linehan</a:t>
            </a:r>
          </a:p>
        </p:txBody>
      </p:sp>
      <p:sp>
        <p:nvSpPr>
          <p:cNvPr id="143365" name="Rectangle 7"/>
          <p:cNvSpPr txBox="1">
            <a:spLocks noGrp="1" noChangeArrowheads="1"/>
          </p:cNvSpPr>
          <p:nvPr/>
        </p:nvSpPr>
        <p:spPr bwMode="auto">
          <a:xfrm>
            <a:off x="3971926" y="8828088"/>
            <a:ext cx="30384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charset="0"/>
                <a:cs typeface="Arial" charset="0"/>
              </a:defRPr>
            </a:lvl1pPr>
            <a:lvl2pPr marL="742950" indent="-285750" defTabSz="963613" eaLnBrk="0" hangingPunct="0">
              <a:defRPr sz="2400">
                <a:solidFill>
                  <a:schemeClr val="tx1"/>
                </a:solidFill>
                <a:latin typeface="Arial" charset="0"/>
                <a:cs typeface="Arial" charset="0"/>
              </a:defRPr>
            </a:lvl2pPr>
            <a:lvl3pPr marL="1143000" indent="-228600" defTabSz="963613" eaLnBrk="0" hangingPunct="0">
              <a:defRPr sz="2400">
                <a:solidFill>
                  <a:schemeClr val="tx1"/>
                </a:solidFill>
                <a:latin typeface="Arial" charset="0"/>
                <a:cs typeface="Arial" charset="0"/>
              </a:defRPr>
            </a:lvl3pPr>
            <a:lvl4pPr marL="1600200" indent="-228600" defTabSz="963613" eaLnBrk="0" hangingPunct="0">
              <a:defRPr sz="2400">
                <a:solidFill>
                  <a:schemeClr val="tx1"/>
                </a:solidFill>
                <a:latin typeface="Arial" charset="0"/>
                <a:cs typeface="Arial" charset="0"/>
              </a:defRPr>
            </a:lvl4pPr>
            <a:lvl5pPr marL="2057400" indent="-228600" defTabSz="963613" eaLnBrk="0" hangingPunct="0">
              <a:defRPr sz="2400">
                <a:solidFill>
                  <a:schemeClr val="tx1"/>
                </a:solidFill>
                <a:latin typeface="Arial" charset="0"/>
                <a:cs typeface="Arial" charset="0"/>
              </a:defRPr>
            </a:lvl5pPr>
            <a:lvl6pPr marL="2514600" indent="-228600" defTabSz="963613" eaLnBrk="0" fontAlgn="base" hangingPunct="0">
              <a:spcBef>
                <a:spcPct val="0"/>
              </a:spcBef>
              <a:spcAft>
                <a:spcPct val="0"/>
              </a:spcAft>
              <a:defRPr sz="2400">
                <a:solidFill>
                  <a:schemeClr val="tx1"/>
                </a:solidFill>
                <a:latin typeface="Arial" charset="0"/>
                <a:cs typeface="Arial" charset="0"/>
              </a:defRPr>
            </a:lvl6pPr>
            <a:lvl7pPr marL="2971800" indent="-228600" defTabSz="963613" eaLnBrk="0" fontAlgn="base" hangingPunct="0">
              <a:spcBef>
                <a:spcPct val="0"/>
              </a:spcBef>
              <a:spcAft>
                <a:spcPct val="0"/>
              </a:spcAft>
              <a:defRPr sz="2400">
                <a:solidFill>
                  <a:schemeClr val="tx1"/>
                </a:solidFill>
                <a:latin typeface="Arial" charset="0"/>
                <a:cs typeface="Arial" charset="0"/>
              </a:defRPr>
            </a:lvl7pPr>
            <a:lvl8pPr marL="3429000" indent="-228600" defTabSz="963613" eaLnBrk="0" fontAlgn="base" hangingPunct="0">
              <a:spcBef>
                <a:spcPct val="0"/>
              </a:spcBef>
              <a:spcAft>
                <a:spcPct val="0"/>
              </a:spcAft>
              <a:defRPr sz="2400">
                <a:solidFill>
                  <a:schemeClr val="tx1"/>
                </a:solidFill>
                <a:latin typeface="Arial" charset="0"/>
                <a:cs typeface="Arial" charset="0"/>
              </a:defRPr>
            </a:lvl8pPr>
            <a:lvl9pPr marL="3886200" indent="-228600" defTabSz="963613" eaLnBrk="0" fontAlgn="base" hangingPunct="0">
              <a:spcBef>
                <a:spcPct val="0"/>
              </a:spcBef>
              <a:spcAft>
                <a:spcPct val="0"/>
              </a:spcAft>
              <a:defRPr sz="2400">
                <a:solidFill>
                  <a:schemeClr val="tx1"/>
                </a:solidFill>
                <a:latin typeface="Arial" charset="0"/>
                <a:cs typeface="Arial" charset="0"/>
              </a:defRPr>
            </a:lvl9pPr>
          </a:lstStyle>
          <a:p>
            <a:pPr algn="r"/>
            <a:fld id="{AEF1E00D-F8B9-4D49-B535-251685010F06}" type="slidenum">
              <a:rPr lang="en-US" sz="900" i="1"/>
              <a:pPr algn="r"/>
              <a:t>43</a:t>
            </a:fld>
            <a:endParaRPr lang="en-US" sz="900" i="1"/>
          </a:p>
        </p:txBody>
      </p:sp>
      <p:sp>
        <p:nvSpPr>
          <p:cNvPr id="143366" name="Rectangle 2"/>
          <p:cNvSpPr>
            <a:spLocks noGrp="1" noRot="1" noChangeAspect="1" noChangeArrowheads="1" noTextEdit="1"/>
          </p:cNvSpPr>
          <p:nvPr>
            <p:ph type="sldImg"/>
          </p:nvPr>
        </p:nvSpPr>
        <p:spPr>
          <a:ln/>
        </p:spPr>
      </p:sp>
      <p:sp>
        <p:nvSpPr>
          <p:cNvPr id="1433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 charset="0"/>
                <a:ea typeface="ＭＳ Ｐゴシック" pitchFamily="1" charset="-128"/>
              </a:rPr>
              <a:t>This graph shows increasing use of skills. The red line shows DBT clients, are continually increasing their use of skillful behavior and maintain that high level of use even at 4 months follow-up. The control, in blue, do have some increases, but these are lost at follow-up.</a:t>
            </a:r>
          </a:p>
          <a:p>
            <a:pPr eaLnBrk="1" hangingPunct="1"/>
            <a:endParaRPr lang="en-US" smtClean="0">
              <a:latin typeface="Times New Roman" pitchFamily="1" charset="0"/>
              <a:ea typeface="ＭＳ Ｐゴシック" pitchFamily="1" charset="-128"/>
            </a:endParaRPr>
          </a:p>
          <a:p>
            <a:pPr eaLnBrk="1" hangingPunct="1"/>
            <a:r>
              <a:rPr lang="en-US" smtClean="0">
                <a:latin typeface="Times New Roman" pitchFamily="1" charset="0"/>
                <a:ea typeface="ＭＳ Ｐゴシック" pitchFamily="1" charset="-128"/>
              </a:rPr>
              <a:t>Ok, so DBT clients are using the skills! </a:t>
            </a:r>
          </a:p>
        </p:txBody>
      </p:sp>
    </p:spTree>
    <p:extLst>
      <p:ext uri="{BB962C8B-B14F-4D97-AF65-F5344CB8AC3E}">
        <p14:creationId xmlns:p14="http://schemas.microsoft.com/office/powerpoint/2010/main" val="13685611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669" eaLnBrk="0" hangingPunct="0">
              <a:defRPr sz="2400">
                <a:solidFill>
                  <a:schemeClr val="tx1"/>
                </a:solidFill>
                <a:latin typeface="Arial" charset="0"/>
                <a:cs typeface="Arial" charset="0"/>
              </a:defRPr>
            </a:lvl1pPr>
            <a:lvl2pPr marL="736876" indent="-283414" defTabSz="922669" eaLnBrk="0" hangingPunct="0">
              <a:defRPr sz="2400">
                <a:solidFill>
                  <a:schemeClr val="tx1"/>
                </a:solidFill>
                <a:latin typeface="Arial" charset="0"/>
                <a:cs typeface="Arial" charset="0"/>
              </a:defRPr>
            </a:lvl2pPr>
            <a:lvl3pPr marL="1133656" indent="-226732" defTabSz="922669" eaLnBrk="0" hangingPunct="0">
              <a:defRPr sz="2400">
                <a:solidFill>
                  <a:schemeClr val="tx1"/>
                </a:solidFill>
                <a:latin typeface="Arial" charset="0"/>
                <a:cs typeface="Arial" charset="0"/>
              </a:defRPr>
            </a:lvl3pPr>
            <a:lvl4pPr marL="1587118" indent="-226732" defTabSz="922669" eaLnBrk="0" hangingPunct="0">
              <a:defRPr sz="2400">
                <a:solidFill>
                  <a:schemeClr val="tx1"/>
                </a:solidFill>
                <a:latin typeface="Arial" charset="0"/>
                <a:cs typeface="Arial" charset="0"/>
              </a:defRPr>
            </a:lvl4pPr>
            <a:lvl5pPr marL="2040581" indent="-226732" defTabSz="922669" eaLnBrk="0" hangingPunct="0">
              <a:defRPr sz="2400">
                <a:solidFill>
                  <a:schemeClr val="tx1"/>
                </a:solidFill>
                <a:latin typeface="Arial" charset="0"/>
                <a:cs typeface="Arial" charset="0"/>
              </a:defRPr>
            </a:lvl5pPr>
            <a:lvl6pPr marL="2494043" indent="-226732" defTabSz="922669" eaLnBrk="0" fontAlgn="base" hangingPunct="0">
              <a:spcBef>
                <a:spcPct val="0"/>
              </a:spcBef>
              <a:spcAft>
                <a:spcPct val="0"/>
              </a:spcAft>
              <a:defRPr sz="2400">
                <a:solidFill>
                  <a:schemeClr val="tx1"/>
                </a:solidFill>
                <a:latin typeface="Arial" charset="0"/>
                <a:cs typeface="Arial" charset="0"/>
              </a:defRPr>
            </a:lvl6pPr>
            <a:lvl7pPr marL="2947504" indent="-226732" defTabSz="922669" eaLnBrk="0" fontAlgn="base" hangingPunct="0">
              <a:spcBef>
                <a:spcPct val="0"/>
              </a:spcBef>
              <a:spcAft>
                <a:spcPct val="0"/>
              </a:spcAft>
              <a:defRPr sz="2400">
                <a:solidFill>
                  <a:schemeClr val="tx1"/>
                </a:solidFill>
                <a:latin typeface="Arial" charset="0"/>
                <a:cs typeface="Arial" charset="0"/>
              </a:defRPr>
            </a:lvl7pPr>
            <a:lvl8pPr marL="3400967" indent="-226732" defTabSz="922669" eaLnBrk="0" fontAlgn="base" hangingPunct="0">
              <a:spcBef>
                <a:spcPct val="0"/>
              </a:spcBef>
              <a:spcAft>
                <a:spcPct val="0"/>
              </a:spcAft>
              <a:defRPr sz="2400">
                <a:solidFill>
                  <a:schemeClr val="tx1"/>
                </a:solidFill>
                <a:latin typeface="Arial" charset="0"/>
                <a:cs typeface="Arial" charset="0"/>
              </a:defRPr>
            </a:lvl8pPr>
            <a:lvl9pPr marL="3854428" indent="-226732" defTabSz="922669" eaLnBrk="0" fontAlgn="base" hangingPunct="0">
              <a:spcBef>
                <a:spcPct val="0"/>
              </a:spcBef>
              <a:spcAft>
                <a:spcPct val="0"/>
              </a:spcAft>
              <a:defRPr sz="2400">
                <a:solidFill>
                  <a:schemeClr val="tx1"/>
                </a:solidFill>
                <a:latin typeface="Arial" charset="0"/>
                <a:cs typeface="Arial" charset="0"/>
              </a:defRPr>
            </a:lvl9pPr>
          </a:lstStyle>
          <a:p>
            <a:r>
              <a:rPr lang="en-US" sz="1000" smtClean="0"/>
              <a:t>© Marsha Linehan, Ph.D., 2016</a:t>
            </a:r>
            <a:endParaRPr lang="en-US" sz="1000"/>
          </a:p>
        </p:txBody>
      </p:sp>
      <p:sp>
        <p:nvSpPr>
          <p:cNvPr id="131076" name="Rectangle 7"/>
          <p:cNvSpPr>
            <a:spLocks noGrp="1" noChangeArrowheads="1"/>
          </p:cNvSpPr>
          <p:nvPr>
            <p:ph type="sldNum" sz="quarter" idx="5"/>
          </p:nvPr>
        </p:nvSpPr>
        <p:spPr>
          <a:xfrm>
            <a:off x="3972353" y="8827760"/>
            <a:ext cx="3038049" cy="46864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669" eaLnBrk="0" hangingPunct="0">
              <a:defRPr sz="2400">
                <a:solidFill>
                  <a:schemeClr val="tx1"/>
                </a:solidFill>
                <a:latin typeface="Arial" charset="0"/>
                <a:cs typeface="Arial" charset="0"/>
              </a:defRPr>
            </a:lvl1pPr>
            <a:lvl2pPr marL="736876" indent="-283414" defTabSz="922669" eaLnBrk="0" hangingPunct="0">
              <a:defRPr sz="2400">
                <a:solidFill>
                  <a:schemeClr val="tx1"/>
                </a:solidFill>
                <a:latin typeface="Arial" charset="0"/>
                <a:cs typeface="Arial" charset="0"/>
              </a:defRPr>
            </a:lvl2pPr>
            <a:lvl3pPr marL="1133656" indent="-226732" defTabSz="922669" eaLnBrk="0" hangingPunct="0">
              <a:defRPr sz="2400">
                <a:solidFill>
                  <a:schemeClr val="tx1"/>
                </a:solidFill>
                <a:latin typeface="Arial" charset="0"/>
                <a:cs typeface="Arial" charset="0"/>
              </a:defRPr>
            </a:lvl3pPr>
            <a:lvl4pPr marL="1587118" indent="-226732" defTabSz="922669" eaLnBrk="0" hangingPunct="0">
              <a:defRPr sz="2400">
                <a:solidFill>
                  <a:schemeClr val="tx1"/>
                </a:solidFill>
                <a:latin typeface="Arial" charset="0"/>
                <a:cs typeface="Arial" charset="0"/>
              </a:defRPr>
            </a:lvl4pPr>
            <a:lvl5pPr marL="2040581" indent="-226732" defTabSz="922669" eaLnBrk="0" hangingPunct="0">
              <a:defRPr sz="2400">
                <a:solidFill>
                  <a:schemeClr val="tx1"/>
                </a:solidFill>
                <a:latin typeface="Arial" charset="0"/>
                <a:cs typeface="Arial" charset="0"/>
              </a:defRPr>
            </a:lvl5pPr>
            <a:lvl6pPr marL="2494043" indent="-226732" defTabSz="922669" eaLnBrk="0" fontAlgn="base" hangingPunct="0">
              <a:spcBef>
                <a:spcPct val="0"/>
              </a:spcBef>
              <a:spcAft>
                <a:spcPct val="0"/>
              </a:spcAft>
              <a:defRPr sz="2400">
                <a:solidFill>
                  <a:schemeClr val="tx1"/>
                </a:solidFill>
                <a:latin typeface="Arial" charset="0"/>
                <a:cs typeface="Arial" charset="0"/>
              </a:defRPr>
            </a:lvl6pPr>
            <a:lvl7pPr marL="2947504" indent="-226732" defTabSz="922669" eaLnBrk="0" fontAlgn="base" hangingPunct="0">
              <a:spcBef>
                <a:spcPct val="0"/>
              </a:spcBef>
              <a:spcAft>
                <a:spcPct val="0"/>
              </a:spcAft>
              <a:defRPr sz="2400">
                <a:solidFill>
                  <a:schemeClr val="tx1"/>
                </a:solidFill>
                <a:latin typeface="Arial" charset="0"/>
                <a:cs typeface="Arial" charset="0"/>
              </a:defRPr>
            </a:lvl7pPr>
            <a:lvl8pPr marL="3400967" indent="-226732" defTabSz="922669" eaLnBrk="0" fontAlgn="base" hangingPunct="0">
              <a:spcBef>
                <a:spcPct val="0"/>
              </a:spcBef>
              <a:spcAft>
                <a:spcPct val="0"/>
              </a:spcAft>
              <a:defRPr sz="2400">
                <a:solidFill>
                  <a:schemeClr val="tx1"/>
                </a:solidFill>
                <a:latin typeface="Arial" charset="0"/>
                <a:cs typeface="Arial" charset="0"/>
              </a:defRPr>
            </a:lvl8pPr>
            <a:lvl9pPr marL="3854428" indent="-226732" defTabSz="922669" eaLnBrk="0" fontAlgn="base" hangingPunct="0">
              <a:spcBef>
                <a:spcPct val="0"/>
              </a:spcBef>
              <a:spcAft>
                <a:spcPct val="0"/>
              </a:spcAft>
              <a:defRPr sz="2400">
                <a:solidFill>
                  <a:schemeClr val="tx1"/>
                </a:solidFill>
                <a:latin typeface="Arial" charset="0"/>
                <a:cs typeface="Arial" charset="0"/>
              </a:defRPr>
            </a:lvl9pPr>
          </a:lstStyle>
          <a:p>
            <a:fld id="{8604D507-C091-42B0-9C01-839B1AF16A09}" type="slidenum">
              <a:rPr lang="en-US" sz="1000"/>
              <a:pPr/>
              <a:t>45</a:t>
            </a:fld>
            <a:endParaRPr lang="en-US" sz="1000"/>
          </a:p>
        </p:txBody>
      </p:sp>
      <p:sp>
        <p:nvSpPr>
          <p:cNvPr id="131077" name="Rectangle 2"/>
          <p:cNvSpPr>
            <a:spLocks noGrp="1" noRot="1" noChangeAspect="1" noChangeArrowheads="1" noTextEdit="1"/>
          </p:cNvSpPr>
          <p:nvPr>
            <p:ph type="sldImg"/>
          </p:nvPr>
        </p:nvSpPr>
        <p:spPr>
          <a:xfrm>
            <a:off x="982663" y="793750"/>
            <a:ext cx="5051425" cy="3294063"/>
          </a:xfrm>
          <a:ln/>
        </p:spPr>
      </p:sp>
      <p:sp>
        <p:nvSpPr>
          <p:cNvPr id="131078" name="Rectangle 3"/>
          <p:cNvSpPr>
            <a:spLocks noGrp="1" noChangeArrowheads="1"/>
          </p:cNvSpPr>
          <p:nvPr>
            <p:ph type="body" idx="1"/>
          </p:nvPr>
        </p:nvSpPr>
        <p:spPr>
          <a:xfrm>
            <a:off x="936626" y="4416425"/>
            <a:ext cx="5137149"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6924" eaLnBrk="1" hangingPunct="1">
              <a:defRPr/>
            </a:pPr>
            <a:r>
              <a:rPr lang="en-US" dirty="0" err="1"/>
              <a:t>Lieb</a:t>
            </a:r>
            <a:r>
              <a:rPr lang="en-US" dirty="0"/>
              <a:t>, K., </a:t>
            </a:r>
            <a:r>
              <a:rPr lang="en-US" dirty="0" err="1"/>
              <a:t>Zanarini</a:t>
            </a:r>
            <a:r>
              <a:rPr lang="en-US" dirty="0"/>
              <a:t>, M.C., </a:t>
            </a:r>
            <a:r>
              <a:rPr lang="en-US" dirty="0" err="1"/>
              <a:t>Schmahl</a:t>
            </a:r>
            <a:r>
              <a:rPr lang="en-US" dirty="0"/>
              <a:t>, C., </a:t>
            </a:r>
            <a:r>
              <a:rPr lang="en-US" dirty="0" err="1"/>
              <a:t>Linehan</a:t>
            </a:r>
            <a:r>
              <a:rPr lang="en-US" dirty="0"/>
              <a:t>, M.M., &amp; </a:t>
            </a:r>
            <a:r>
              <a:rPr lang="en-US" dirty="0" err="1"/>
              <a:t>Bohus</a:t>
            </a:r>
            <a:r>
              <a:rPr lang="en-US" dirty="0"/>
              <a:t>, M. (2004). Borderline personality disorder. </a:t>
            </a:r>
            <a:r>
              <a:rPr lang="en-US" i="1" dirty="0"/>
              <a:t>Lancet, 364, </a:t>
            </a:r>
            <a:r>
              <a:rPr lang="en-US" dirty="0"/>
              <a:t>453-461. </a:t>
            </a:r>
          </a:p>
          <a:p>
            <a:pPr eaLnBrk="1" hangingPunct="1"/>
            <a:endParaRPr lang="en-US" dirty="0" smtClean="0">
              <a:latin typeface="Times New Roman" pitchFamily="1" charset="0"/>
              <a:ea typeface="ＭＳ Ｐゴシック" pitchFamily="1" charset="-128"/>
            </a:endParaRPr>
          </a:p>
          <a:p>
            <a:pPr eaLnBrk="1" hangingPunct="1"/>
            <a:r>
              <a:rPr lang="en-US" dirty="0" smtClean="0">
                <a:latin typeface="Times New Roman" pitchFamily="1" charset="0"/>
                <a:ea typeface="ＭＳ Ｐゴシック" pitchFamily="1" charset="-128"/>
              </a:rPr>
              <a:t>We’ve found, though, that DBT is not only effect at reducing suicide attempts and non-suicidal self-injury, but also reduces a number of other problem behaviors, which are listed here. And also increases positive adjustment and self-esteem.</a:t>
            </a:r>
          </a:p>
          <a:p>
            <a:pPr eaLnBrk="1" hangingPunct="1"/>
            <a:endParaRPr lang="en-US" dirty="0" smtClean="0">
              <a:latin typeface="Times New Roman" pitchFamily="1" charset="0"/>
              <a:ea typeface="ＭＳ Ｐゴシック" pitchFamily="1" charset="-128"/>
            </a:endParaRPr>
          </a:p>
          <a:p>
            <a:pPr eaLnBrk="1" hangingPunct="1"/>
            <a:r>
              <a:rPr lang="en-US" dirty="0" smtClean="0">
                <a:latin typeface="Times New Roman" pitchFamily="1" charset="0"/>
                <a:ea typeface="ＭＳ Ｐゴシック" pitchFamily="1" charset="-128"/>
              </a:rPr>
              <a:t>So for me, I’m pretty sold at this point that, no question, DBT is effective and fabulous … but not everyone is as easily convinced as me, and I’ve got 25 more minutes before my time runs out. So, we’re going to dig a little deeper into the research. Now, once we got some evidence that DBT worked, we wanted to start understanding why and how it worked, and wonderfully enough there were plenty of critics to point out possible explanations that we could then test.</a:t>
            </a:r>
          </a:p>
        </p:txBody>
      </p:sp>
    </p:spTree>
    <p:extLst>
      <p:ext uri="{BB962C8B-B14F-4D97-AF65-F5344CB8AC3E}">
        <p14:creationId xmlns:p14="http://schemas.microsoft.com/office/powerpoint/2010/main" val="23138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Other and New Slides to Add</a:t>
            </a:r>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DBF12D5-783C-48F3-8F9C-0FE9058C42AD}" type="slidenum">
              <a:rPr lang="en-US" smtClean="0"/>
              <a:t>5</a:t>
            </a:fld>
            <a:endParaRPr lang="en-US"/>
          </a:p>
        </p:txBody>
      </p:sp>
    </p:spTree>
    <p:extLst>
      <p:ext uri="{BB962C8B-B14F-4D97-AF65-F5344CB8AC3E}">
        <p14:creationId xmlns:p14="http://schemas.microsoft.com/office/powerpoint/2010/main" val="34615096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pitchFamily="34" charset="0"/>
                <a:cs typeface="Arial" pitchFamily="34" charset="0"/>
              </a:defRPr>
            </a:lvl1pPr>
            <a:lvl2pPr marL="742841" indent="-285708" defTabSz="906330" eaLnBrk="0" hangingPunct="0">
              <a:defRPr sz="2400">
                <a:solidFill>
                  <a:schemeClr val="tx1"/>
                </a:solidFill>
                <a:latin typeface="Arial" pitchFamily="34" charset="0"/>
                <a:cs typeface="Arial" pitchFamily="34" charset="0"/>
              </a:defRPr>
            </a:lvl2pPr>
            <a:lvl3pPr marL="1142833" indent="-228567" defTabSz="906330" eaLnBrk="0" hangingPunct="0">
              <a:defRPr sz="2400">
                <a:solidFill>
                  <a:schemeClr val="tx1"/>
                </a:solidFill>
                <a:latin typeface="Arial" pitchFamily="34" charset="0"/>
                <a:cs typeface="Arial" pitchFamily="34" charset="0"/>
              </a:defRPr>
            </a:lvl3pPr>
            <a:lvl4pPr marL="1599965" indent="-228567" defTabSz="906330" eaLnBrk="0" hangingPunct="0">
              <a:defRPr sz="2400">
                <a:solidFill>
                  <a:schemeClr val="tx1"/>
                </a:solidFill>
                <a:latin typeface="Arial" pitchFamily="34" charset="0"/>
                <a:cs typeface="Arial" pitchFamily="34" charset="0"/>
              </a:defRPr>
            </a:lvl4pPr>
            <a:lvl5pPr marL="2057099" indent="-228567" defTabSz="906330" eaLnBrk="0" hangingPunct="0">
              <a:defRPr sz="2400">
                <a:solidFill>
                  <a:schemeClr val="tx1"/>
                </a:solidFill>
                <a:latin typeface="Arial" pitchFamily="34" charset="0"/>
                <a:cs typeface="Arial" pitchFamily="34" charset="0"/>
              </a:defRPr>
            </a:lvl5pPr>
            <a:lvl6pPr marL="2514232" indent="-228567" defTabSz="906330" eaLnBrk="0" fontAlgn="base" hangingPunct="0">
              <a:spcBef>
                <a:spcPct val="0"/>
              </a:spcBef>
              <a:spcAft>
                <a:spcPct val="0"/>
              </a:spcAft>
              <a:defRPr sz="2400">
                <a:solidFill>
                  <a:schemeClr val="tx1"/>
                </a:solidFill>
                <a:latin typeface="Arial" pitchFamily="34" charset="0"/>
                <a:cs typeface="Arial" pitchFamily="34" charset="0"/>
              </a:defRPr>
            </a:lvl6pPr>
            <a:lvl7pPr marL="2971364" indent="-228567" defTabSz="906330" eaLnBrk="0" fontAlgn="base" hangingPunct="0">
              <a:spcBef>
                <a:spcPct val="0"/>
              </a:spcBef>
              <a:spcAft>
                <a:spcPct val="0"/>
              </a:spcAft>
              <a:defRPr sz="2400">
                <a:solidFill>
                  <a:schemeClr val="tx1"/>
                </a:solidFill>
                <a:latin typeface="Arial" pitchFamily="34" charset="0"/>
                <a:cs typeface="Arial" pitchFamily="34" charset="0"/>
              </a:defRPr>
            </a:lvl7pPr>
            <a:lvl8pPr marL="3428498" indent="-228567" defTabSz="906330" eaLnBrk="0" fontAlgn="base" hangingPunct="0">
              <a:spcBef>
                <a:spcPct val="0"/>
              </a:spcBef>
              <a:spcAft>
                <a:spcPct val="0"/>
              </a:spcAft>
              <a:defRPr sz="2400">
                <a:solidFill>
                  <a:schemeClr val="tx1"/>
                </a:solidFill>
                <a:latin typeface="Arial" pitchFamily="34" charset="0"/>
                <a:cs typeface="Arial" pitchFamily="34" charset="0"/>
              </a:defRPr>
            </a:lvl8pPr>
            <a:lvl9pPr marL="3885630" indent="-228567" defTabSz="90633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sz="900"/>
              <a:t>Copyright 2016 by Marsha M. Linehan</a:t>
            </a:r>
          </a:p>
        </p:txBody>
      </p:sp>
      <p:sp>
        <p:nvSpPr>
          <p:cNvPr id="5" name="Rectangle 7"/>
          <p:cNvSpPr>
            <a:spLocks noGrp="1" noChangeArrowheads="1"/>
          </p:cNvSpPr>
          <p:nvPr>
            <p:ph type="sldNum" sz="quarter" idx="5"/>
          </p:nvPr>
        </p:nvSpPr>
        <p:spPr/>
        <p:txBody>
          <a:bodyPr/>
          <a:lstStyle/>
          <a:p>
            <a:pPr>
              <a:defRPr/>
            </a:pPr>
            <a:fld id="{0C27C329-CD47-4FB8-B66F-67CDCC7BB519}" type="slidenum">
              <a:rPr lang="en-US"/>
              <a:pPr>
                <a:defRPr/>
              </a:pPr>
              <a:t>46</a:t>
            </a:fld>
            <a:endParaRPr lang="en-US"/>
          </a:p>
        </p:txBody>
      </p:sp>
      <p:sp>
        <p:nvSpPr>
          <p:cNvPr id="577540" name="Rectangle 2"/>
          <p:cNvSpPr>
            <a:spLocks noGrp="1" noRot="1" noChangeAspect="1" noChangeArrowheads="1" noTextEdit="1"/>
          </p:cNvSpPr>
          <p:nvPr>
            <p:ph type="sldImg"/>
          </p:nvPr>
        </p:nvSpPr>
        <p:spPr>
          <a:ln/>
        </p:spPr>
      </p:sp>
      <p:sp>
        <p:nvSpPr>
          <p:cNvPr id="577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302699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F75593B1-2375-4386-9522-082542BCEEA6}" type="slidenum">
              <a:rPr lang="en-US"/>
              <a:pPr>
                <a:defRPr/>
              </a:pPr>
              <a:t>47</a:t>
            </a:fld>
            <a:endParaRPr lang="en-US"/>
          </a:p>
        </p:txBody>
      </p:sp>
      <p:sp>
        <p:nvSpPr>
          <p:cNvPr id="4464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118" eaLnBrk="0" hangingPunct="0">
              <a:defRPr sz="2200">
                <a:solidFill>
                  <a:schemeClr val="tx1"/>
                </a:solidFill>
                <a:latin typeface="Arial" pitchFamily="34" charset="0"/>
              </a:defRPr>
            </a:lvl1pPr>
            <a:lvl2pPr marL="698621" indent="-268700" defTabSz="906118" eaLnBrk="0" hangingPunct="0">
              <a:defRPr sz="2200">
                <a:solidFill>
                  <a:schemeClr val="tx1"/>
                </a:solidFill>
                <a:latin typeface="Arial" pitchFamily="34" charset="0"/>
              </a:defRPr>
            </a:lvl2pPr>
            <a:lvl3pPr marL="1074802" indent="-214959" defTabSz="906118" eaLnBrk="0" hangingPunct="0">
              <a:defRPr sz="2200">
                <a:solidFill>
                  <a:schemeClr val="tx1"/>
                </a:solidFill>
                <a:latin typeface="Arial" pitchFamily="34" charset="0"/>
              </a:defRPr>
            </a:lvl3pPr>
            <a:lvl4pPr marL="1504721" indent="-214959" defTabSz="906118" eaLnBrk="0" hangingPunct="0">
              <a:defRPr sz="2200">
                <a:solidFill>
                  <a:schemeClr val="tx1"/>
                </a:solidFill>
                <a:latin typeface="Arial" pitchFamily="34" charset="0"/>
              </a:defRPr>
            </a:lvl4pPr>
            <a:lvl5pPr marL="1934643" indent="-214959" defTabSz="906118" eaLnBrk="0" hangingPunct="0">
              <a:defRPr sz="2200">
                <a:solidFill>
                  <a:schemeClr val="tx1"/>
                </a:solidFill>
                <a:latin typeface="Arial" pitchFamily="34" charset="0"/>
              </a:defRPr>
            </a:lvl5pPr>
            <a:lvl6pPr marL="2364563" indent="-214959" defTabSz="906118" eaLnBrk="0" fontAlgn="base" hangingPunct="0">
              <a:spcBef>
                <a:spcPct val="0"/>
              </a:spcBef>
              <a:spcAft>
                <a:spcPct val="0"/>
              </a:spcAft>
              <a:defRPr sz="2200">
                <a:solidFill>
                  <a:schemeClr val="tx1"/>
                </a:solidFill>
                <a:latin typeface="Arial" pitchFamily="34" charset="0"/>
              </a:defRPr>
            </a:lvl6pPr>
            <a:lvl7pPr marL="2794485" indent="-214959" defTabSz="906118" eaLnBrk="0" fontAlgn="base" hangingPunct="0">
              <a:spcBef>
                <a:spcPct val="0"/>
              </a:spcBef>
              <a:spcAft>
                <a:spcPct val="0"/>
              </a:spcAft>
              <a:defRPr sz="2200">
                <a:solidFill>
                  <a:schemeClr val="tx1"/>
                </a:solidFill>
                <a:latin typeface="Arial" pitchFamily="34" charset="0"/>
              </a:defRPr>
            </a:lvl7pPr>
            <a:lvl8pPr marL="3224406" indent="-214959" defTabSz="906118" eaLnBrk="0" fontAlgn="base" hangingPunct="0">
              <a:spcBef>
                <a:spcPct val="0"/>
              </a:spcBef>
              <a:spcAft>
                <a:spcPct val="0"/>
              </a:spcAft>
              <a:defRPr sz="2200">
                <a:solidFill>
                  <a:schemeClr val="tx1"/>
                </a:solidFill>
                <a:latin typeface="Arial" pitchFamily="34" charset="0"/>
              </a:defRPr>
            </a:lvl8pPr>
            <a:lvl9pPr marL="3654326" indent="-214959" defTabSz="906118" eaLnBrk="0" fontAlgn="base" hangingPunct="0">
              <a:spcBef>
                <a:spcPct val="0"/>
              </a:spcBef>
              <a:spcAft>
                <a:spcPct val="0"/>
              </a:spcAft>
              <a:defRPr sz="2200">
                <a:solidFill>
                  <a:schemeClr val="tx1"/>
                </a:solidFill>
                <a:latin typeface="Arial" pitchFamily="34" charset="0"/>
              </a:defRPr>
            </a:lvl9pPr>
          </a:lstStyle>
          <a:p>
            <a:fld id="{3380BDE4-6D62-4168-BF7F-6A3B2C0209FF}" type="datetime1">
              <a:rPr lang="en-US" sz="900"/>
              <a:pPr/>
              <a:t>6/20/2016</a:t>
            </a:fld>
            <a:endParaRPr lang="en-US" sz="900"/>
          </a:p>
        </p:txBody>
      </p:sp>
      <p:sp>
        <p:nvSpPr>
          <p:cNvPr id="446467"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pitchFamily="34" charset="0"/>
              </a:defRPr>
            </a:lvl1pPr>
            <a:lvl2pPr marL="742950" indent="-285750" defTabSz="963613" eaLnBrk="0" hangingPunct="0">
              <a:defRPr sz="2400">
                <a:solidFill>
                  <a:schemeClr val="tx1"/>
                </a:solidFill>
                <a:latin typeface="Arial" pitchFamily="34" charset="0"/>
              </a:defRPr>
            </a:lvl2pPr>
            <a:lvl3pPr marL="1143000" indent="-228600" defTabSz="963613" eaLnBrk="0" hangingPunct="0">
              <a:defRPr sz="2400">
                <a:solidFill>
                  <a:schemeClr val="tx1"/>
                </a:solidFill>
                <a:latin typeface="Arial" pitchFamily="34" charset="0"/>
              </a:defRPr>
            </a:lvl3pPr>
            <a:lvl4pPr marL="1600200" indent="-228600" defTabSz="963613" eaLnBrk="0" hangingPunct="0">
              <a:defRPr sz="2400">
                <a:solidFill>
                  <a:schemeClr val="tx1"/>
                </a:solidFill>
                <a:latin typeface="Arial" pitchFamily="34" charset="0"/>
              </a:defRPr>
            </a:lvl4pPr>
            <a:lvl5pPr marL="2057400" indent="-228600" defTabSz="963613" eaLnBrk="0" hangingPunct="0">
              <a:defRPr sz="2400">
                <a:solidFill>
                  <a:schemeClr val="tx1"/>
                </a:solidFill>
                <a:latin typeface="Arial" pitchFamily="34" charset="0"/>
              </a:defRPr>
            </a:lvl5pPr>
            <a:lvl6pPr marL="2514600" indent="-228600" defTabSz="963613" eaLnBrk="0" fontAlgn="base" hangingPunct="0">
              <a:spcBef>
                <a:spcPct val="0"/>
              </a:spcBef>
              <a:spcAft>
                <a:spcPct val="0"/>
              </a:spcAft>
              <a:defRPr sz="2400">
                <a:solidFill>
                  <a:schemeClr val="tx1"/>
                </a:solidFill>
                <a:latin typeface="Arial" pitchFamily="34" charset="0"/>
              </a:defRPr>
            </a:lvl6pPr>
            <a:lvl7pPr marL="2971800" indent="-228600" defTabSz="963613" eaLnBrk="0" fontAlgn="base" hangingPunct="0">
              <a:spcBef>
                <a:spcPct val="0"/>
              </a:spcBef>
              <a:spcAft>
                <a:spcPct val="0"/>
              </a:spcAft>
              <a:defRPr sz="2400">
                <a:solidFill>
                  <a:schemeClr val="tx1"/>
                </a:solidFill>
                <a:latin typeface="Arial" pitchFamily="34" charset="0"/>
              </a:defRPr>
            </a:lvl7pPr>
            <a:lvl8pPr marL="3429000" indent="-228600" defTabSz="963613" eaLnBrk="0" fontAlgn="base" hangingPunct="0">
              <a:spcBef>
                <a:spcPct val="0"/>
              </a:spcBef>
              <a:spcAft>
                <a:spcPct val="0"/>
              </a:spcAft>
              <a:defRPr sz="2400">
                <a:solidFill>
                  <a:schemeClr val="tx1"/>
                </a:solidFill>
                <a:latin typeface="Arial" pitchFamily="34" charset="0"/>
              </a:defRPr>
            </a:lvl8pPr>
            <a:lvl9pPr marL="3886200" indent="-228600" defTabSz="963613" eaLnBrk="0" fontAlgn="base" hangingPunct="0">
              <a:spcBef>
                <a:spcPct val="0"/>
              </a:spcBef>
              <a:spcAft>
                <a:spcPct val="0"/>
              </a:spcAft>
              <a:defRPr sz="2400">
                <a:solidFill>
                  <a:schemeClr val="tx1"/>
                </a:solidFill>
                <a:latin typeface="Arial" pitchFamily="34" charset="0"/>
              </a:defRPr>
            </a:lvl9pPr>
          </a:lstStyle>
          <a:p>
            <a:pPr algn="r"/>
            <a:fld id="{BC86CFCA-71E0-49BE-97E0-F341EE925300}" type="slidenum">
              <a:rPr lang="en-US" sz="900" i="1"/>
              <a:pPr algn="r"/>
              <a:t>47</a:t>
            </a:fld>
            <a:endParaRPr lang="en-US" sz="900" i="1"/>
          </a:p>
        </p:txBody>
      </p:sp>
      <p:sp>
        <p:nvSpPr>
          <p:cNvPr id="446468" name="Rectangle 2"/>
          <p:cNvSpPr>
            <a:spLocks noGrp="1" noRot="1" noChangeAspect="1" noChangeArrowheads="1" noTextEdit="1"/>
          </p:cNvSpPr>
          <p:nvPr>
            <p:ph type="sldImg"/>
          </p:nvPr>
        </p:nvSpPr>
        <p:spPr>
          <a:xfrm>
            <a:off x="984250" y="793750"/>
            <a:ext cx="5046663" cy="3292475"/>
          </a:xfrm>
          <a:ln/>
        </p:spPr>
      </p:sp>
      <p:sp>
        <p:nvSpPr>
          <p:cNvPr id="446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KEY WORD IS PERVASIVE…across time, across people, across contexts.</a:t>
            </a:r>
          </a:p>
        </p:txBody>
      </p:sp>
    </p:spTree>
    <p:extLst>
      <p:ext uri="{BB962C8B-B14F-4D97-AF65-F5344CB8AC3E}">
        <p14:creationId xmlns:p14="http://schemas.microsoft.com/office/powerpoint/2010/main" val="14977034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4DD4A77D-17E1-4468-953E-DC39608F2494}" type="slidenum">
              <a:rPr lang="en-US"/>
              <a:pPr>
                <a:defRPr/>
              </a:pPr>
              <a:t>48</a:t>
            </a:fld>
            <a:endParaRPr lang="en-US"/>
          </a:p>
        </p:txBody>
      </p:sp>
      <p:sp>
        <p:nvSpPr>
          <p:cNvPr id="4526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118" eaLnBrk="0" hangingPunct="0">
              <a:defRPr sz="2200">
                <a:solidFill>
                  <a:schemeClr val="tx1"/>
                </a:solidFill>
                <a:latin typeface="Arial" pitchFamily="34" charset="0"/>
              </a:defRPr>
            </a:lvl1pPr>
            <a:lvl2pPr marL="698621" indent="-268700" defTabSz="906118" eaLnBrk="0" hangingPunct="0">
              <a:defRPr sz="2200">
                <a:solidFill>
                  <a:schemeClr val="tx1"/>
                </a:solidFill>
                <a:latin typeface="Arial" pitchFamily="34" charset="0"/>
              </a:defRPr>
            </a:lvl2pPr>
            <a:lvl3pPr marL="1074802" indent="-214959" defTabSz="906118" eaLnBrk="0" hangingPunct="0">
              <a:defRPr sz="2200">
                <a:solidFill>
                  <a:schemeClr val="tx1"/>
                </a:solidFill>
                <a:latin typeface="Arial" pitchFamily="34" charset="0"/>
              </a:defRPr>
            </a:lvl3pPr>
            <a:lvl4pPr marL="1504721" indent="-214959" defTabSz="906118" eaLnBrk="0" hangingPunct="0">
              <a:defRPr sz="2200">
                <a:solidFill>
                  <a:schemeClr val="tx1"/>
                </a:solidFill>
                <a:latin typeface="Arial" pitchFamily="34" charset="0"/>
              </a:defRPr>
            </a:lvl4pPr>
            <a:lvl5pPr marL="1934643" indent="-214959" defTabSz="906118" eaLnBrk="0" hangingPunct="0">
              <a:defRPr sz="2200">
                <a:solidFill>
                  <a:schemeClr val="tx1"/>
                </a:solidFill>
                <a:latin typeface="Arial" pitchFamily="34" charset="0"/>
              </a:defRPr>
            </a:lvl5pPr>
            <a:lvl6pPr marL="2364563" indent="-214959" defTabSz="906118" eaLnBrk="0" fontAlgn="base" hangingPunct="0">
              <a:spcBef>
                <a:spcPct val="0"/>
              </a:spcBef>
              <a:spcAft>
                <a:spcPct val="0"/>
              </a:spcAft>
              <a:defRPr sz="2200">
                <a:solidFill>
                  <a:schemeClr val="tx1"/>
                </a:solidFill>
                <a:latin typeface="Arial" pitchFamily="34" charset="0"/>
              </a:defRPr>
            </a:lvl6pPr>
            <a:lvl7pPr marL="2794485" indent="-214959" defTabSz="906118" eaLnBrk="0" fontAlgn="base" hangingPunct="0">
              <a:spcBef>
                <a:spcPct val="0"/>
              </a:spcBef>
              <a:spcAft>
                <a:spcPct val="0"/>
              </a:spcAft>
              <a:defRPr sz="2200">
                <a:solidFill>
                  <a:schemeClr val="tx1"/>
                </a:solidFill>
                <a:latin typeface="Arial" pitchFamily="34" charset="0"/>
              </a:defRPr>
            </a:lvl7pPr>
            <a:lvl8pPr marL="3224406" indent="-214959" defTabSz="906118" eaLnBrk="0" fontAlgn="base" hangingPunct="0">
              <a:spcBef>
                <a:spcPct val="0"/>
              </a:spcBef>
              <a:spcAft>
                <a:spcPct val="0"/>
              </a:spcAft>
              <a:defRPr sz="2200">
                <a:solidFill>
                  <a:schemeClr val="tx1"/>
                </a:solidFill>
                <a:latin typeface="Arial" pitchFamily="34" charset="0"/>
              </a:defRPr>
            </a:lvl8pPr>
            <a:lvl9pPr marL="3654326" indent="-214959" defTabSz="906118" eaLnBrk="0" fontAlgn="base" hangingPunct="0">
              <a:spcBef>
                <a:spcPct val="0"/>
              </a:spcBef>
              <a:spcAft>
                <a:spcPct val="0"/>
              </a:spcAft>
              <a:defRPr sz="2200">
                <a:solidFill>
                  <a:schemeClr val="tx1"/>
                </a:solidFill>
                <a:latin typeface="Arial" pitchFamily="34" charset="0"/>
              </a:defRPr>
            </a:lvl9pPr>
          </a:lstStyle>
          <a:p>
            <a:fld id="{A6E6C4D0-52F0-4D8A-91CA-594949DFA985}" type="datetime1">
              <a:rPr lang="en-US" sz="900"/>
              <a:pPr/>
              <a:t>6/20/2016</a:t>
            </a:fld>
            <a:endParaRPr lang="en-US" sz="900"/>
          </a:p>
        </p:txBody>
      </p:sp>
      <p:sp>
        <p:nvSpPr>
          <p:cNvPr id="452611"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pitchFamily="34" charset="0"/>
              </a:defRPr>
            </a:lvl1pPr>
            <a:lvl2pPr marL="742950" indent="-285750" defTabSz="963613" eaLnBrk="0" hangingPunct="0">
              <a:defRPr sz="2400">
                <a:solidFill>
                  <a:schemeClr val="tx1"/>
                </a:solidFill>
                <a:latin typeface="Arial" pitchFamily="34" charset="0"/>
              </a:defRPr>
            </a:lvl2pPr>
            <a:lvl3pPr marL="1143000" indent="-228600" defTabSz="963613" eaLnBrk="0" hangingPunct="0">
              <a:defRPr sz="2400">
                <a:solidFill>
                  <a:schemeClr val="tx1"/>
                </a:solidFill>
                <a:latin typeface="Arial" pitchFamily="34" charset="0"/>
              </a:defRPr>
            </a:lvl3pPr>
            <a:lvl4pPr marL="1600200" indent="-228600" defTabSz="963613" eaLnBrk="0" hangingPunct="0">
              <a:defRPr sz="2400">
                <a:solidFill>
                  <a:schemeClr val="tx1"/>
                </a:solidFill>
                <a:latin typeface="Arial" pitchFamily="34" charset="0"/>
              </a:defRPr>
            </a:lvl4pPr>
            <a:lvl5pPr marL="2057400" indent="-228600" defTabSz="963613" eaLnBrk="0" hangingPunct="0">
              <a:defRPr sz="2400">
                <a:solidFill>
                  <a:schemeClr val="tx1"/>
                </a:solidFill>
                <a:latin typeface="Arial" pitchFamily="34" charset="0"/>
              </a:defRPr>
            </a:lvl5pPr>
            <a:lvl6pPr marL="2514600" indent="-228600" defTabSz="963613" eaLnBrk="0" fontAlgn="base" hangingPunct="0">
              <a:spcBef>
                <a:spcPct val="0"/>
              </a:spcBef>
              <a:spcAft>
                <a:spcPct val="0"/>
              </a:spcAft>
              <a:defRPr sz="2400">
                <a:solidFill>
                  <a:schemeClr val="tx1"/>
                </a:solidFill>
                <a:latin typeface="Arial" pitchFamily="34" charset="0"/>
              </a:defRPr>
            </a:lvl6pPr>
            <a:lvl7pPr marL="2971800" indent="-228600" defTabSz="963613" eaLnBrk="0" fontAlgn="base" hangingPunct="0">
              <a:spcBef>
                <a:spcPct val="0"/>
              </a:spcBef>
              <a:spcAft>
                <a:spcPct val="0"/>
              </a:spcAft>
              <a:defRPr sz="2400">
                <a:solidFill>
                  <a:schemeClr val="tx1"/>
                </a:solidFill>
                <a:latin typeface="Arial" pitchFamily="34" charset="0"/>
              </a:defRPr>
            </a:lvl7pPr>
            <a:lvl8pPr marL="3429000" indent="-228600" defTabSz="963613" eaLnBrk="0" fontAlgn="base" hangingPunct="0">
              <a:spcBef>
                <a:spcPct val="0"/>
              </a:spcBef>
              <a:spcAft>
                <a:spcPct val="0"/>
              </a:spcAft>
              <a:defRPr sz="2400">
                <a:solidFill>
                  <a:schemeClr val="tx1"/>
                </a:solidFill>
                <a:latin typeface="Arial" pitchFamily="34" charset="0"/>
              </a:defRPr>
            </a:lvl8pPr>
            <a:lvl9pPr marL="3886200" indent="-228600" defTabSz="963613" eaLnBrk="0" fontAlgn="base" hangingPunct="0">
              <a:spcBef>
                <a:spcPct val="0"/>
              </a:spcBef>
              <a:spcAft>
                <a:spcPct val="0"/>
              </a:spcAft>
              <a:defRPr sz="2400">
                <a:solidFill>
                  <a:schemeClr val="tx1"/>
                </a:solidFill>
                <a:latin typeface="Arial" pitchFamily="34" charset="0"/>
              </a:defRPr>
            </a:lvl9pPr>
          </a:lstStyle>
          <a:p>
            <a:pPr algn="r"/>
            <a:fld id="{D31F6FB2-C7A9-42D6-A366-D2850C33AE09}" type="slidenum">
              <a:rPr lang="en-US" sz="900" i="1"/>
              <a:pPr algn="r"/>
              <a:t>48</a:t>
            </a:fld>
            <a:endParaRPr lang="en-US" sz="900" i="1"/>
          </a:p>
        </p:txBody>
      </p:sp>
      <p:sp>
        <p:nvSpPr>
          <p:cNvPr id="452612" name="Rectangle 2"/>
          <p:cNvSpPr>
            <a:spLocks noGrp="1" noRot="1" noChangeAspect="1" noChangeArrowheads="1" noTextEdit="1"/>
          </p:cNvSpPr>
          <p:nvPr>
            <p:ph type="sldImg"/>
          </p:nvPr>
        </p:nvSpPr>
        <p:spPr>
          <a:xfrm>
            <a:off x="984250" y="793750"/>
            <a:ext cx="5046663" cy="3292475"/>
          </a:xfrm>
          <a:ln/>
        </p:spPr>
      </p:sp>
      <p:sp>
        <p:nvSpPr>
          <p:cNvPr id="452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0384795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4F27C353-AAF7-4939-9CED-5BF566A7F237}" type="slidenum">
              <a:rPr lang="en-US"/>
              <a:pPr>
                <a:defRPr/>
              </a:pPr>
              <a:t>49</a:t>
            </a:fld>
            <a:endParaRPr lang="en-US"/>
          </a:p>
        </p:txBody>
      </p:sp>
      <p:sp>
        <p:nvSpPr>
          <p:cNvPr id="751618" name="Rectangle 2"/>
          <p:cNvSpPr>
            <a:spLocks noGrp="1" noRot="1" noChangeAspect="1" noChangeArrowheads="1" noTextEdit="1"/>
          </p:cNvSpPr>
          <p:nvPr>
            <p:ph type="sldImg"/>
          </p:nvPr>
        </p:nvSpPr>
        <p:spPr>
          <a:xfrm>
            <a:off x="984250" y="793750"/>
            <a:ext cx="5046663" cy="3292475"/>
          </a:xfrm>
          <a:ln/>
        </p:spPr>
      </p:sp>
      <p:sp>
        <p:nvSpPr>
          <p:cNvPr id="75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7630420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7" name="Rectangle 7"/>
          <p:cNvSpPr>
            <a:spLocks noGrp="1" noChangeArrowheads="1"/>
          </p:cNvSpPr>
          <p:nvPr>
            <p:ph type="sldNum" sz="quarter" idx="5"/>
          </p:nvPr>
        </p:nvSpPr>
        <p:spPr>
          <a:ln/>
        </p:spPr>
        <p:txBody>
          <a:bodyPr/>
          <a:lstStyle/>
          <a:p>
            <a:pPr>
              <a:defRPr/>
            </a:pPr>
            <a:fld id="{4DD4A77D-17E1-4468-953E-DC39608F2494}" type="slidenum">
              <a:rPr lang="en-US"/>
              <a:pPr>
                <a:defRPr/>
              </a:pPr>
              <a:t>50</a:t>
            </a:fld>
            <a:endParaRPr lang="en-US"/>
          </a:p>
        </p:txBody>
      </p:sp>
      <p:sp>
        <p:nvSpPr>
          <p:cNvPr id="4526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118" eaLnBrk="0" hangingPunct="0">
              <a:defRPr sz="2200">
                <a:solidFill>
                  <a:schemeClr val="tx1"/>
                </a:solidFill>
                <a:latin typeface="Arial" pitchFamily="34" charset="0"/>
              </a:defRPr>
            </a:lvl1pPr>
            <a:lvl2pPr marL="698621" indent="-268700" defTabSz="906118" eaLnBrk="0" hangingPunct="0">
              <a:defRPr sz="2200">
                <a:solidFill>
                  <a:schemeClr val="tx1"/>
                </a:solidFill>
                <a:latin typeface="Arial" pitchFamily="34" charset="0"/>
              </a:defRPr>
            </a:lvl2pPr>
            <a:lvl3pPr marL="1074802" indent="-214959" defTabSz="906118" eaLnBrk="0" hangingPunct="0">
              <a:defRPr sz="2200">
                <a:solidFill>
                  <a:schemeClr val="tx1"/>
                </a:solidFill>
                <a:latin typeface="Arial" pitchFamily="34" charset="0"/>
              </a:defRPr>
            </a:lvl3pPr>
            <a:lvl4pPr marL="1504721" indent="-214959" defTabSz="906118" eaLnBrk="0" hangingPunct="0">
              <a:defRPr sz="2200">
                <a:solidFill>
                  <a:schemeClr val="tx1"/>
                </a:solidFill>
                <a:latin typeface="Arial" pitchFamily="34" charset="0"/>
              </a:defRPr>
            </a:lvl4pPr>
            <a:lvl5pPr marL="1934643" indent="-214959" defTabSz="906118" eaLnBrk="0" hangingPunct="0">
              <a:defRPr sz="2200">
                <a:solidFill>
                  <a:schemeClr val="tx1"/>
                </a:solidFill>
                <a:latin typeface="Arial" pitchFamily="34" charset="0"/>
              </a:defRPr>
            </a:lvl5pPr>
            <a:lvl6pPr marL="2364563" indent="-214959" defTabSz="906118" eaLnBrk="0" fontAlgn="base" hangingPunct="0">
              <a:spcBef>
                <a:spcPct val="0"/>
              </a:spcBef>
              <a:spcAft>
                <a:spcPct val="0"/>
              </a:spcAft>
              <a:defRPr sz="2200">
                <a:solidFill>
                  <a:schemeClr val="tx1"/>
                </a:solidFill>
                <a:latin typeface="Arial" pitchFamily="34" charset="0"/>
              </a:defRPr>
            </a:lvl6pPr>
            <a:lvl7pPr marL="2794485" indent="-214959" defTabSz="906118" eaLnBrk="0" fontAlgn="base" hangingPunct="0">
              <a:spcBef>
                <a:spcPct val="0"/>
              </a:spcBef>
              <a:spcAft>
                <a:spcPct val="0"/>
              </a:spcAft>
              <a:defRPr sz="2200">
                <a:solidFill>
                  <a:schemeClr val="tx1"/>
                </a:solidFill>
                <a:latin typeface="Arial" pitchFamily="34" charset="0"/>
              </a:defRPr>
            </a:lvl7pPr>
            <a:lvl8pPr marL="3224406" indent="-214959" defTabSz="906118" eaLnBrk="0" fontAlgn="base" hangingPunct="0">
              <a:spcBef>
                <a:spcPct val="0"/>
              </a:spcBef>
              <a:spcAft>
                <a:spcPct val="0"/>
              </a:spcAft>
              <a:defRPr sz="2200">
                <a:solidFill>
                  <a:schemeClr val="tx1"/>
                </a:solidFill>
                <a:latin typeface="Arial" pitchFamily="34" charset="0"/>
              </a:defRPr>
            </a:lvl8pPr>
            <a:lvl9pPr marL="3654326" indent="-214959" defTabSz="906118" eaLnBrk="0" fontAlgn="base" hangingPunct="0">
              <a:spcBef>
                <a:spcPct val="0"/>
              </a:spcBef>
              <a:spcAft>
                <a:spcPct val="0"/>
              </a:spcAft>
              <a:defRPr sz="2200">
                <a:solidFill>
                  <a:schemeClr val="tx1"/>
                </a:solidFill>
                <a:latin typeface="Arial" pitchFamily="34" charset="0"/>
              </a:defRPr>
            </a:lvl9pPr>
          </a:lstStyle>
          <a:p>
            <a:fld id="{A6E6C4D0-52F0-4D8A-91CA-594949DFA985}" type="datetime1">
              <a:rPr lang="en-US" sz="900"/>
              <a:pPr/>
              <a:t>6/20/2016</a:t>
            </a:fld>
            <a:endParaRPr lang="en-US" sz="900"/>
          </a:p>
        </p:txBody>
      </p:sp>
      <p:sp>
        <p:nvSpPr>
          <p:cNvPr id="452611" name="Rectangle 7"/>
          <p:cNvSpPr txBox="1">
            <a:spLocks noGrp="1" noChangeArrowheads="1"/>
          </p:cNvSpPr>
          <p:nvPr/>
        </p:nvSpPr>
        <p:spPr bwMode="auto">
          <a:xfrm>
            <a:off x="3972353" y="8827760"/>
            <a:ext cx="3038049" cy="46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52" tIns="0" rIns="18952" bIns="0" anchor="b"/>
          <a:lstStyle>
            <a:lvl1pPr defTabSz="963613" eaLnBrk="0" hangingPunct="0">
              <a:defRPr sz="2400">
                <a:solidFill>
                  <a:schemeClr val="tx1"/>
                </a:solidFill>
                <a:latin typeface="Arial" pitchFamily="34" charset="0"/>
              </a:defRPr>
            </a:lvl1pPr>
            <a:lvl2pPr marL="742950" indent="-285750" defTabSz="963613" eaLnBrk="0" hangingPunct="0">
              <a:defRPr sz="2400">
                <a:solidFill>
                  <a:schemeClr val="tx1"/>
                </a:solidFill>
                <a:latin typeface="Arial" pitchFamily="34" charset="0"/>
              </a:defRPr>
            </a:lvl2pPr>
            <a:lvl3pPr marL="1143000" indent="-228600" defTabSz="963613" eaLnBrk="0" hangingPunct="0">
              <a:defRPr sz="2400">
                <a:solidFill>
                  <a:schemeClr val="tx1"/>
                </a:solidFill>
                <a:latin typeface="Arial" pitchFamily="34" charset="0"/>
              </a:defRPr>
            </a:lvl3pPr>
            <a:lvl4pPr marL="1600200" indent="-228600" defTabSz="963613" eaLnBrk="0" hangingPunct="0">
              <a:defRPr sz="2400">
                <a:solidFill>
                  <a:schemeClr val="tx1"/>
                </a:solidFill>
                <a:latin typeface="Arial" pitchFamily="34" charset="0"/>
              </a:defRPr>
            </a:lvl4pPr>
            <a:lvl5pPr marL="2057400" indent="-228600" defTabSz="963613" eaLnBrk="0" hangingPunct="0">
              <a:defRPr sz="2400">
                <a:solidFill>
                  <a:schemeClr val="tx1"/>
                </a:solidFill>
                <a:latin typeface="Arial" pitchFamily="34" charset="0"/>
              </a:defRPr>
            </a:lvl5pPr>
            <a:lvl6pPr marL="2514600" indent="-228600" defTabSz="963613" eaLnBrk="0" fontAlgn="base" hangingPunct="0">
              <a:spcBef>
                <a:spcPct val="0"/>
              </a:spcBef>
              <a:spcAft>
                <a:spcPct val="0"/>
              </a:spcAft>
              <a:defRPr sz="2400">
                <a:solidFill>
                  <a:schemeClr val="tx1"/>
                </a:solidFill>
                <a:latin typeface="Arial" pitchFamily="34" charset="0"/>
              </a:defRPr>
            </a:lvl6pPr>
            <a:lvl7pPr marL="2971800" indent="-228600" defTabSz="963613" eaLnBrk="0" fontAlgn="base" hangingPunct="0">
              <a:spcBef>
                <a:spcPct val="0"/>
              </a:spcBef>
              <a:spcAft>
                <a:spcPct val="0"/>
              </a:spcAft>
              <a:defRPr sz="2400">
                <a:solidFill>
                  <a:schemeClr val="tx1"/>
                </a:solidFill>
                <a:latin typeface="Arial" pitchFamily="34" charset="0"/>
              </a:defRPr>
            </a:lvl7pPr>
            <a:lvl8pPr marL="3429000" indent="-228600" defTabSz="963613" eaLnBrk="0" fontAlgn="base" hangingPunct="0">
              <a:spcBef>
                <a:spcPct val="0"/>
              </a:spcBef>
              <a:spcAft>
                <a:spcPct val="0"/>
              </a:spcAft>
              <a:defRPr sz="2400">
                <a:solidFill>
                  <a:schemeClr val="tx1"/>
                </a:solidFill>
                <a:latin typeface="Arial" pitchFamily="34" charset="0"/>
              </a:defRPr>
            </a:lvl8pPr>
            <a:lvl9pPr marL="3886200" indent="-228600" defTabSz="963613" eaLnBrk="0" fontAlgn="base" hangingPunct="0">
              <a:spcBef>
                <a:spcPct val="0"/>
              </a:spcBef>
              <a:spcAft>
                <a:spcPct val="0"/>
              </a:spcAft>
              <a:defRPr sz="2400">
                <a:solidFill>
                  <a:schemeClr val="tx1"/>
                </a:solidFill>
                <a:latin typeface="Arial" pitchFamily="34" charset="0"/>
              </a:defRPr>
            </a:lvl9pPr>
          </a:lstStyle>
          <a:p>
            <a:pPr algn="r"/>
            <a:fld id="{D31F6FB2-C7A9-42D6-A366-D2850C33AE09}" type="slidenum">
              <a:rPr lang="en-US" sz="900" i="1"/>
              <a:pPr algn="r"/>
              <a:t>50</a:t>
            </a:fld>
            <a:endParaRPr lang="en-US" sz="900" i="1"/>
          </a:p>
        </p:txBody>
      </p:sp>
      <p:sp>
        <p:nvSpPr>
          <p:cNvPr id="452612" name="Rectangle 2"/>
          <p:cNvSpPr>
            <a:spLocks noGrp="1" noRot="1" noChangeAspect="1" noChangeArrowheads="1" noTextEdit="1"/>
          </p:cNvSpPr>
          <p:nvPr>
            <p:ph type="sldImg"/>
          </p:nvPr>
        </p:nvSpPr>
        <p:spPr>
          <a:xfrm>
            <a:off x="984250" y="793750"/>
            <a:ext cx="5046663" cy="3292475"/>
          </a:xfrm>
          <a:ln/>
        </p:spPr>
      </p:sp>
      <p:sp>
        <p:nvSpPr>
          <p:cNvPr id="452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480529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Copyright 2016 by Marsha M. Linehan</a:t>
            </a:r>
          </a:p>
        </p:txBody>
      </p:sp>
      <p:sp>
        <p:nvSpPr>
          <p:cNvPr id="136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EF7F55C3-8E23-49A3-AED3-E3655D2C08A0}" type="slidenum">
              <a:rPr lang="en-US" sz="900"/>
              <a:pPr/>
              <a:t>51</a:t>
            </a:fld>
            <a:endParaRPr lang="en-US" sz="900"/>
          </a:p>
        </p:txBody>
      </p:sp>
      <p:sp>
        <p:nvSpPr>
          <p:cNvPr id="136196" name="Rectangle 2"/>
          <p:cNvSpPr>
            <a:spLocks noGrp="1" noRot="1" noChangeAspect="1" noChangeArrowheads="1" noTextEdit="1"/>
          </p:cNvSpPr>
          <p:nvPr>
            <p:ph type="sldImg"/>
          </p:nvPr>
        </p:nvSpPr>
        <p:spPr>
          <a:ln/>
        </p:spPr>
      </p:sp>
      <p:sp>
        <p:nvSpPr>
          <p:cNvPr id="136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 charset="0"/>
                <a:ea typeface="ＭＳ Ｐゴシック" pitchFamily="1" charset="-128"/>
              </a:rPr>
              <a:t>Which suggests that the gains made in DBT cannot be solely explained [click] by the use of expert psychotherapy.</a:t>
            </a:r>
          </a:p>
        </p:txBody>
      </p:sp>
    </p:spTree>
    <p:extLst>
      <p:ext uri="{BB962C8B-B14F-4D97-AF65-F5344CB8AC3E}">
        <p14:creationId xmlns:p14="http://schemas.microsoft.com/office/powerpoint/2010/main" val="34804112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38" eaLnBrk="0" hangingPunct="0">
              <a:defRPr sz="2400">
                <a:solidFill>
                  <a:schemeClr val="tx1"/>
                </a:solidFill>
                <a:latin typeface="Arial" charset="0"/>
                <a:cs typeface="Arial" charset="0"/>
              </a:defRPr>
            </a:lvl1pPr>
            <a:lvl2pPr marL="742841" indent="-285708" defTabSz="930138" eaLnBrk="0" hangingPunct="0">
              <a:defRPr sz="2400">
                <a:solidFill>
                  <a:schemeClr val="tx1"/>
                </a:solidFill>
                <a:latin typeface="Arial" charset="0"/>
                <a:cs typeface="Arial" charset="0"/>
              </a:defRPr>
            </a:lvl2pPr>
            <a:lvl3pPr marL="1142833" indent="-228567" defTabSz="930138" eaLnBrk="0" hangingPunct="0">
              <a:defRPr sz="2400">
                <a:solidFill>
                  <a:schemeClr val="tx1"/>
                </a:solidFill>
                <a:latin typeface="Arial" charset="0"/>
                <a:cs typeface="Arial" charset="0"/>
              </a:defRPr>
            </a:lvl3pPr>
            <a:lvl4pPr marL="1599965" indent="-228567" defTabSz="930138" eaLnBrk="0" hangingPunct="0">
              <a:defRPr sz="2400">
                <a:solidFill>
                  <a:schemeClr val="tx1"/>
                </a:solidFill>
                <a:latin typeface="Arial" charset="0"/>
                <a:cs typeface="Arial" charset="0"/>
              </a:defRPr>
            </a:lvl4pPr>
            <a:lvl5pPr marL="2057099" indent="-228567" defTabSz="930138" eaLnBrk="0" hangingPunct="0">
              <a:defRPr sz="2400">
                <a:solidFill>
                  <a:schemeClr val="tx1"/>
                </a:solidFill>
                <a:latin typeface="Arial" charset="0"/>
                <a:cs typeface="Arial" charset="0"/>
              </a:defRPr>
            </a:lvl5pPr>
            <a:lvl6pPr marL="2514232" indent="-228567" defTabSz="930138" eaLnBrk="0" fontAlgn="base" hangingPunct="0">
              <a:spcBef>
                <a:spcPct val="0"/>
              </a:spcBef>
              <a:spcAft>
                <a:spcPct val="0"/>
              </a:spcAft>
              <a:defRPr sz="2400">
                <a:solidFill>
                  <a:schemeClr val="tx1"/>
                </a:solidFill>
                <a:latin typeface="Arial" charset="0"/>
                <a:cs typeface="Arial" charset="0"/>
              </a:defRPr>
            </a:lvl6pPr>
            <a:lvl7pPr marL="2971364" indent="-228567" defTabSz="930138" eaLnBrk="0" fontAlgn="base" hangingPunct="0">
              <a:spcBef>
                <a:spcPct val="0"/>
              </a:spcBef>
              <a:spcAft>
                <a:spcPct val="0"/>
              </a:spcAft>
              <a:defRPr sz="2400">
                <a:solidFill>
                  <a:schemeClr val="tx1"/>
                </a:solidFill>
                <a:latin typeface="Arial" charset="0"/>
                <a:cs typeface="Arial" charset="0"/>
              </a:defRPr>
            </a:lvl7pPr>
            <a:lvl8pPr marL="3428498" indent="-228567" defTabSz="930138" eaLnBrk="0" fontAlgn="base" hangingPunct="0">
              <a:spcBef>
                <a:spcPct val="0"/>
              </a:spcBef>
              <a:spcAft>
                <a:spcPct val="0"/>
              </a:spcAft>
              <a:defRPr sz="2400">
                <a:solidFill>
                  <a:schemeClr val="tx1"/>
                </a:solidFill>
                <a:latin typeface="Arial" charset="0"/>
                <a:cs typeface="Arial" charset="0"/>
              </a:defRPr>
            </a:lvl8pPr>
            <a:lvl9pPr marL="3885630" indent="-228567" defTabSz="930138" eaLnBrk="0" fontAlgn="base" hangingPunct="0">
              <a:spcBef>
                <a:spcPct val="0"/>
              </a:spcBef>
              <a:spcAft>
                <a:spcPct val="0"/>
              </a:spcAft>
              <a:defRPr sz="2400">
                <a:solidFill>
                  <a:schemeClr val="tx1"/>
                </a:solidFill>
                <a:latin typeface="Arial" charset="0"/>
                <a:cs typeface="Arial" charset="0"/>
              </a:defRPr>
            </a:lvl9pPr>
          </a:lstStyle>
          <a:p>
            <a:fld id="{01BDF5C3-7660-4EFB-80CC-9EA834494E04}" type="datetime1">
              <a:rPr lang="en-US" sz="1000"/>
              <a:pPr/>
              <a:t>6/20/2016</a:t>
            </a:fld>
            <a:endParaRPr lang="en-US" sz="1000"/>
          </a:p>
        </p:txBody>
      </p:sp>
      <p:sp>
        <p:nvSpPr>
          <p:cNvPr id="1290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38" eaLnBrk="0" hangingPunct="0">
              <a:defRPr sz="2400">
                <a:solidFill>
                  <a:schemeClr val="tx1"/>
                </a:solidFill>
                <a:latin typeface="Arial" charset="0"/>
                <a:cs typeface="Arial" charset="0"/>
              </a:defRPr>
            </a:lvl1pPr>
            <a:lvl2pPr marL="742841" indent="-285708" defTabSz="930138" eaLnBrk="0" hangingPunct="0">
              <a:defRPr sz="2400">
                <a:solidFill>
                  <a:schemeClr val="tx1"/>
                </a:solidFill>
                <a:latin typeface="Arial" charset="0"/>
                <a:cs typeface="Arial" charset="0"/>
              </a:defRPr>
            </a:lvl2pPr>
            <a:lvl3pPr marL="1142833" indent="-228567" defTabSz="930138" eaLnBrk="0" hangingPunct="0">
              <a:defRPr sz="2400">
                <a:solidFill>
                  <a:schemeClr val="tx1"/>
                </a:solidFill>
                <a:latin typeface="Arial" charset="0"/>
                <a:cs typeface="Arial" charset="0"/>
              </a:defRPr>
            </a:lvl3pPr>
            <a:lvl4pPr marL="1599965" indent="-228567" defTabSz="930138" eaLnBrk="0" hangingPunct="0">
              <a:defRPr sz="2400">
                <a:solidFill>
                  <a:schemeClr val="tx1"/>
                </a:solidFill>
                <a:latin typeface="Arial" charset="0"/>
                <a:cs typeface="Arial" charset="0"/>
              </a:defRPr>
            </a:lvl4pPr>
            <a:lvl5pPr marL="2057099" indent="-228567" defTabSz="930138" eaLnBrk="0" hangingPunct="0">
              <a:defRPr sz="2400">
                <a:solidFill>
                  <a:schemeClr val="tx1"/>
                </a:solidFill>
                <a:latin typeface="Arial" charset="0"/>
                <a:cs typeface="Arial" charset="0"/>
              </a:defRPr>
            </a:lvl5pPr>
            <a:lvl6pPr marL="2514232" indent="-228567" defTabSz="930138" eaLnBrk="0" fontAlgn="base" hangingPunct="0">
              <a:spcBef>
                <a:spcPct val="0"/>
              </a:spcBef>
              <a:spcAft>
                <a:spcPct val="0"/>
              </a:spcAft>
              <a:defRPr sz="2400">
                <a:solidFill>
                  <a:schemeClr val="tx1"/>
                </a:solidFill>
                <a:latin typeface="Arial" charset="0"/>
                <a:cs typeface="Arial" charset="0"/>
              </a:defRPr>
            </a:lvl6pPr>
            <a:lvl7pPr marL="2971364" indent="-228567" defTabSz="930138" eaLnBrk="0" fontAlgn="base" hangingPunct="0">
              <a:spcBef>
                <a:spcPct val="0"/>
              </a:spcBef>
              <a:spcAft>
                <a:spcPct val="0"/>
              </a:spcAft>
              <a:defRPr sz="2400">
                <a:solidFill>
                  <a:schemeClr val="tx1"/>
                </a:solidFill>
                <a:latin typeface="Arial" charset="0"/>
                <a:cs typeface="Arial" charset="0"/>
              </a:defRPr>
            </a:lvl7pPr>
            <a:lvl8pPr marL="3428498" indent="-228567" defTabSz="930138" eaLnBrk="0" fontAlgn="base" hangingPunct="0">
              <a:spcBef>
                <a:spcPct val="0"/>
              </a:spcBef>
              <a:spcAft>
                <a:spcPct val="0"/>
              </a:spcAft>
              <a:defRPr sz="2400">
                <a:solidFill>
                  <a:schemeClr val="tx1"/>
                </a:solidFill>
                <a:latin typeface="Arial" charset="0"/>
                <a:cs typeface="Arial" charset="0"/>
              </a:defRPr>
            </a:lvl8pPr>
            <a:lvl9pPr marL="3885630" indent="-228567" defTabSz="930138" eaLnBrk="0" fontAlgn="base" hangingPunct="0">
              <a:spcBef>
                <a:spcPct val="0"/>
              </a:spcBef>
              <a:spcAft>
                <a:spcPct val="0"/>
              </a:spcAft>
              <a:defRPr sz="2400">
                <a:solidFill>
                  <a:schemeClr val="tx1"/>
                </a:solidFill>
                <a:latin typeface="Arial" charset="0"/>
                <a:cs typeface="Arial" charset="0"/>
              </a:defRPr>
            </a:lvl9pPr>
          </a:lstStyle>
          <a:p>
            <a:r>
              <a:rPr lang="en-US" sz="1000"/>
              <a:t>Copyright 2016 by Marsha M. Linehan</a:t>
            </a:r>
          </a:p>
        </p:txBody>
      </p:sp>
      <p:sp>
        <p:nvSpPr>
          <p:cNvPr id="1290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38" eaLnBrk="0" hangingPunct="0">
              <a:defRPr sz="2400">
                <a:solidFill>
                  <a:schemeClr val="tx1"/>
                </a:solidFill>
                <a:latin typeface="Arial" charset="0"/>
                <a:cs typeface="Arial" charset="0"/>
              </a:defRPr>
            </a:lvl1pPr>
            <a:lvl2pPr marL="742841" indent="-285708" defTabSz="930138" eaLnBrk="0" hangingPunct="0">
              <a:defRPr sz="2400">
                <a:solidFill>
                  <a:schemeClr val="tx1"/>
                </a:solidFill>
                <a:latin typeface="Arial" charset="0"/>
                <a:cs typeface="Arial" charset="0"/>
              </a:defRPr>
            </a:lvl2pPr>
            <a:lvl3pPr marL="1142833" indent="-228567" defTabSz="930138" eaLnBrk="0" hangingPunct="0">
              <a:defRPr sz="2400">
                <a:solidFill>
                  <a:schemeClr val="tx1"/>
                </a:solidFill>
                <a:latin typeface="Arial" charset="0"/>
                <a:cs typeface="Arial" charset="0"/>
              </a:defRPr>
            </a:lvl3pPr>
            <a:lvl4pPr marL="1599965" indent="-228567" defTabSz="930138" eaLnBrk="0" hangingPunct="0">
              <a:defRPr sz="2400">
                <a:solidFill>
                  <a:schemeClr val="tx1"/>
                </a:solidFill>
                <a:latin typeface="Arial" charset="0"/>
                <a:cs typeface="Arial" charset="0"/>
              </a:defRPr>
            </a:lvl4pPr>
            <a:lvl5pPr marL="2057099" indent="-228567" defTabSz="930138" eaLnBrk="0" hangingPunct="0">
              <a:defRPr sz="2400">
                <a:solidFill>
                  <a:schemeClr val="tx1"/>
                </a:solidFill>
                <a:latin typeface="Arial" charset="0"/>
                <a:cs typeface="Arial" charset="0"/>
              </a:defRPr>
            </a:lvl5pPr>
            <a:lvl6pPr marL="2514232" indent="-228567" defTabSz="930138" eaLnBrk="0" fontAlgn="base" hangingPunct="0">
              <a:spcBef>
                <a:spcPct val="0"/>
              </a:spcBef>
              <a:spcAft>
                <a:spcPct val="0"/>
              </a:spcAft>
              <a:defRPr sz="2400">
                <a:solidFill>
                  <a:schemeClr val="tx1"/>
                </a:solidFill>
                <a:latin typeface="Arial" charset="0"/>
                <a:cs typeface="Arial" charset="0"/>
              </a:defRPr>
            </a:lvl6pPr>
            <a:lvl7pPr marL="2971364" indent="-228567" defTabSz="930138" eaLnBrk="0" fontAlgn="base" hangingPunct="0">
              <a:spcBef>
                <a:spcPct val="0"/>
              </a:spcBef>
              <a:spcAft>
                <a:spcPct val="0"/>
              </a:spcAft>
              <a:defRPr sz="2400">
                <a:solidFill>
                  <a:schemeClr val="tx1"/>
                </a:solidFill>
                <a:latin typeface="Arial" charset="0"/>
                <a:cs typeface="Arial" charset="0"/>
              </a:defRPr>
            </a:lvl7pPr>
            <a:lvl8pPr marL="3428498" indent="-228567" defTabSz="930138" eaLnBrk="0" fontAlgn="base" hangingPunct="0">
              <a:spcBef>
                <a:spcPct val="0"/>
              </a:spcBef>
              <a:spcAft>
                <a:spcPct val="0"/>
              </a:spcAft>
              <a:defRPr sz="2400">
                <a:solidFill>
                  <a:schemeClr val="tx1"/>
                </a:solidFill>
                <a:latin typeface="Arial" charset="0"/>
                <a:cs typeface="Arial" charset="0"/>
              </a:defRPr>
            </a:lvl8pPr>
            <a:lvl9pPr marL="3885630" indent="-228567" defTabSz="930138" eaLnBrk="0" fontAlgn="base" hangingPunct="0">
              <a:spcBef>
                <a:spcPct val="0"/>
              </a:spcBef>
              <a:spcAft>
                <a:spcPct val="0"/>
              </a:spcAft>
              <a:defRPr sz="2400">
                <a:solidFill>
                  <a:schemeClr val="tx1"/>
                </a:solidFill>
                <a:latin typeface="Arial" charset="0"/>
                <a:cs typeface="Arial" charset="0"/>
              </a:defRPr>
            </a:lvl9pPr>
          </a:lstStyle>
          <a:p>
            <a:fld id="{A15A5550-E309-4796-9B5B-6881B8F3DA14}" type="slidenum">
              <a:rPr lang="en-US" sz="1000"/>
              <a:pPr/>
              <a:t>52</a:t>
            </a:fld>
            <a:endParaRPr lang="en-US" sz="1000"/>
          </a:p>
        </p:txBody>
      </p:sp>
      <p:sp>
        <p:nvSpPr>
          <p:cNvPr id="129029" name="Rectangle 2"/>
          <p:cNvSpPr>
            <a:spLocks noGrp="1" noRot="1" noChangeAspect="1" noChangeArrowheads="1" noTextEdit="1"/>
          </p:cNvSpPr>
          <p:nvPr>
            <p:ph type="sldImg"/>
          </p:nvPr>
        </p:nvSpPr>
        <p:spPr>
          <a:xfrm>
            <a:off x="833438" y="696913"/>
            <a:ext cx="5345112" cy="3486150"/>
          </a:xfrm>
          <a:ln/>
        </p:spPr>
      </p:sp>
      <p:sp>
        <p:nvSpPr>
          <p:cNvPr id="129030" name="Rectangle 3"/>
          <p:cNvSpPr>
            <a:spLocks noGrp="1" noChangeArrowheads="1"/>
          </p:cNvSpPr>
          <p:nvPr>
            <p:ph type="body" idx="1"/>
          </p:nvPr>
        </p:nvSpPr>
        <p:spPr>
          <a:xfrm>
            <a:off x="701676" y="4416426"/>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 charset="0"/>
                <a:ea typeface="ＭＳ Ｐゴシック" pitchFamily="1" charset="-128"/>
              </a:rPr>
              <a:t>As Erin told you about earlier, DBT was original designed as a treatment for chronically suicidal patients, so it only makes sense to start by looking at how DBT measures up on these outcomes. So here you see a comparison of the number of suicidal and intentional self-injurious acts committed by patients in a 1 year treatment, with the green bars representing DBT patients and the yellow are control patients. </a:t>
            </a:r>
          </a:p>
          <a:p>
            <a:pPr eaLnBrk="1" hangingPunct="1"/>
            <a:endParaRPr lang="en-US" smtClean="0">
              <a:latin typeface="Times New Roman" pitchFamily="1" charset="0"/>
              <a:ea typeface="ＭＳ Ｐゴシック" pitchFamily="1" charset="-128"/>
            </a:endParaRPr>
          </a:p>
          <a:p>
            <a:pPr eaLnBrk="1" hangingPunct="1"/>
            <a:r>
              <a:rPr lang="en-US" smtClean="0">
                <a:latin typeface="Times New Roman" pitchFamily="1" charset="0"/>
                <a:ea typeface="ＭＳ Ｐゴシック" pitchFamily="1" charset="-128"/>
              </a:rPr>
              <a:t>Focusing just on the green bars, [click] DBT patients are consistently showing reduced numbers of suicide and self-injury across the treatment year. And compared to control patients, [click] DBT patients committed far fewer total acts, and that pattern, though less dramatic, [click] was maintained at follow up.</a:t>
            </a:r>
          </a:p>
        </p:txBody>
      </p:sp>
    </p:spTree>
    <p:extLst>
      <p:ext uri="{BB962C8B-B14F-4D97-AF65-F5344CB8AC3E}">
        <p14:creationId xmlns:p14="http://schemas.microsoft.com/office/powerpoint/2010/main" val="15018383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 charset="0"/>
                <a:ea typeface="ＭＳ Ｐゴシック" pitchFamily="1" charset="-128"/>
              </a:rPr>
              <a:t>… In general, the news is good. DBT costs approximately 50% less than treatment as usual, and patients receiving DBT had significantly fewer inpatient days, had fewer and less severe acts of deliberate self-injury, fewer ER visits, and less therapy drop out than treatment as usual.</a:t>
            </a:r>
          </a:p>
        </p:txBody>
      </p:sp>
      <p:sp>
        <p:nvSpPr>
          <p:cNvPr id="167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Other and New Slides to Add</a:t>
            </a:r>
          </a:p>
        </p:txBody>
      </p:sp>
      <p:sp>
        <p:nvSpPr>
          <p:cNvPr id="167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A5A2D102-00D6-4E7F-9C5B-9752714A31BE}" type="datetime1">
              <a:rPr lang="en-US" sz="900"/>
              <a:pPr/>
              <a:t>6/20/2016</a:t>
            </a:fld>
            <a:endParaRPr lang="en-US" sz="900"/>
          </a:p>
        </p:txBody>
      </p:sp>
      <p:sp>
        <p:nvSpPr>
          <p:cNvPr id="167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Copyright 2016 by Marsha M. Linehan</a:t>
            </a:r>
          </a:p>
        </p:txBody>
      </p:sp>
      <p:sp>
        <p:nvSpPr>
          <p:cNvPr id="167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CE43EE5F-14A3-4DAD-B69C-0B3C68D306BD}" type="slidenum">
              <a:rPr lang="en-US" sz="900"/>
              <a:pPr/>
              <a:t>53</a:t>
            </a:fld>
            <a:endParaRPr lang="en-US" sz="900"/>
          </a:p>
        </p:txBody>
      </p:sp>
    </p:spTree>
    <p:extLst>
      <p:ext uri="{BB962C8B-B14F-4D97-AF65-F5344CB8AC3E}">
        <p14:creationId xmlns:p14="http://schemas.microsoft.com/office/powerpoint/2010/main" val="9734120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330" eaLnBrk="0" hangingPunct="0">
              <a:defRPr sz="2400">
                <a:solidFill>
                  <a:schemeClr val="tx1"/>
                </a:solidFill>
                <a:latin typeface="Arial" charset="0"/>
                <a:cs typeface="Arial" charset="0"/>
              </a:defRPr>
            </a:lvl1pPr>
            <a:lvl2pPr marL="742841" indent="-285708" defTabSz="906330" eaLnBrk="0" hangingPunct="0">
              <a:defRPr sz="2400">
                <a:solidFill>
                  <a:schemeClr val="tx1"/>
                </a:solidFill>
                <a:latin typeface="Arial" charset="0"/>
                <a:cs typeface="Arial" charset="0"/>
              </a:defRPr>
            </a:lvl2pPr>
            <a:lvl3pPr marL="1142833" indent="-228567" defTabSz="906330" eaLnBrk="0" hangingPunct="0">
              <a:defRPr sz="2400">
                <a:solidFill>
                  <a:schemeClr val="tx1"/>
                </a:solidFill>
                <a:latin typeface="Arial" charset="0"/>
                <a:cs typeface="Arial" charset="0"/>
              </a:defRPr>
            </a:lvl3pPr>
            <a:lvl4pPr marL="1599965" indent="-228567" defTabSz="906330" eaLnBrk="0" hangingPunct="0">
              <a:defRPr sz="2400">
                <a:solidFill>
                  <a:schemeClr val="tx1"/>
                </a:solidFill>
                <a:latin typeface="Arial" charset="0"/>
                <a:cs typeface="Arial" charset="0"/>
              </a:defRPr>
            </a:lvl4pPr>
            <a:lvl5pPr marL="2057099" indent="-228567" defTabSz="906330" eaLnBrk="0" hangingPunct="0">
              <a:defRPr sz="2400">
                <a:solidFill>
                  <a:schemeClr val="tx1"/>
                </a:solidFill>
                <a:latin typeface="Arial" charset="0"/>
                <a:cs typeface="Arial" charset="0"/>
              </a:defRPr>
            </a:lvl5pPr>
            <a:lvl6pPr marL="2514232" indent="-228567" defTabSz="906330" eaLnBrk="0" fontAlgn="base" hangingPunct="0">
              <a:spcBef>
                <a:spcPct val="0"/>
              </a:spcBef>
              <a:spcAft>
                <a:spcPct val="0"/>
              </a:spcAft>
              <a:defRPr sz="2400">
                <a:solidFill>
                  <a:schemeClr val="tx1"/>
                </a:solidFill>
                <a:latin typeface="Arial" charset="0"/>
                <a:cs typeface="Arial" charset="0"/>
              </a:defRPr>
            </a:lvl6pPr>
            <a:lvl7pPr marL="2971364" indent="-228567" defTabSz="906330" eaLnBrk="0" fontAlgn="base" hangingPunct="0">
              <a:spcBef>
                <a:spcPct val="0"/>
              </a:spcBef>
              <a:spcAft>
                <a:spcPct val="0"/>
              </a:spcAft>
              <a:defRPr sz="2400">
                <a:solidFill>
                  <a:schemeClr val="tx1"/>
                </a:solidFill>
                <a:latin typeface="Arial" charset="0"/>
                <a:cs typeface="Arial" charset="0"/>
              </a:defRPr>
            </a:lvl7pPr>
            <a:lvl8pPr marL="3428498" indent="-228567" defTabSz="906330" eaLnBrk="0" fontAlgn="base" hangingPunct="0">
              <a:spcBef>
                <a:spcPct val="0"/>
              </a:spcBef>
              <a:spcAft>
                <a:spcPct val="0"/>
              </a:spcAft>
              <a:defRPr sz="2400">
                <a:solidFill>
                  <a:schemeClr val="tx1"/>
                </a:solidFill>
                <a:latin typeface="Arial" charset="0"/>
                <a:cs typeface="Arial" charset="0"/>
              </a:defRPr>
            </a:lvl8pPr>
            <a:lvl9pPr marL="3885630" indent="-228567" defTabSz="906330" eaLnBrk="0" fontAlgn="base" hangingPunct="0">
              <a:spcBef>
                <a:spcPct val="0"/>
              </a:spcBef>
              <a:spcAft>
                <a:spcPct val="0"/>
              </a:spcAft>
              <a:defRPr sz="2400">
                <a:solidFill>
                  <a:schemeClr val="tx1"/>
                </a:solidFill>
                <a:latin typeface="Arial" charset="0"/>
                <a:cs typeface="Arial" charset="0"/>
              </a:defRPr>
            </a:lvl9pPr>
          </a:lstStyle>
          <a:p>
            <a:r>
              <a:rPr lang="en-US" sz="900"/>
              <a:t>Copyright 2016 by Marsha M. Linehan</a:t>
            </a:r>
          </a:p>
        </p:txBody>
      </p:sp>
      <p:sp>
        <p:nvSpPr>
          <p:cNvPr id="171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917" eaLnBrk="0" hangingPunct="0">
              <a:defRPr sz="2400">
                <a:solidFill>
                  <a:schemeClr val="tx1"/>
                </a:solidFill>
                <a:latin typeface="Arial" charset="0"/>
                <a:cs typeface="Arial" charset="0"/>
              </a:defRPr>
            </a:lvl1pPr>
            <a:lvl2pPr marL="742841" indent="-285708" defTabSz="907917" eaLnBrk="0" hangingPunct="0">
              <a:defRPr sz="2400">
                <a:solidFill>
                  <a:schemeClr val="tx1"/>
                </a:solidFill>
                <a:latin typeface="Arial" charset="0"/>
                <a:cs typeface="Arial" charset="0"/>
              </a:defRPr>
            </a:lvl2pPr>
            <a:lvl3pPr marL="1142833" indent="-228567" defTabSz="907917" eaLnBrk="0" hangingPunct="0">
              <a:defRPr sz="2400">
                <a:solidFill>
                  <a:schemeClr val="tx1"/>
                </a:solidFill>
                <a:latin typeface="Arial" charset="0"/>
                <a:cs typeface="Arial" charset="0"/>
              </a:defRPr>
            </a:lvl3pPr>
            <a:lvl4pPr marL="1599965" indent="-228567" defTabSz="907917" eaLnBrk="0" hangingPunct="0">
              <a:defRPr sz="2400">
                <a:solidFill>
                  <a:schemeClr val="tx1"/>
                </a:solidFill>
                <a:latin typeface="Arial" charset="0"/>
                <a:cs typeface="Arial" charset="0"/>
              </a:defRPr>
            </a:lvl4pPr>
            <a:lvl5pPr marL="2057099" indent="-228567" defTabSz="907917" eaLnBrk="0" hangingPunct="0">
              <a:defRPr sz="2400">
                <a:solidFill>
                  <a:schemeClr val="tx1"/>
                </a:solidFill>
                <a:latin typeface="Arial" charset="0"/>
                <a:cs typeface="Arial" charset="0"/>
              </a:defRPr>
            </a:lvl5pPr>
            <a:lvl6pPr marL="2514232" indent="-228567" defTabSz="907917" eaLnBrk="0" fontAlgn="base" hangingPunct="0">
              <a:spcBef>
                <a:spcPct val="0"/>
              </a:spcBef>
              <a:spcAft>
                <a:spcPct val="0"/>
              </a:spcAft>
              <a:defRPr sz="2400">
                <a:solidFill>
                  <a:schemeClr val="tx1"/>
                </a:solidFill>
                <a:latin typeface="Arial" charset="0"/>
                <a:cs typeface="Arial" charset="0"/>
              </a:defRPr>
            </a:lvl6pPr>
            <a:lvl7pPr marL="2971364" indent="-228567" defTabSz="907917" eaLnBrk="0" fontAlgn="base" hangingPunct="0">
              <a:spcBef>
                <a:spcPct val="0"/>
              </a:spcBef>
              <a:spcAft>
                <a:spcPct val="0"/>
              </a:spcAft>
              <a:defRPr sz="2400">
                <a:solidFill>
                  <a:schemeClr val="tx1"/>
                </a:solidFill>
                <a:latin typeface="Arial" charset="0"/>
                <a:cs typeface="Arial" charset="0"/>
              </a:defRPr>
            </a:lvl7pPr>
            <a:lvl8pPr marL="3428498" indent="-228567" defTabSz="907917" eaLnBrk="0" fontAlgn="base" hangingPunct="0">
              <a:spcBef>
                <a:spcPct val="0"/>
              </a:spcBef>
              <a:spcAft>
                <a:spcPct val="0"/>
              </a:spcAft>
              <a:defRPr sz="2400">
                <a:solidFill>
                  <a:schemeClr val="tx1"/>
                </a:solidFill>
                <a:latin typeface="Arial" charset="0"/>
                <a:cs typeface="Arial" charset="0"/>
              </a:defRPr>
            </a:lvl8pPr>
            <a:lvl9pPr marL="3885630" indent="-228567" defTabSz="907917" eaLnBrk="0" fontAlgn="base" hangingPunct="0">
              <a:spcBef>
                <a:spcPct val="0"/>
              </a:spcBef>
              <a:spcAft>
                <a:spcPct val="0"/>
              </a:spcAft>
              <a:defRPr sz="2400">
                <a:solidFill>
                  <a:schemeClr val="tx1"/>
                </a:solidFill>
                <a:latin typeface="Arial" charset="0"/>
                <a:cs typeface="Arial" charset="0"/>
              </a:defRPr>
            </a:lvl9pPr>
          </a:lstStyle>
          <a:p>
            <a:fld id="{98F3A36E-A87D-4B99-B5BF-BAF2617FE99A}" type="slidenum">
              <a:rPr lang="en-US" sz="900"/>
              <a:pPr/>
              <a:t>54</a:t>
            </a:fld>
            <a:endParaRPr lang="en-US" sz="900"/>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 charset="0"/>
                <a:ea typeface="ＭＳ Ｐゴシック" pitchFamily="1" charset="-128"/>
              </a:rPr>
              <a:t>All in all, compared to treatment as usual and other more specific therapies, DBT seems to win out specifically due to reductions in hospitalizations and inpatient treatment and the ability to be effective in a single treatment year.</a:t>
            </a:r>
          </a:p>
        </p:txBody>
      </p:sp>
    </p:spTree>
    <p:extLst>
      <p:ext uri="{BB962C8B-B14F-4D97-AF65-F5344CB8AC3E}">
        <p14:creationId xmlns:p14="http://schemas.microsoft.com/office/powerpoint/2010/main" val="35290624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Other and New Slides to Add</a:t>
            </a:r>
            <a:endParaRPr lang="en-US"/>
          </a:p>
        </p:txBody>
      </p:sp>
      <p:sp>
        <p:nvSpPr>
          <p:cNvPr id="5" name="Date Placeholder 4"/>
          <p:cNvSpPr>
            <a:spLocks noGrp="1"/>
          </p:cNvSpPr>
          <p:nvPr>
            <p:ph type="dt" idx="11"/>
          </p:nvPr>
        </p:nvSpPr>
        <p:spPr/>
        <p:txBody>
          <a:bodyPr/>
          <a:lstStyle/>
          <a:p>
            <a:pPr>
              <a:defRPr/>
            </a:pPr>
            <a:fld id="{ECDAD440-1201-4D2D-ABBD-83EC27784942}" type="datetime1">
              <a:rPr lang="en-US" smtClean="0"/>
              <a:pPr>
                <a:defRPr/>
              </a:pPr>
              <a:t>6/20/2016</a:t>
            </a:fld>
            <a:endParaRPr lang="en-US"/>
          </a:p>
        </p:txBody>
      </p:sp>
      <p:sp>
        <p:nvSpPr>
          <p:cNvPr id="6" name="Footer Placeholder 5"/>
          <p:cNvSpPr>
            <a:spLocks noGrp="1"/>
          </p:cNvSpPr>
          <p:nvPr>
            <p:ph type="ftr" sz="quarter" idx="12"/>
          </p:nvPr>
        </p:nvSpPr>
        <p:spPr/>
        <p:txBody>
          <a:bodyPr/>
          <a:lstStyle/>
          <a:p>
            <a:r>
              <a:rPr lang="en-US" smtClean="0"/>
              <a:t>Copyright 2016 by Marsha M. Linehan</a:t>
            </a:r>
            <a:endParaRPr lang="en-US"/>
          </a:p>
        </p:txBody>
      </p:sp>
      <p:sp>
        <p:nvSpPr>
          <p:cNvPr id="7" name="Slide Number Placeholder 6"/>
          <p:cNvSpPr>
            <a:spLocks noGrp="1"/>
          </p:cNvSpPr>
          <p:nvPr>
            <p:ph type="sldNum" sz="quarter" idx="13"/>
          </p:nvPr>
        </p:nvSpPr>
        <p:spPr/>
        <p:txBody>
          <a:bodyPr/>
          <a:lstStyle/>
          <a:p>
            <a:pPr>
              <a:defRPr/>
            </a:pPr>
            <a:fld id="{D1FECCD9-0606-4737-8383-E7F70A96DAB6}" type="slidenum">
              <a:rPr lang="en-US" smtClean="0"/>
              <a:pPr>
                <a:defRPr/>
              </a:pPr>
              <a:t>56</a:t>
            </a:fld>
            <a:endParaRPr lang="en-US"/>
          </a:p>
        </p:txBody>
      </p:sp>
    </p:spTree>
    <p:extLst>
      <p:ext uri="{BB962C8B-B14F-4D97-AF65-F5344CB8AC3E}">
        <p14:creationId xmlns:p14="http://schemas.microsoft.com/office/powerpoint/2010/main" val="3156567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2D537604-6158-41A7-AB76-E0B2991AE298}" type="slidenum">
              <a:rPr lang="en-US"/>
              <a:pPr>
                <a:defRPr/>
              </a:pPr>
              <a:t>6</a:t>
            </a:fld>
            <a:endParaRPr lang="en-US"/>
          </a:p>
        </p:txBody>
      </p:sp>
      <p:sp>
        <p:nvSpPr>
          <p:cNvPr id="733186" name="Rectangle 2"/>
          <p:cNvSpPr>
            <a:spLocks noGrp="1" noRot="1" noChangeAspect="1" noChangeArrowheads="1" noTextEdit="1"/>
          </p:cNvSpPr>
          <p:nvPr>
            <p:ph type="sldImg"/>
          </p:nvPr>
        </p:nvSpPr>
        <p:spPr>
          <a:xfrm>
            <a:off x="1052513" y="819150"/>
            <a:ext cx="5214937" cy="3400425"/>
          </a:xfrm>
          <a:ln/>
        </p:spPr>
      </p:sp>
      <p:sp>
        <p:nvSpPr>
          <p:cNvPr id="73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737376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10" name="Rectangle 7"/>
          <p:cNvSpPr>
            <a:spLocks noGrp="1" noChangeArrowheads="1"/>
          </p:cNvSpPr>
          <p:nvPr>
            <p:ph type="sldNum" sz="quarter" idx="5"/>
          </p:nvPr>
        </p:nvSpPr>
        <p:spPr>
          <a:ln/>
        </p:spPr>
        <p:txBody>
          <a:bodyPr/>
          <a:lstStyle/>
          <a:p>
            <a:pPr>
              <a:defRPr/>
            </a:pPr>
            <a:fld id="{65482197-A0B0-4B7D-BF6A-F41546B6B242}" type="slidenum">
              <a:rPr lang="en-US"/>
              <a:pPr>
                <a:defRPr/>
              </a:pPr>
              <a:t>7</a:t>
            </a:fld>
            <a:endParaRPr lang="en-US"/>
          </a:p>
        </p:txBody>
      </p:sp>
      <p:sp>
        <p:nvSpPr>
          <p:cNvPr id="4321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65" eaLnBrk="0" hangingPunct="0">
              <a:defRPr sz="2300">
                <a:solidFill>
                  <a:schemeClr val="tx1"/>
                </a:solidFill>
                <a:latin typeface="Arial" pitchFamily="34" charset="0"/>
              </a:defRPr>
            </a:lvl1pPr>
            <a:lvl2pPr marL="724680" indent="-278723" defTabSz="941465" eaLnBrk="0" hangingPunct="0">
              <a:defRPr sz="2300">
                <a:solidFill>
                  <a:schemeClr val="tx1"/>
                </a:solidFill>
                <a:latin typeface="Arial" pitchFamily="34" charset="0"/>
              </a:defRPr>
            </a:lvl2pPr>
            <a:lvl3pPr marL="1114892" indent="-222977" defTabSz="941465" eaLnBrk="0" hangingPunct="0">
              <a:defRPr sz="2300">
                <a:solidFill>
                  <a:schemeClr val="tx1"/>
                </a:solidFill>
                <a:latin typeface="Arial" pitchFamily="34" charset="0"/>
              </a:defRPr>
            </a:lvl3pPr>
            <a:lvl4pPr marL="1560847" indent="-222977" defTabSz="941465" eaLnBrk="0" hangingPunct="0">
              <a:defRPr sz="2300">
                <a:solidFill>
                  <a:schemeClr val="tx1"/>
                </a:solidFill>
                <a:latin typeface="Arial" pitchFamily="34" charset="0"/>
              </a:defRPr>
            </a:lvl4pPr>
            <a:lvl5pPr marL="2006805" indent="-222977" defTabSz="941465" eaLnBrk="0" hangingPunct="0">
              <a:defRPr sz="2300">
                <a:solidFill>
                  <a:schemeClr val="tx1"/>
                </a:solidFill>
                <a:latin typeface="Arial" pitchFamily="34" charset="0"/>
              </a:defRPr>
            </a:lvl5pPr>
            <a:lvl6pPr marL="2452761" indent="-222977" defTabSz="941465" eaLnBrk="0" fontAlgn="base" hangingPunct="0">
              <a:spcBef>
                <a:spcPct val="0"/>
              </a:spcBef>
              <a:spcAft>
                <a:spcPct val="0"/>
              </a:spcAft>
              <a:defRPr sz="2300">
                <a:solidFill>
                  <a:schemeClr val="tx1"/>
                </a:solidFill>
                <a:latin typeface="Arial" pitchFamily="34" charset="0"/>
              </a:defRPr>
            </a:lvl6pPr>
            <a:lvl7pPr marL="2898719" indent="-222977" defTabSz="941465" eaLnBrk="0" fontAlgn="base" hangingPunct="0">
              <a:spcBef>
                <a:spcPct val="0"/>
              </a:spcBef>
              <a:spcAft>
                <a:spcPct val="0"/>
              </a:spcAft>
              <a:defRPr sz="2300">
                <a:solidFill>
                  <a:schemeClr val="tx1"/>
                </a:solidFill>
                <a:latin typeface="Arial" pitchFamily="34" charset="0"/>
              </a:defRPr>
            </a:lvl7pPr>
            <a:lvl8pPr marL="3344676" indent="-222977" defTabSz="941465" eaLnBrk="0" fontAlgn="base" hangingPunct="0">
              <a:spcBef>
                <a:spcPct val="0"/>
              </a:spcBef>
              <a:spcAft>
                <a:spcPct val="0"/>
              </a:spcAft>
              <a:defRPr sz="2300">
                <a:solidFill>
                  <a:schemeClr val="tx1"/>
                </a:solidFill>
                <a:latin typeface="Arial" pitchFamily="34" charset="0"/>
              </a:defRPr>
            </a:lvl8pPr>
            <a:lvl9pPr marL="3790632" indent="-222977" defTabSz="941465" eaLnBrk="0" fontAlgn="base" hangingPunct="0">
              <a:spcBef>
                <a:spcPct val="0"/>
              </a:spcBef>
              <a:spcAft>
                <a:spcPct val="0"/>
              </a:spcAft>
              <a:defRPr sz="2300">
                <a:solidFill>
                  <a:schemeClr val="tx1"/>
                </a:solidFill>
                <a:latin typeface="Arial" pitchFamily="34" charset="0"/>
              </a:defRPr>
            </a:lvl9pPr>
          </a:lstStyle>
          <a:p>
            <a:fld id="{C96EC771-E31A-4074-A22A-8AFA7147F7C3}" type="datetime1">
              <a:rPr lang="en-US" sz="900"/>
              <a:pPr/>
              <a:t>6/20/2016</a:t>
            </a:fld>
            <a:endParaRPr lang="en-US" sz="900"/>
          </a:p>
        </p:txBody>
      </p:sp>
      <p:sp>
        <p:nvSpPr>
          <p:cNvPr id="432131" name="Rectangle 6"/>
          <p:cNvSpPr txBox="1">
            <a:spLocks noGrp="1" noChangeArrowheads="1"/>
          </p:cNvSpPr>
          <p:nvPr/>
        </p:nvSpPr>
        <p:spPr bwMode="auto">
          <a:xfrm>
            <a:off x="4"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2006  by Marsha M. Linehan</a:t>
            </a:r>
          </a:p>
        </p:txBody>
      </p:sp>
      <p:sp>
        <p:nvSpPr>
          <p:cNvPr id="432132" name="Rectangle 7"/>
          <p:cNvSpPr txBox="1">
            <a:spLocks noGrp="1" noChangeArrowheads="1"/>
          </p:cNvSpPr>
          <p:nvPr/>
        </p:nvSpPr>
        <p:spPr bwMode="auto">
          <a:xfrm>
            <a:off x="4145065"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75E03BE3-E3B4-4802-B63D-4063974AFD39}" type="slidenum">
              <a:rPr lang="en-US" sz="900" i="1"/>
              <a:pPr algn="r"/>
              <a:t>7</a:t>
            </a:fld>
            <a:endParaRPr lang="en-US" sz="900" i="1"/>
          </a:p>
        </p:txBody>
      </p:sp>
      <p:sp>
        <p:nvSpPr>
          <p:cNvPr id="432133" name="Slide Image Placeholder 1"/>
          <p:cNvSpPr>
            <a:spLocks noGrp="1" noRot="1" noChangeAspect="1" noTextEdit="1"/>
          </p:cNvSpPr>
          <p:nvPr>
            <p:ph type="sldImg"/>
          </p:nvPr>
        </p:nvSpPr>
        <p:spPr>
          <a:xfrm>
            <a:off x="1052513" y="819150"/>
            <a:ext cx="5214937" cy="3400425"/>
          </a:xfrm>
          <a:ln/>
        </p:spPr>
      </p:sp>
      <p:sp>
        <p:nvSpPr>
          <p:cNvPr id="4321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10" tIns="47503" rIns="95010" bIns="47503"/>
          <a:lstStyle/>
          <a:p>
            <a:endParaRPr lang="en-US" smtClean="0"/>
          </a:p>
        </p:txBody>
      </p:sp>
      <p:sp>
        <p:nvSpPr>
          <p:cNvPr id="432135" name="Footer Placeholder 3"/>
          <p:cNvSpPr txBox="1">
            <a:spLocks noGrp="1"/>
          </p:cNvSpPr>
          <p:nvPr/>
        </p:nvSpPr>
        <p:spPr bwMode="auto">
          <a:xfrm>
            <a:off x="4"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8" tIns="0" rIns="19658" bIns="0" anchor="b"/>
          <a:lstStyle>
            <a:lvl1pPr defTabSz="930275" eaLnBrk="0" hangingPunct="0">
              <a:defRPr sz="2400">
                <a:solidFill>
                  <a:schemeClr val="tx1"/>
                </a:solidFill>
                <a:latin typeface="Arial" pitchFamily="34" charset="0"/>
              </a:defRPr>
            </a:lvl1pPr>
            <a:lvl2pPr marL="742950" indent="-285750" defTabSz="930275" eaLnBrk="0" hangingPunct="0">
              <a:defRPr sz="2400">
                <a:solidFill>
                  <a:schemeClr val="tx1"/>
                </a:solidFill>
                <a:latin typeface="Arial" pitchFamily="34" charset="0"/>
              </a:defRPr>
            </a:lvl2pPr>
            <a:lvl3pPr marL="1143000" indent="-228600" defTabSz="930275" eaLnBrk="0" hangingPunct="0">
              <a:defRPr sz="2400">
                <a:solidFill>
                  <a:schemeClr val="tx1"/>
                </a:solidFill>
                <a:latin typeface="Arial" pitchFamily="34" charset="0"/>
              </a:defRPr>
            </a:lvl3pPr>
            <a:lvl4pPr marL="1600200" indent="-228600" defTabSz="930275" eaLnBrk="0" hangingPunct="0">
              <a:defRPr sz="2400">
                <a:solidFill>
                  <a:schemeClr val="tx1"/>
                </a:solidFill>
                <a:latin typeface="Arial" pitchFamily="34" charset="0"/>
              </a:defRPr>
            </a:lvl4pPr>
            <a:lvl5pPr marL="2057400" indent="-228600" defTabSz="930275" eaLnBrk="0" hangingPunct="0">
              <a:defRPr sz="2400">
                <a:solidFill>
                  <a:schemeClr val="tx1"/>
                </a:solidFill>
                <a:latin typeface="Arial" pitchFamily="34" charset="0"/>
              </a:defRPr>
            </a:lvl5pPr>
            <a:lvl6pPr marL="2514600" indent="-228600" defTabSz="930275" eaLnBrk="0" fontAlgn="base" hangingPunct="0">
              <a:spcBef>
                <a:spcPct val="0"/>
              </a:spcBef>
              <a:spcAft>
                <a:spcPct val="0"/>
              </a:spcAft>
              <a:defRPr sz="2400">
                <a:solidFill>
                  <a:schemeClr val="tx1"/>
                </a:solidFill>
                <a:latin typeface="Arial" pitchFamily="34" charset="0"/>
              </a:defRPr>
            </a:lvl6pPr>
            <a:lvl7pPr marL="2971800" indent="-228600" defTabSz="930275" eaLnBrk="0" fontAlgn="base" hangingPunct="0">
              <a:spcBef>
                <a:spcPct val="0"/>
              </a:spcBef>
              <a:spcAft>
                <a:spcPct val="0"/>
              </a:spcAft>
              <a:defRPr sz="2400">
                <a:solidFill>
                  <a:schemeClr val="tx1"/>
                </a:solidFill>
                <a:latin typeface="Arial" pitchFamily="34" charset="0"/>
              </a:defRPr>
            </a:lvl7pPr>
            <a:lvl8pPr marL="3429000" indent="-228600" defTabSz="930275" eaLnBrk="0" fontAlgn="base" hangingPunct="0">
              <a:spcBef>
                <a:spcPct val="0"/>
              </a:spcBef>
              <a:spcAft>
                <a:spcPct val="0"/>
              </a:spcAft>
              <a:defRPr sz="2400">
                <a:solidFill>
                  <a:schemeClr val="tx1"/>
                </a:solidFill>
                <a:latin typeface="Arial" pitchFamily="34" charset="0"/>
              </a:defRPr>
            </a:lvl8pPr>
            <a:lvl9pPr marL="3886200" indent="-228600" defTabSz="930275" eaLnBrk="0" fontAlgn="base" hangingPunct="0">
              <a:spcBef>
                <a:spcPct val="0"/>
              </a:spcBef>
              <a:spcAft>
                <a:spcPct val="0"/>
              </a:spcAft>
              <a:defRPr sz="2400">
                <a:solidFill>
                  <a:schemeClr val="tx1"/>
                </a:solidFill>
                <a:latin typeface="Arial" pitchFamily="34" charset="0"/>
              </a:defRPr>
            </a:lvl9pPr>
          </a:lstStyle>
          <a:p>
            <a:r>
              <a:rPr lang="en-US" sz="900" i="1"/>
              <a:t>Copyright  by Marsha M. Linehan</a:t>
            </a:r>
          </a:p>
        </p:txBody>
      </p:sp>
      <p:sp>
        <p:nvSpPr>
          <p:cNvPr id="432136" name="Slide Number Placeholder 4"/>
          <p:cNvSpPr txBox="1">
            <a:spLocks noGrp="1"/>
          </p:cNvSpPr>
          <p:nvPr/>
        </p:nvSpPr>
        <p:spPr bwMode="auto">
          <a:xfrm>
            <a:off x="4145065"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8" tIns="0" rIns="19658" bIns="0" anchor="b"/>
          <a:lstStyle>
            <a:lvl1pPr defTabSz="930275" eaLnBrk="0" hangingPunct="0">
              <a:defRPr sz="2400">
                <a:solidFill>
                  <a:schemeClr val="tx1"/>
                </a:solidFill>
                <a:latin typeface="Arial" pitchFamily="34" charset="0"/>
              </a:defRPr>
            </a:lvl1pPr>
            <a:lvl2pPr marL="742950" indent="-285750" defTabSz="930275" eaLnBrk="0" hangingPunct="0">
              <a:defRPr sz="2400">
                <a:solidFill>
                  <a:schemeClr val="tx1"/>
                </a:solidFill>
                <a:latin typeface="Arial" pitchFamily="34" charset="0"/>
              </a:defRPr>
            </a:lvl2pPr>
            <a:lvl3pPr marL="1143000" indent="-228600" defTabSz="930275" eaLnBrk="0" hangingPunct="0">
              <a:defRPr sz="2400">
                <a:solidFill>
                  <a:schemeClr val="tx1"/>
                </a:solidFill>
                <a:latin typeface="Arial" pitchFamily="34" charset="0"/>
              </a:defRPr>
            </a:lvl3pPr>
            <a:lvl4pPr marL="1600200" indent="-228600" defTabSz="930275" eaLnBrk="0" hangingPunct="0">
              <a:defRPr sz="2400">
                <a:solidFill>
                  <a:schemeClr val="tx1"/>
                </a:solidFill>
                <a:latin typeface="Arial" pitchFamily="34" charset="0"/>
              </a:defRPr>
            </a:lvl4pPr>
            <a:lvl5pPr marL="2057400" indent="-228600" defTabSz="930275" eaLnBrk="0" hangingPunct="0">
              <a:defRPr sz="2400">
                <a:solidFill>
                  <a:schemeClr val="tx1"/>
                </a:solidFill>
                <a:latin typeface="Arial" pitchFamily="34" charset="0"/>
              </a:defRPr>
            </a:lvl5pPr>
            <a:lvl6pPr marL="2514600" indent="-228600" defTabSz="930275" eaLnBrk="0" fontAlgn="base" hangingPunct="0">
              <a:spcBef>
                <a:spcPct val="0"/>
              </a:spcBef>
              <a:spcAft>
                <a:spcPct val="0"/>
              </a:spcAft>
              <a:defRPr sz="2400">
                <a:solidFill>
                  <a:schemeClr val="tx1"/>
                </a:solidFill>
                <a:latin typeface="Arial" pitchFamily="34" charset="0"/>
              </a:defRPr>
            </a:lvl6pPr>
            <a:lvl7pPr marL="2971800" indent="-228600" defTabSz="930275" eaLnBrk="0" fontAlgn="base" hangingPunct="0">
              <a:spcBef>
                <a:spcPct val="0"/>
              </a:spcBef>
              <a:spcAft>
                <a:spcPct val="0"/>
              </a:spcAft>
              <a:defRPr sz="2400">
                <a:solidFill>
                  <a:schemeClr val="tx1"/>
                </a:solidFill>
                <a:latin typeface="Arial" pitchFamily="34" charset="0"/>
              </a:defRPr>
            </a:lvl7pPr>
            <a:lvl8pPr marL="3429000" indent="-228600" defTabSz="930275" eaLnBrk="0" fontAlgn="base" hangingPunct="0">
              <a:spcBef>
                <a:spcPct val="0"/>
              </a:spcBef>
              <a:spcAft>
                <a:spcPct val="0"/>
              </a:spcAft>
              <a:defRPr sz="2400">
                <a:solidFill>
                  <a:schemeClr val="tx1"/>
                </a:solidFill>
                <a:latin typeface="Arial" pitchFamily="34" charset="0"/>
              </a:defRPr>
            </a:lvl8pPr>
            <a:lvl9pPr marL="3886200" indent="-228600" defTabSz="930275" eaLnBrk="0" fontAlgn="base" hangingPunct="0">
              <a:spcBef>
                <a:spcPct val="0"/>
              </a:spcBef>
              <a:spcAft>
                <a:spcPct val="0"/>
              </a:spcAft>
              <a:defRPr sz="2400">
                <a:solidFill>
                  <a:schemeClr val="tx1"/>
                </a:solidFill>
                <a:latin typeface="Arial" pitchFamily="34" charset="0"/>
              </a:defRPr>
            </a:lvl9pPr>
          </a:lstStyle>
          <a:p>
            <a:pPr algn="r"/>
            <a:fld id="{887B8D25-07B8-4AE7-A224-BC2A056C01C4}" type="slidenum">
              <a:rPr lang="en-US" sz="900" i="1"/>
              <a:pPr algn="r"/>
              <a:t>7</a:t>
            </a:fld>
            <a:endParaRPr lang="en-US" sz="900" i="1"/>
          </a:p>
        </p:txBody>
      </p:sp>
    </p:spTree>
    <p:extLst>
      <p:ext uri="{BB962C8B-B14F-4D97-AF65-F5344CB8AC3E}">
        <p14:creationId xmlns:p14="http://schemas.microsoft.com/office/powerpoint/2010/main" val="419636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8" name="Rectangle 7"/>
          <p:cNvSpPr>
            <a:spLocks noGrp="1" noChangeArrowheads="1"/>
          </p:cNvSpPr>
          <p:nvPr>
            <p:ph type="sldNum" sz="quarter" idx="5"/>
          </p:nvPr>
        </p:nvSpPr>
        <p:spPr>
          <a:ln/>
        </p:spPr>
        <p:txBody>
          <a:bodyPr/>
          <a:lstStyle/>
          <a:p>
            <a:pPr>
              <a:defRPr/>
            </a:pPr>
            <a:fld id="{ED6BD9AB-12BF-456B-9092-AC6D26A43E68}" type="slidenum">
              <a:rPr lang="en-US"/>
              <a:pPr>
                <a:defRPr/>
              </a:pPr>
              <a:t>8</a:t>
            </a:fld>
            <a:endParaRPr lang="en-US"/>
          </a:p>
        </p:txBody>
      </p:sp>
      <p:sp>
        <p:nvSpPr>
          <p:cNvPr id="433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65" eaLnBrk="0" hangingPunct="0">
              <a:defRPr sz="2300">
                <a:solidFill>
                  <a:schemeClr val="tx1"/>
                </a:solidFill>
                <a:latin typeface="Arial" pitchFamily="34" charset="0"/>
              </a:defRPr>
            </a:lvl1pPr>
            <a:lvl2pPr marL="724680" indent="-278723" defTabSz="941465" eaLnBrk="0" hangingPunct="0">
              <a:defRPr sz="2300">
                <a:solidFill>
                  <a:schemeClr val="tx1"/>
                </a:solidFill>
                <a:latin typeface="Arial" pitchFamily="34" charset="0"/>
              </a:defRPr>
            </a:lvl2pPr>
            <a:lvl3pPr marL="1114892" indent="-222977" defTabSz="941465" eaLnBrk="0" hangingPunct="0">
              <a:defRPr sz="2300">
                <a:solidFill>
                  <a:schemeClr val="tx1"/>
                </a:solidFill>
                <a:latin typeface="Arial" pitchFamily="34" charset="0"/>
              </a:defRPr>
            </a:lvl3pPr>
            <a:lvl4pPr marL="1560847" indent="-222977" defTabSz="941465" eaLnBrk="0" hangingPunct="0">
              <a:defRPr sz="2300">
                <a:solidFill>
                  <a:schemeClr val="tx1"/>
                </a:solidFill>
                <a:latin typeface="Arial" pitchFamily="34" charset="0"/>
              </a:defRPr>
            </a:lvl4pPr>
            <a:lvl5pPr marL="2006805" indent="-222977" defTabSz="941465" eaLnBrk="0" hangingPunct="0">
              <a:defRPr sz="2300">
                <a:solidFill>
                  <a:schemeClr val="tx1"/>
                </a:solidFill>
                <a:latin typeface="Arial" pitchFamily="34" charset="0"/>
              </a:defRPr>
            </a:lvl5pPr>
            <a:lvl6pPr marL="2452761" indent="-222977" defTabSz="941465" eaLnBrk="0" fontAlgn="base" hangingPunct="0">
              <a:spcBef>
                <a:spcPct val="0"/>
              </a:spcBef>
              <a:spcAft>
                <a:spcPct val="0"/>
              </a:spcAft>
              <a:defRPr sz="2300">
                <a:solidFill>
                  <a:schemeClr val="tx1"/>
                </a:solidFill>
                <a:latin typeface="Arial" pitchFamily="34" charset="0"/>
              </a:defRPr>
            </a:lvl6pPr>
            <a:lvl7pPr marL="2898719" indent="-222977" defTabSz="941465" eaLnBrk="0" fontAlgn="base" hangingPunct="0">
              <a:spcBef>
                <a:spcPct val="0"/>
              </a:spcBef>
              <a:spcAft>
                <a:spcPct val="0"/>
              </a:spcAft>
              <a:defRPr sz="2300">
                <a:solidFill>
                  <a:schemeClr val="tx1"/>
                </a:solidFill>
                <a:latin typeface="Arial" pitchFamily="34" charset="0"/>
              </a:defRPr>
            </a:lvl7pPr>
            <a:lvl8pPr marL="3344676" indent="-222977" defTabSz="941465" eaLnBrk="0" fontAlgn="base" hangingPunct="0">
              <a:spcBef>
                <a:spcPct val="0"/>
              </a:spcBef>
              <a:spcAft>
                <a:spcPct val="0"/>
              </a:spcAft>
              <a:defRPr sz="2300">
                <a:solidFill>
                  <a:schemeClr val="tx1"/>
                </a:solidFill>
                <a:latin typeface="Arial" pitchFamily="34" charset="0"/>
              </a:defRPr>
            </a:lvl8pPr>
            <a:lvl9pPr marL="3790632" indent="-222977" defTabSz="941465" eaLnBrk="0" fontAlgn="base" hangingPunct="0">
              <a:spcBef>
                <a:spcPct val="0"/>
              </a:spcBef>
              <a:spcAft>
                <a:spcPct val="0"/>
              </a:spcAft>
              <a:defRPr sz="2300">
                <a:solidFill>
                  <a:schemeClr val="tx1"/>
                </a:solidFill>
                <a:latin typeface="Arial" pitchFamily="34" charset="0"/>
              </a:defRPr>
            </a:lvl9pPr>
          </a:lstStyle>
          <a:p>
            <a:fld id="{5B102E7B-3822-4619-BD21-29B3A12BC265}" type="datetime1">
              <a:rPr lang="en-US" sz="900"/>
              <a:pPr/>
              <a:t>6/20/2016</a:t>
            </a:fld>
            <a:endParaRPr lang="en-US" sz="900"/>
          </a:p>
        </p:txBody>
      </p:sp>
      <p:sp>
        <p:nvSpPr>
          <p:cNvPr id="433155" name="Rectangle 6"/>
          <p:cNvSpPr txBox="1">
            <a:spLocks noGrp="1" noChangeArrowheads="1"/>
          </p:cNvSpPr>
          <p:nvPr/>
        </p:nvSpPr>
        <p:spPr bwMode="auto">
          <a:xfrm>
            <a:off x="4"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r>
              <a:rPr lang="en-US" sz="900" i="1"/>
              <a:t>Copyright 2008  by Marsha M. Linehan</a:t>
            </a:r>
          </a:p>
        </p:txBody>
      </p:sp>
      <p:sp>
        <p:nvSpPr>
          <p:cNvPr id="433156" name="Rectangle 7"/>
          <p:cNvSpPr txBox="1">
            <a:spLocks noGrp="1" noChangeArrowheads="1"/>
          </p:cNvSpPr>
          <p:nvPr/>
        </p:nvSpPr>
        <p:spPr bwMode="auto">
          <a:xfrm>
            <a:off x="4145065" y="9117195"/>
            <a:ext cx="3170138" cy="484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659" tIns="0" rIns="19659" bIns="0" anchor="b"/>
          <a:lstStyle>
            <a:lvl1pPr defTabSz="965200" eaLnBrk="0" hangingPunct="0">
              <a:defRPr sz="2400">
                <a:solidFill>
                  <a:schemeClr val="tx1"/>
                </a:solidFill>
                <a:latin typeface="Arial" pitchFamily="34" charset="0"/>
              </a:defRPr>
            </a:lvl1pPr>
            <a:lvl2pPr marL="742950" indent="-285750" defTabSz="965200" eaLnBrk="0" hangingPunct="0">
              <a:defRPr sz="2400">
                <a:solidFill>
                  <a:schemeClr val="tx1"/>
                </a:solidFill>
                <a:latin typeface="Arial" pitchFamily="34" charset="0"/>
              </a:defRPr>
            </a:lvl2pPr>
            <a:lvl3pPr marL="1143000" indent="-228600" defTabSz="965200" eaLnBrk="0" hangingPunct="0">
              <a:defRPr sz="2400">
                <a:solidFill>
                  <a:schemeClr val="tx1"/>
                </a:solidFill>
                <a:latin typeface="Arial" pitchFamily="34" charset="0"/>
              </a:defRPr>
            </a:lvl3pPr>
            <a:lvl4pPr marL="1600200" indent="-228600" defTabSz="965200" eaLnBrk="0" hangingPunct="0">
              <a:defRPr sz="2400">
                <a:solidFill>
                  <a:schemeClr val="tx1"/>
                </a:solidFill>
                <a:latin typeface="Arial" pitchFamily="34" charset="0"/>
              </a:defRPr>
            </a:lvl4pPr>
            <a:lvl5pPr marL="2057400" indent="-228600" defTabSz="965200" eaLnBrk="0" hangingPunct="0">
              <a:defRPr sz="2400">
                <a:solidFill>
                  <a:schemeClr val="tx1"/>
                </a:solidFill>
                <a:latin typeface="Arial" pitchFamily="34" charset="0"/>
              </a:defRPr>
            </a:lvl5pPr>
            <a:lvl6pPr marL="2514600" indent="-228600" defTabSz="965200" eaLnBrk="0" fontAlgn="base" hangingPunct="0">
              <a:spcBef>
                <a:spcPct val="0"/>
              </a:spcBef>
              <a:spcAft>
                <a:spcPct val="0"/>
              </a:spcAft>
              <a:defRPr sz="2400">
                <a:solidFill>
                  <a:schemeClr val="tx1"/>
                </a:solidFill>
                <a:latin typeface="Arial" pitchFamily="34" charset="0"/>
              </a:defRPr>
            </a:lvl6pPr>
            <a:lvl7pPr marL="2971800" indent="-228600" defTabSz="965200" eaLnBrk="0" fontAlgn="base" hangingPunct="0">
              <a:spcBef>
                <a:spcPct val="0"/>
              </a:spcBef>
              <a:spcAft>
                <a:spcPct val="0"/>
              </a:spcAft>
              <a:defRPr sz="2400">
                <a:solidFill>
                  <a:schemeClr val="tx1"/>
                </a:solidFill>
                <a:latin typeface="Arial" pitchFamily="34" charset="0"/>
              </a:defRPr>
            </a:lvl7pPr>
            <a:lvl8pPr marL="3429000" indent="-228600" defTabSz="965200" eaLnBrk="0" fontAlgn="base" hangingPunct="0">
              <a:spcBef>
                <a:spcPct val="0"/>
              </a:spcBef>
              <a:spcAft>
                <a:spcPct val="0"/>
              </a:spcAft>
              <a:defRPr sz="2400">
                <a:solidFill>
                  <a:schemeClr val="tx1"/>
                </a:solidFill>
                <a:latin typeface="Arial" pitchFamily="34" charset="0"/>
              </a:defRPr>
            </a:lvl8pPr>
            <a:lvl9pPr marL="3886200" indent="-228600" defTabSz="965200" eaLnBrk="0" fontAlgn="base" hangingPunct="0">
              <a:spcBef>
                <a:spcPct val="0"/>
              </a:spcBef>
              <a:spcAft>
                <a:spcPct val="0"/>
              </a:spcAft>
              <a:defRPr sz="2400">
                <a:solidFill>
                  <a:schemeClr val="tx1"/>
                </a:solidFill>
                <a:latin typeface="Arial" pitchFamily="34" charset="0"/>
              </a:defRPr>
            </a:lvl9pPr>
          </a:lstStyle>
          <a:p>
            <a:pPr algn="r"/>
            <a:fld id="{5E6F14B3-7FA5-4307-BDFB-A182FB826640}" type="slidenum">
              <a:rPr lang="en-US" sz="900" i="1"/>
              <a:pPr algn="r"/>
              <a:t>8</a:t>
            </a:fld>
            <a:endParaRPr lang="en-US" sz="900" i="1"/>
          </a:p>
        </p:txBody>
      </p:sp>
      <p:sp>
        <p:nvSpPr>
          <p:cNvPr id="433157" name="Rectangle 2"/>
          <p:cNvSpPr>
            <a:spLocks noGrp="1" noRot="1" noChangeAspect="1" noChangeArrowheads="1" noTextEdit="1"/>
          </p:cNvSpPr>
          <p:nvPr>
            <p:ph type="sldImg"/>
          </p:nvPr>
        </p:nvSpPr>
        <p:spPr>
          <a:xfrm>
            <a:off x="1052513" y="819150"/>
            <a:ext cx="5214937" cy="3400425"/>
          </a:xfrm>
          <a:ln/>
        </p:spPr>
      </p:sp>
      <p:sp>
        <p:nvSpPr>
          <p:cNvPr id="4331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12246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Other and New Slides to Add</a:t>
            </a:r>
            <a:endParaRPr lang="en-US"/>
          </a:p>
        </p:txBody>
      </p:sp>
      <p:sp>
        <p:nvSpPr>
          <p:cNvPr id="5" name="Date Placeholder 4"/>
          <p:cNvSpPr>
            <a:spLocks noGrp="1"/>
          </p:cNvSpPr>
          <p:nvPr>
            <p:ph type="dt" idx="11"/>
          </p:nvPr>
        </p:nvSpPr>
        <p:spPr/>
        <p:txBody>
          <a:bodyPr/>
          <a:lstStyle/>
          <a:p>
            <a:pPr>
              <a:defRPr/>
            </a:pPr>
            <a:fld id="{ECDAD440-1201-4D2D-ABBD-83EC27784942}" type="datetime1">
              <a:rPr lang="en-US" smtClean="0"/>
              <a:pPr>
                <a:defRPr/>
              </a:pPr>
              <a:t>6/20/2016</a:t>
            </a:fld>
            <a:endParaRPr lang="en-US"/>
          </a:p>
        </p:txBody>
      </p:sp>
      <p:sp>
        <p:nvSpPr>
          <p:cNvPr id="6" name="Footer Placeholder 5"/>
          <p:cNvSpPr>
            <a:spLocks noGrp="1"/>
          </p:cNvSpPr>
          <p:nvPr>
            <p:ph type="ftr" sz="quarter" idx="12"/>
          </p:nvPr>
        </p:nvSpPr>
        <p:spPr/>
        <p:txBody>
          <a:bodyPr/>
          <a:lstStyle/>
          <a:p>
            <a:r>
              <a:rPr lang="en-US" smtClean="0"/>
              <a:t>Copyright 2016 by Marsha M. Linehan</a:t>
            </a:r>
            <a:endParaRPr lang="en-US"/>
          </a:p>
        </p:txBody>
      </p:sp>
      <p:sp>
        <p:nvSpPr>
          <p:cNvPr id="7" name="Slide Number Placeholder 6"/>
          <p:cNvSpPr>
            <a:spLocks noGrp="1"/>
          </p:cNvSpPr>
          <p:nvPr>
            <p:ph type="sldNum" sz="quarter" idx="13"/>
          </p:nvPr>
        </p:nvSpPr>
        <p:spPr/>
        <p:txBody>
          <a:bodyPr/>
          <a:lstStyle/>
          <a:p>
            <a:pPr>
              <a:defRPr/>
            </a:pPr>
            <a:fld id="{D1FECCD9-0606-4737-8383-E7F70A96DAB6}" type="slidenum">
              <a:rPr lang="en-US" smtClean="0"/>
              <a:pPr>
                <a:defRPr/>
              </a:pPr>
              <a:t>9</a:t>
            </a:fld>
            <a:endParaRPr lang="en-US"/>
          </a:p>
        </p:txBody>
      </p:sp>
    </p:spTree>
    <p:extLst>
      <p:ext uri="{BB962C8B-B14F-4D97-AF65-F5344CB8AC3E}">
        <p14:creationId xmlns:p14="http://schemas.microsoft.com/office/powerpoint/2010/main" val="783037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Copyright 2016 by Marsha M. Linehan</a:t>
            </a:r>
            <a:endParaRPr lang="en-US"/>
          </a:p>
        </p:txBody>
      </p:sp>
      <p:sp>
        <p:nvSpPr>
          <p:cNvPr id="5" name="Rectangle 7"/>
          <p:cNvSpPr>
            <a:spLocks noGrp="1" noChangeArrowheads="1"/>
          </p:cNvSpPr>
          <p:nvPr>
            <p:ph type="sldNum" sz="quarter" idx="5"/>
          </p:nvPr>
        </p:nvSpPr>
        <p:spPr>
          <a:ln/>
        </p:spPr>
        <p:txBody>
          <a:bodyPr/>
          <a:lstStyle/>
          <a:p>
            <a:pPr>
              <a:defRPr/>
            </a:pPr>
            <a:fld id="{D4CFEA13-F88D-4D9B-ADA1-6A0C0FDCDB09}" type="slidenum">
              <a:rPr lang="en-US"/>
              <a:pPr>
                <a:defRPr/>
              </a:pPr>
              <a:t>10</a:t>
            </a:fld>
            <a:endParaRPr lang="en-US"/>
          </a:p>
        </p:txBody>
      </p:sp>
      <p:sp>
        <p:nvSpPr>
          <p:cNvPr id="741378" name="Rectangle 2"/>
          <p:cNvSpPr>
            <a:spLocks noGrp="1" noRot="1" noChangeAspect="1" noChangeArrowheads="1" noTextEdit="1"/>
          </p:cNvSpPr>
          <p:nvPr>
            <p:ph type="sldImg"/>
          </p:nvPr>
        </p:nvSpPr>
        <p:spPr>
          <a:xfrm>
            <a:off x="1052513" y="819150"/>
            <a:ext cx="5214937" cy="3400425"/>
          </a:xfrm>
          <a:ln/>
        </p:spPr>
      </p:sp>
      <p:sp>
        <p:nvSpPr>
          <p:cNvPr id="74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4721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88670" y="2286001"/>
            <a:ext cx="8938260" cy="1143000"/>
          </a:xfrm>
          <a:effectLst>
            <a:outerShdw dist="107763" dir="2700000" algn="ctr" rotWithShape="0">
              <a:schemeClr val="bg2"/>
            </a:outerShdw>
          </a:effectLst>
        </p:spPr>
        <p:txBody>
          <a:bodyPr/>
          <a:lstStyle>
            <a:lvl1pPr>
              <a:defRPr/>
            </a:lvl1pPr>
          </a:lstStyle>
          <a:p>
            <a:r>
              <a:rPr lang="en-US" dirty="0"/>
              <a:t>Click to edit Master title style</a:t>
            </a:r>
          </a:p>
        </p:txBody>
      </p:sp>
      <p:sp>
        <p:nvSpPr>
          <p:cNvPr id="2051" name="Rectangle 3"/>
          <p:cNvSpPr>
            <a:spLocks noGrp="1" noChangeArrowheads="1"/>
          </p:cNvSpPr>
          <p:nvPr>
            <p:ph type="subTitle" sz="quarter" idx="1"/>
          </p:nvPr>
        </p:nvSpPr>
        <p:spPr>
          <a:xfrm>
            <a:off x="1577340" y="3886200"/>
            <a:ext cx="7360920" cy="1752600"/>
          </a:xfrm>
          <a:effectLst>
            <a:outerShdw dist="107763" dir="2700000" algn="ctr" rotWithShape="0">
              <a:schemeClr val="bg2"/>
            </a:outerShdw>
          </a:effectLst>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fld id="{4B4FAD4A-90FD-4B49-8C01-F0647EAB3D48}" type="datetime1">
              <a:rPr lang="en-US" smtClean="0"/>
              <a:t>6/20/2016</a:t>
            </a:fld>
            <a:endParaRPr lang="en-US"/>
          </a:p>
        </p:txBody>
      </p:sp>
      <p:sp>
        <p:nvSpPr>
          <p:cNvPr id="5" name="Rectangle 5"/>
          <p:cNvSpPr>
            <a:spLocks noGrp="1" noChangeArrowheads="1"/>
          </p:cNvSpPr>
          <p:nvPr>
            <p:ph type="sldNum" sz="quarter" idx="11"/>
          </p:nvPr>
        </p:nvSpPr>
        <p:spPr>
          <a:xfrm>
            <a:off x="7536183" y="6248401"/>
            <a:ext cx="2190750" cy="457200"/>
          </a:xfrm>
        </p:spPr>
        <p:txBody>
          <a:bodyPr/>
          <a:lstStyle>
            <a:lvl1pPr>
              <a:defRPr/>
            </a:lvl1pPr>
          </a:lstStyle>
          <a:p>
            <a:pPr>
              <a:defRPr/>
            </a:pPr>
            <a:fld id="{16386515-96B3-4568-8F38-5EFF8EA071C7}" type="slidenum">
              <a:rPr lang="en-US"/>
              <a:pPr>
                <a:defRPr/>
              </a:pPr>
              <a:t>‹#›</a:t>
            </a:fld>
            <a:endParaRPr lang="en-US" dirty="0"/>
          </a:p>
        </p:txBody>
      </p:sp>
      <p:sp>
        <p:nvSpPr>
          <p:cNvPr id="6" name="Rectangle 6"/>
          <p:cNvSpPr>
            <a:spLocks noGrp="1" noChangeArrowheads="1"/>
          </p:cNvSpPr>
          <p:nvPr>
            <p:ph type="ftr" sz="quarter" idx="12"/>
          </p:nvPr>
        </p:nvSpPr>
        <p:spPr>
          <a:xfrm>
            <a:off x="3037840" y="6248406"/>
            <a:ext cx="4439920" cy="438151"/>
          </a:xfrm>
        </p:spPr>
        <p:txBody>
          <a:bodyPr/>
          <a:lstStyle>
            <a:lvl1pPr>
              <a:defRPr sz="1000"/>
            </a:lvl1pPr>
            <a:lvl2pPr lvl="1" algn="ctr" eaLnBrk="0" hangingPunct="0">
              <a:defRPr sz="800">
                <a:latin typeface="Arial" charset="0"/>
                <a:cs typeface="+mn-cs"/>
              </a:defRPr>
            </a:lvl2pPr>
          </a:lstStyle>
          <a:p>
            <a:pPr lvl="1">
              <a:defRPr/>
            </a:pPr>
            <a:r>
              <a:rPr lang="en-US" smtClean="0"/>
              <a:t>© Marsha Linehan, Ph.D., 2016</a:t>
            </a:r>
            <a:endParaRPr lang="en-US"/>
          </a:p>
        </p:txBody>
      </p:sp>
    </p:spTree>
    <p:extLst>
      <p:ext uri="{BB962C8B-B14F-4D97-AF65-F5344CB8AC3E}">
        <p14:creationId xmlns:p14="http://schemas.microsoft.com/office/powerpoint/2010/main" val="2065393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85" y="273050"/>
            <a:ext cx="345956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310" y="273054"/>
            <a:ext cx="58785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785" y="1435104"/>
            <a:ext cx="3459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38E446-6611-4469-A527-629F1DF5BDF8}" type="datetime1">
              <a:rPr lang="en-US" smtClean="0"/>
              <a:t>6/20/2016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F77CCEB3-59BB-4EF9-B288-FB5277A0D8B3}" type="slidenum">
              <a:rPr lang="en-US"/>
              <a:pPr>
                <a:defRPr/>
              </a:pPr>
              <a:t>‹#›</a:t>
            </a:fld>
            <a:endParaRPr lang="en-US"/>
          </a:p>
        </p:txBody>
      </p:sp>
      <p:sp>
        <p:nvSpPr>
          <p:cNvPr id="7" name="Footer Placeholder 6"/>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257078122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47847466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8624799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87347997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6355853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cSld name="9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60758214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10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81190918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cSld name="1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89567516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cSld name="1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9881945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cSld name="1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93608126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cSld name="1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73986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800601"/>
            <a:ext cx="63093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1131" y="612775"/>
            <a:ext cx="63093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61131" y="5367344"/>
            <a:ext cx="630936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D65BF6A-CF0D-4C36-A2E1-402C81908A7F}" type="datetime1">
              <a:rPr lang="en-US" smtClean="0"/>
              <a:t>6/20/2016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22618F54-B1C1-49AC-AE49-BC4A9EAA2D7F}" type="slidenum">
              <a:rPr lang="en-US"/>
              <a:pPr>
                <a:defRPr/>
              </a:pPr>
              <a:t>‹#›</a:t>
            </a:fld>
            <a:endParaRPr lang="en-US"/>
          </a:p>
        </p:txBody>
      </p:sp>
      <p:sp>
        <p:nvSpPr>
          <p:cNvPr id="7" name="Footer Placeholder 6"/>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63810880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cSld name="1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29034590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cSld name="1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16682347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cSld name="1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02368221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cSld name="2_End Slide_without CEU">
    <p:spTree>
      <p:nvGrpSpPr>
        <p:cNvPr id="1" name=""/>
        <p:cNvGrpSpPr/>
        <p:nvPr/>
      </p:nvGrpSpPr>
      <p:grpSpPr>
        <a:xfrm>
          <a:off x="0" y="0"/>
          <a:ext cx="0" cy="0"/>
          <a:chOff x="0" y="0"/>
          <a:chExt cx="0" cy="0"/>
        </a:xfrm>
      </p:grpSpPr>
      <p:sp>
        <p:nvSpPr>
          <p:cNvPr id="9" name="TextBox 8"/>
          <p:cNvSpPr txBox="1"/>
          <p:nvPr userDrawn="1"/>
        </p:nvSpPr>
        <p:spPr>
          <a:xfrm>
            <a:off x="1796416" y="3581407"/>
            <a:ext cx="6922770" cy="1215717"/>
          </a:xfrm>
          <a:prstGeom prst="rect">
            <a:avLst/>
          </a:prstGeom>
          <a:noFill/>
        </p:spPr>
        <p:txBody>
          <a:bodyPr wrap="square" rtlCol="0">
            <a:spAutoFit/>
          </a:bodyPr>
          <a:lstStyle/>
          <a:p>
            <a:pPr algn="ctr">
              <a:defRPr/>
            </a:pPr>
            <a:r>
              <a:rPr lang="en-US" sz="2000" dirty="0" smtClean="0">
                <a:solidFill>
                  <a:srgbClr val="EEECE1"/>
                </a:solidFill>
              </a:rPr>
              <a:t>For more training information, please visit </a:t>
            </a:r>
          </a:p>
          <a:p>
            <a:pPr algn="ctr">
              <a:defRPr/>
            </a:pPr>
            <a:endParaRPr lang="en-US" sz="700" dirty="0" smtClean="0">
              <a:solidFill>
                <a:srgbClr val="EEECE1"/>
              </a:solidFill>
            </a:endParaRPr>
          </a:p>
          <a:p>
            <a:pPr algn="ctr">
              <a:defRPr/>
            </a:pPr>
            <a:r>
              <a:rPr lang="en-US" sz="2800" dirty="0" smtClean="0">
                <a:solidFill>
                  <a:srgbClr val="EEECE1"/>
                </a:solidFill>
              </a:rPr>
              <a:t>www.behavioral</a:t>
            </a:r>
            <a:r>
              <a:rPr lang="en-US" sz="2800" dirty="0" smtClean="0">
                <a:solidFill>
                  <a:srgbClr val="C0504D">
                    <a:lumMod val="90000"/>
                    <a:lumOff val="10000"/>
                  </a:srgbClr>
                </a:solidFill>
              </a:rPr>
              <a:t>tech</a:t>
            </a:r>
            <a:r>
              <a:rPr lang="en-US" sz="2800" dirty="0" smtClean="0">
                <a:solidFill>
                  <a:srgbClr val="EEECE1"/>
                </a:solidFill>
              </a:rPr>
              <a:t>.org</a:t>
            </a:r>
          </a:p>
          <a:p>
            <a:endParaRPr lang="en-US" sz="1800" dirty="0">
              <a:solidFill>
                <a:prstClr val="white"/>
              </a:solidFill>
              <a:latin typeface="Arial" charset="0"/>
              <a:cs typeface="+mn-cs"/>
            </a:endParaRPr>
          </a:p>
        </p:txBody>
      </p:sp>
    </p:spTree>
    <p:extLst>
      <p:ext uri="{BB962C8B-B14F-4D97-AF65-F5344CB8AC3E}">
        <p14:creationId xmlns:p14="http://schemas.microsoft.com/office/powerpoint/2010/main" val="172412499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6" name="Slide Number Placeholder 5"/>
          <p:cNvSpPr>
            <a:spLocks noGrp="1"/>
          </p:cNvSpPr>
          <p:nvPr>
            <p:ph type="sldNum" sz="quarter" idx="12"/>
          </p:nvPr>
        </p:nvSpPr>
        <p:spPr>
          <a:xfrm>
            <a:off x="9376413" y="6356352"/>
            <a:ext cx="613410" cy="365124"/>
          </a:xfrm>
          <a:prstGeom prst="rect">
            <a:avLst/>
          </a:prstGeom>
        </p:spPr>
        <p:txBody>
          <a:bodyPr/>
          <a:lstStyle>
            <a:lvl1pPr>
              <a:defRPr sz="1800">
                <a:solidFill>
                  <a:srgbClr val="FFC000"/>
                </a:solidFill>
                <a:latin typeface="Arial" pitchFamily="34" charset="0"/>
                <a:cs typeface="Arial" pitchFamily="34" charset="0"/>
              </a:defRPr>
            </a:lvl1pPr>
          </a:lstStyle>
          <a:p>
            <a:fld id="{D87EC31D-7AE7-4E84-859F-FC0031F1C632}" type="slidenum">
              <a:rPr lang="en-US" smtClean="0"/>
              <a:pPr/>
              <a:t>‹#›</a:t>
            </a:fld>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sp>
        <p:nvSpPr>
          <p:cNvPr id="21" name="TextBox 20"/>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smtClean="0">
                <a:solidFill>
                  <a:prstClr val="white"/>
                </a:solidFill>
                <a:latin typeface="Arial"/>
                <a:cs typeface="+mn-cs"/>
              </a:rPr>
              <a:t>©2002-2011 Marsha M. Linehan, Ph.D., ABPP</a:t>
            </a:r>
            <a:endParaRPr lang="en-US" sz="1000" dirty="0">
              <a:solidFill>
                <a:prstClr val="white"/>
              </a:solidFill>
              <a:latin typeface="Arial"/>
              <a:cs typeface="+mn-cs"/>
            </a:endParaRPr>
          </a:p>
        </p:txBody>
      </p:sp>
    </p:spTree>
    <p:extLst>
      <p:ext uri="{BB962C8B-B14F-4D97-AF65-F5344CB8AC3E}">
        <p14:creationId xmlns:p14="http://schemas.microsoft.com/office/powerpoint/2010/main" val="4045674303"/>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userDrawn="1">
  <p:cSld name="1_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dirty="0" smtClean="0"/>
              <a:t>Click to edit Master text styles</a:t>
            </a:r>
          </a:p>
        </p:txBody>
      </p:sp>
      <p:sp>
        <p:nvSpPr>
          <p:cNvPr id="4" name="Slide Number Placeholder 4"/>
          <p:cNvSpPr>
            <a:spLocks noGrp="1"/>
          </p:cNvSpPr>
          <p:nvPr>
            <p:ph type="sldNum" sz="quarter" idx="12"/>
          </p:nvPr>
        </p:nvSpPr>
        <p:spPr>
          <a:xfrm>
            <a:off x="9376413" y="6356352"/>
            <a:ext cx="613410" cy="365124"/>
          </a:xfrm>
          <a:prstGeom prst="rect">
            <a:avLst/>
          </a:prstGeom>
        </p:spPr>
        <p:txBody>
          <a:bodyPr/>
          <a:lstStyle>
            <a:lvl1pPr>
              <a:defRPr>
                <a:solidFill>
                  <a:srgbClr val="FFC000"/>
                </a:solidFill>
              </a:defRPr>
            </a:lvl1pPr>
          </a:lstStyle>
          <a:p>
            <a:fld id="{D87EC31D-7AE7-4E84-859F-FC0031F1C632}" type="slidenum">
              <a:rPr lang="en-US" sz="1800" smtClean="0">
                <a:latin typeface="Arial" charset="0"/>
                <a:cs typeface="+mn-cs"/>
              </a:rPr>
              <a:pPr/>
              <a:t>‹#›</a:t>
            </a:fld>
            <a:endParaRPr lang="en-US" sz="1800" dirty="0">
              <a:latin typeface="Arial" charset="0"/>
              <a:cs typeface="+mn-cs"/>
            </a:endParaRPr>
          </a:p>
        </p:txBody>
      </p:sp>
      <p:sp>
        <p:nvSpPr>
          <p:cNvPr id="8" name="TextBox 7"/>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smtClean="0">
                <a:solidFill>
                  <a:prstClr val="white"/>
                </a:solidFill>
                <a:latin typeface="Arial"/>
                <a:cs typeface="+mn-cs"/>
              </a:rPr>
              <a:t>©2002-2011 Marsha M. Linehan, Ph.D., ABPP</a:t>
            </a:r>
            <a:endParaRPr lang="en-US" sz="1000" dirty="0">
              <a:solidFill>
                <a:prstClr val="white"/>
              </a:solidFill>
              <a:latin typeface="Arial"/>
              <a:cs typeface="+mn-cs"/>
            </a:endParaRPr>
          </a:p>
        </p:txBody>
      </p:sp>
    </p:spTree>
    <p:extLst>
      <p:ext uri="{BB962C8B-B14F-4D97-AF65-F5344CB8AC3E}">
        <p14:creationId xmlns:p14="http://schemas.microsoft.com/office/powerpoint/2010/main" val="4194178843"/>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sp>
        <p:nvSpPr>
          <p:cNvPr id="5" name="TextBox 4"/>
          <p:cNvSpPr txBox="1"/>
          <p:nvPr userDrawn="1"/>
        </p:nvSpPr>
        <p:spPr>
          <a:xfrm>
            <a:off x="963935" y="2842260"/>
            <a:ext cx="8500111" cy="3970318"/>
          </a:xfrm>
          <a:prstGeom prst="rect">
            <a:avLst/>
          </a:prstGeom>
          <a:noFill/>
        </p:spPr>
        <p:txBody>
          <a:bodyPr wrap="square" rtlCol="0">
            <a:spAutoFit/>
          </a:bodyPr>
          <a:lstStyle/>
          <a:p>
            <a:pPr fontAlgn="auto">
              <a:spcBef>
                <a:spcPts val="0"/>
              </a:spcBef>
              <a:spcAft>
                <a:spcPts val="0"/>
              </a:spcAft>
              <a:defRPr/>
            </a:pPr>
            <a:r>
              <a:rPr lang="en-US" sz="4400" dirty="0" smtClean="0">
                <a:solidFill>
                  <a:srgbClr val="FFC000"/>
                </a:solidFill>
                <a:latin typeface="Utsaah" pitchFamily="34" charset="0"/>
                <a:cs typeface="Utsaah" pitchFamily="34" charset="0"/>
              </a:rPr>
              <a:t>Thank you for attending!</a:t>
            </a:r>
          </a:p>
          <a:p>
            <a:pPr fontAlgn="auto">
              <a:spcBef>
                <a:spcPts val="0"/>
              </a:spcBef>
              <a:spcAft>
                <a:spcPts val="0"/>
              </a:spcAft>
              <a:defRPr/>
            </a:pPr>
            <a:endParaRPr lang="en-US" sz="2000" dirty="0" smtClean="0">
              <a:solidFill>
                <a:srgbClr val="FFC000"/>
              </a:solidFill>
              <a:latin typeface="Utsaah" pitchFamily="34" charset="0"/>
              <a:cs typeface="Utsaah" pitchFamily="34" charset="0"/>
            </a:endParaRPr>
          </a:p>
          <a:p>
            <a:pPr fontAlgn="auto">
              <a:spcBef>
                <a:spcPts val="0"/>
              </a:spcBef>
              <a:spcAft>
                <a:spcPts val="0"/>
              </a:spcAft>
              <a:defRPr/>
            </a:pPr>
            <a:r>
              <a:rPr lang="en-US" sz="3600" dirty="0" smtClean="0">
                <a:solidFill>
                  <a:srgbClr val="FFC000"/>
                </a:solidFill>
                <a:latin typeface="Utsaah" pitchFamily="34" charset="0"/>
                <a:cs typeface="Utsaah" pitchFamily="34" charset="0"/>
              </a:rPr>
              <a:t>For more training information, please visit</a:t>
            </a:r>
          </a:p>
          <a:p>
            <a:pPr fontAlgn="auto">
              <a:spcBef>
                <a:spcPts val="0"/>
              </a:spcBef>
              <a:spcAft>
                <a:spcPts val="0"/>
              </a:spcAft>
              <a:defRPr/>
            </a:pPr>
            <a:endParaRPr lang="en-US" sz="2000" dirty="0" smtClean="0">
              <a:solidFill>
                <a:srgbClr val="FFC000"/>
              </a:solidFill>
              <a:latin typeface="Utsaah" pitchFamily="34" charset="0"/>
              <a:cs typeface="Utsaah" pitchFamily="34" charset="0"/>
            </a:endParaRPr>
          </a:p>
          <a:p>
            <a:pPr fontAlgn="auto">
              <a:spcBef>
                <a:spcPts val="0"/>
              </a:spcBef>
              <a:spcAft>
                <a:spcPts val="0"/>
              </a:spcAft>
              <a:defRPr/>
            </a:pPr>
            <a:r>
              <a:rPr lang="en-US" sz="4400" dirty="0" smtClean="0">
                <a:solidFill>
                  <a:srgbClr val="FFC000"/>
                </a:solidFill>
                <a:latin typeface="Utsaah" pitchFamily="34" charset="0"/>
                <a:cs typeface="Utsaah" pitchFamily="34" charset="0"/>
              </a:rPr>
              <a:t>www.behavioraltech.org</a:t>
            </a:r>
          </a:p>
          <a:p>
            <a:pPr fontAlgn="auto">
              <a:spcBef>
                <a:spcPts val="0"/>
              </a:spcBef>
              <a:spcAft>
                <a:spcPts val="0"/>
              </a:spcAft>
              <a:defRPr/>
            </a:pPr>
            <a:endParaRPr lang="en-US" sz="4400" dirty="0" smtClean="0">
              <a:solidFill>
                <a:srgbClr val="FFC000"/>
              </a:solidFill>
              <a:latin typeface="Utsaah" pitchFamily="34" charset="0"/>
              <a:cs typeface="Utsaah" pitchFamily="34" charset="0"/>
            </a:endParaRPr>
          </a:p>
          <a:p>
            <a:pPr fontAlgn="auto">
              <a:spcBef>
                <a:spcPts val="0"/>
              </a:spcBef>
              <a:spcAft>
                <a:spcPts val="0"/>
              </a:spcAft>
            </a:pPr>
            <a:endParaRPr lang="en-US" sz="4400" dirty="0">
              <a:solidFill>
                <a:srgbClr val="FFC000"/>
              </a:solidFill>
              <a:latin typeface="Utsaah" pitchFamily="34" charset="0"/>
              <a:cs typeface="Utsaah" pitchFamily="34" charset="0"/>
            </a:endParaRPr>
          </a:p>
        </p:txBody>
      </p:sp>
    </p:spTree>
    <p:extLst>
      <p:ext uri="{BB962C8B-B14F-4D97-AF65-F5344CB8AC3E}">
        <p14:creationId xmlns:p14="http://schemas.microsoft.com/office/powerpoint/2010/main" val="2261584239"/>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208993"/>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7" name="TextBox 6"/>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rPr>
              <a:t>©2002-2011 Marsha M. Linehan, Ph.D., ABPP</a:t>
            </a:r>
          </a:p>
        </p:txBody>
      </p:sp>
    </p:spTree>
    <p:extLst>
      <p:ext uri="{BB962C8B-B14F-4D97-AF65-F5344CB8AC3E}">
        <p14:creationId xmlns:p14="http://schemas.microsoft.com/office/powerpoint/2010/main" val="1585624290"/>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525780" y="274638"/>
            <a:ext cx="9464040" cy="868362"/>
          </a:xfrm>
        </p:spPr>
        <p:txBody>
          <a:bodyPr/>
          <a:lstStyle>
            <a:lvl1pPr>
              <a:defRPr b="0">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25780" y="1219201"/>
            <a:ext cx="9464040" cy="5105400"/>
          </a:xfrm>
        </p:spPr>
        <p:txBody>
          <a:bodyPr/>
          <a:lstStyle>
            <a:lvl1pPr>
              <a:defRPr>
                <a:latin typeface="Arial" pitchFamily="34" charset="0"/>
                <a:cs typeface="Arial" pitchFamily="34" charset="0"/>
              </a:defRPr>
            </a:lvl1pPr>
            <a:lvl2pPr>
              <a:defRPr>
                <a:solidFill>
                  <a:srgbClr val="FFC000"/>
                </a:solidFill>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a:rPr>
              <a:t>©2002-2011 Marsha M. Linehan, Ph.D., ABPP</a:t>
            </a:r>
          </a:p>
        </p:txBody>
      </p:sp>
      <p:sp>
        <p:nvSpPr>
          <p:cNvPr id="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3200" dirty="0">
              <a:ln>
                <a:solidFill>
                  <a:prstClr val="white"/>
                </a:solidFill>
              </a:ln>
              <a:solidFill>
                <a:prstClr val="black"/>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10213002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CA2334-4815-4392-9D63-F36E1B2E3EF2}" type="datetime1">
              <a:rPr lang="en-US" smtClean="0"/>
              <a:t>6/20/2016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43CB6FFC-109B-45BC-9D95-1305C73429BF}" type="slidenum">
              <a:rPr lang="en-US"/>
              <a:pPr>
                <a:defRPr/>
              </a:pPr>
              <a:t>‹#›</a:t>
            </a:fld>
            <a:endParaRPr lang="en-US"/>
          </a:p>
        </p:txBody>
      </p:sp>
      <p:sp>
        <p:nvSpPr>
          <p:cNvPr id="6" name="Footer Placeholder 5"/>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165728125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8670" y="3048008"/>
            <a:ext cx="8938260" cy="1362075"/>
          </a:xfrm>
        </p:spPr>
        <p:txBody>
          <a:bodyPr anchor="t">
            <a:normAutofit/>
          </a:bodyPr>
          <a:lstStyle>
            <a:lvl1pPr algn="l">
              <a:defRPr sz="2800" b="1" cap="all">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88670" y="4495810"/>
            <a:ext cx="8938260" cy="1500187"/>
          </a:xfrm>
        </p:spPr>
        <p:txBody>
          <a:bodyPr anchor="t">
            <a:normAutofit/>
          </a:bodyPr>
          <a:lstStyle>
            <a:lvl1pPr marL="0" indent="0" algn="l" defTabSz="914400" rtl="0" eaLnBrk="1" latinLnBrk="0" hangingPunct="1">
              <a:spcBef>
                <a:spcPct val="0"/>
              </a:spcBef>
              <a:buNone/>
              <a:defRPr lang="en-US" sz="4000" b="1" kern="1200" cap="all" dirty="0" smtClean="0">
                <a:solidFill>
                  <a:srgbClr val="FFC000"/>
                </a:solidFill>
                <a:latin typeface="Arial" pitchFamily="34" charset="0"/>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675441765"/>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Title &amp;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52578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4543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5"/>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7" name="TextBox 16"/>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rPr>
              <a:t>©2002-2011 Marsha M. Linehan, Ph.D., ABPP</a:t>
            </a:r>
          </a:p>
        </p:txBody>
      </p:sp>
      <p:sp>
        <p:nvSpPr>
          <p:cNvPr id="1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1302757045"/>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rPr>
              <a:t>©2002-2011 Marsha M. Linehan, Ph.D., ABPP</a:t>
            </a: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812440698"/>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cSld name="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smtClean="0"/>
              <a:t>Click to edit Master text styles</a:t>
            </a:r>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rPr>
              <a:t>©2002-2011 Marsha M. Linehan, Ph.D., ABPP</a:t>
            </a: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3177179038"/>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4" name="TextBox 13"/>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rPr>
              <a:t>©2002-2011 Marsha M. Linehan, Ph.D., ABPP</a:t>
            </a:r>
          </a:p>
        </p:txBody>
      </p:sp>
      <p:sp>
        <p:nvSpPr>
          <p:cNvPr id="15"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1752552276"/>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sp>
        <p:nvSpPr>
          <p:cNvPr id="5" name="TextBox 4"/>
          <p:cNvSpPr txBox="1"/>
          <p:nvPr/>
        </p:nvSpPr>
        <p:spPr>
          <a:xfrm>
            <a:off x="963935" y="3588365"/>
            <a:ext cx="8500111" cy="1938992"/>
          </a:xfrm>
          <a:prstGeom prst="rect">
            <a:avLst/>
          </a:prstGeom>
          <a:noFill/>
        </p:spPr>
        <p:txBody>
          <a:bodyPr wrap="square" rtlCol="0">
            <a:spAutoFit/>
          </a:bodyPr>
          <a:lstStyle/>
          <a:p>
            <a:pPr fontAlgn="auto">
              <a:spcAft>
                <a:spcPts val="0"/>
              </a:spcAft>
              <a:defRPr/>
            </a:pPr>
            <a:r>
              <a:rPr lang="en-US" sz="6000" dirty="0">
                <a:solidFill>
                  <a:srgbClr val="FFC000"/>
                </a:solidFill>
                <a:latin typeface="Cordia New" pitchFamily="34" charset="-34"/>
                <a:cs typeface="Cordia New" pitchFamily="34" charset="-34"/>
              </a:rPr>
              <a:t>Thank you for attending!</a:t>
            </a:r>
            <a:endParaRPr lang="en-US" sz="5400" dirty="0">
              <a:solidFill>
                <a:srgbClr val="FFC000"/>
              </a:solidFill>
              <a:latin typeface="Cordia New" pitchFamily="34" charset="-34"/>
              <a:cs typeface="Cordia New" pitchFamily="34" charset="-34"/>
            </a:endParaRPr>
          </a:p>
          <a:p>
            <a:pPr fontAlgn="auto">
              <a:spcAft>
                <a:spcPts val="0"/>
              </a:spcAft>
              <a:defRPr/>
            </a:pPr>
            <a:r>
              <a:rPr lang="en-US" sz="6000" dirty="0">
                <a:solidFill>
                  <a:srgbClr val="FFC000"/>
                </a:solidFill>
                <a:latin typeface="Cordia New" pitchFamily="34" charset="-34"/>
                <a:cs typeface="Cordia New" pitchFamily="34" charset="-34"/>
              </a:rPr>
              <a:t>www.behavioraltech.org</a:t>
            </a:r>
            <a:endParaRPr lang="en-US" sz="4400" dirty="0">
              <a:solidFill>
                <a:srgbClr val="FFC000"/>
              </a:solidFill>
              <a:latin typeface="Cordia New" pitchFamily="34" charset="-34"/>
              <a:cs typeface="Cordia New" pitchFamily="34" charset="-34"/>
            </a:endParaRPr>
          </a:p>
        </p:txBody>
      </p:sp>
    </p:spTree>
    <p:extLst>
      <p:ext uri="{BB962C8B-B14F-4D97-AF65-F5344CB8AC3E}">
        <p14:creationId xmlns:p14="http://schemas.microsoft.com/office/powerpoint/2010/main" val="2718689771"/>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800601"/>
            <a:ext cx="63093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1131" y="612775"/>
            <a:ext cx="63093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61131" y="5367344"/>
            <a:ext cx="630936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0" name="TextBox 9"/>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rPr>
              <a:t>©2002-2011 Marsha M. Linehan, Ph.D., ABPP</a:t>
            </a:r>
          </a:p>
        </p:txBody>
      </p:sp>
      <p:sp>
        <p:nvSpPr>
          <p:cNvPr id="11"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9"/>
            <a:ext cx="1936076" cy="376737"/>
          </a:xfrm>
          <a:prstGeom prst="rect">
            <a:avLst/>
          </a:prstGeom>
        </p:spPr>
      </p:pic>
    </p:spTree>
    <p:extLst>
      <p:ext uri="{BB962C8B-B14F-4D97-AF65-F5344CB8AC3E}">
        <p14:creationId xmlns:p14="http://schemas.microsoft.com/office/powerpoint/2010/main" val="3247880330"/>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cSld name="Head_Section Header">
    <p:spTree>
      <p:nvGrpSpPr>
        <p:cNvPr id="1" name=""/>
        <p:cNvGrpSpPr/>
        <p:nvPr/>
      </p:nvGrpSpPr>
      <p:grpSpPr>
        <a:xfrm>
          <a:off x="0" y="0"/>
          <a:ext cx="0" cy="0"/>
          <a:chOff x="0" y="0"/>
          <a:chExt cx="0" cy="0"/>
        </a:xfrm>
      </p:grpSpPr>
      <p:pic>
        <p:nvPicPr>
          <p:cNvPr id="8" name="Picture 18" descr="Color Logo without LL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97" r="80119"/>
          <a:stretch>
            <a:fillRect/>
          </a:stretch>
        </p:blipFill>
        <p:spPr bwMode="auto">
          <a:xfrm>
            <a:off x="111368" y="77789"/>
            <a:ext cx="1115456"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25783" y="2209811"/>
            <a:ext cx="9411462" cy="877163"/>
          </a:xfrm>
        </p:spPr>
        <p:txBody>
          <a:bodyPr lIns="91440" bIns="91440">
            <a:spAutoFit/>
          </a:bodyPr>
          <a:lstStyle>
            <a:lvl1pPr marL="0" indent="0" algn="ctr">
              <a:buNone/>
              <a:defRPr sz="4800" b="1">
                <a:solidFill>
                  <a:srgbClr val="FFC000"/>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4" name="TextBox 3"/>
          <p:cNvSpPr txBox="1"/>
          <p:nvPr/>
        </p:nvSpPr>
        <p:spPr>
          <a:xfrm>
            <a:off x="4030983" y="6524664"/>
            <a:ext cx="4293870" cy="246221"/>
          </a:xfrm>
          <a:prstGeom prst="rect">
            <a:avLst/>
          </a:prstGeom>
          <a:noFill/>
        </p:spPr>
        <p:txBody>
          <a:bodyPr wrap="square" rtlCol="0">
            <a:spAutoFit/>
          </a:bodyPr>
          <a:lstStyle/>
          <a:p>
            <a:pPr fontAlgn="auto">
              <a:spcBef>
                <a:spcPts val="0"/>
              </a:spcBef>
              <a:spcAft>
                <a:spcPts val="0"/>
              </a:spcAft>
              <a:defRPr/>
            </a:pPr>
            <a:r>
              <a:rPr lang="en-US" sz="1000" dirty="0">
                <a:solidFill>
                  <a:prstClr val="white"/>
                </a:solidFill>
                <a:latin typeface="Arial" charset="0"/>
              </a:rPr>
              <a:t>©2002-2011 Marsha M. Linehan, Ph.D., ABPP</a:t>
            </a:r>
          </a:p>
        </p:txBody>
      </p:sp>
      <p:sp>
        <p:nvSpPr>
          <p:cNvPr id="6" name="Slide Number Placeholder 6"/>
          <p:cNvSpPr txBox="1">
            <a:spLocks/>
          </p:cNvSpPr>
          <p:nvPr/>
        </p:nvSpPr>
        <p:spPr>
          <a:xfrm>
            <a:off x="7448554" y="647700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1" y="6517003"/>
            <a:ext cx="1402080" cy="272828"/>
          </a:xfrm>
          <a:prstGeom prst="rect">
            <a:avLst/>
          </a:prstGeom>
        </p:spPr>
      </p:pic>
    </p:spTree>
    <p:extLst>
      <p:ext uri="{BB962C8B-B14F-4D97-AF65-F5344CB8AC3E}">
        <p14:creationId xmlns:p14="http://schemas.microsoft.com/office/powerpoint/2010/main" val="3788633200"/>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p:cSld name="Plain Bl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7594320"/>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9765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86708" y="3"/>
            <a:ext cx="2627075" cy="6856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
            <a:ext cx="7711440" cy="6856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BE177CB-8D4C-42B2-B6A2-57EDF43D8CE6}" type="datetime1">
              <a:rPr lang="en-US" smtClean="0"/>
              <a:t>6/20/2016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D5A1DEF4-DDC8-4FC7-8C7F-29ECC3500930}" type="slidenum">
              <a:rPr lang="en-US"/>
              <a:pPr>
                <a:defRPr/>
              </a:pPr>
              <a:t>‹#›</a:t>
            </a:fld>
            <a:endParaRPr lang="en-US"/>
          </a:p>
        </p:txBody>
      </p:sp>
      <p:sp>
        <p:nvSpPr>
          <p:cNvPr id="6" name="Footer Placeholder 5"/>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177130878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p:cSld name="Leg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3" name="Title 4"/>
          <p:cNvSpPr txBox="1">
            <a:spLocks/>
          </p:cNvSpPr>
          <p:nvPr userDrawn="1"/>
        </p:nvSpPr>
        <p:spPr>
          <a:xfrm>
            <a:off x="350523" y="1371603"/>
            <a:ext cx="9551670" cy="4876801"/>
          </a:xfrm>
          <a:prstGeom prst="rect">
            <a:avLst/>
          </a:prstGeom>
        </p:spPr>
        <p:txBody>
          <a:bodyPr lIns="45720" rIns="45720" anchor="b">
            <a:normAutofit lnSpcReduction="10000"/>
          </a:bodyPr>
          <a:lstStyle>
            <a:lvl1pPr algn="ctr">
              <a:defRPr sz="2400" b="0" baseline="0">
                <a:solidFill>
                  <a:schemeClr val="accent3"/>
                </a:solidFill>
                <a:effectLst/>
              </a:defRPr>
            </a:lvl1pPr>
          </a:lstStyle>
          <a:p>
            <a:pPr algn="l"/>
            <a:r>
              <a:rPr lang="en-US" dirty="0" smtClean="0">
                <a:solidFill>
                  <a:prstClr val="white"/>
                </a:solidFill>
                <a:latin typeface="Arial" charset="0"/>
              </a:rPr>
              <a:t>Use of these training materials is part of an educational agreement between Behavioral Tech, LLC and your organization.</a:t>
            </a:r>
          </a:p>
          <a:p>
            <a:pPr algn="l"/>
            <a:endParaRPr lang="en-US" dirty="0" smtClean="0">
              <a:solidFill>
                <a:prstClr val="white"/>
              </a:solidFill>
              <a:latin typeface="Arial" charset="0"/>
            </a:endParaRPr>
          </a:p>
          <a:p>
            <a:pPr algn="l"/>
            <a:r>
              <a:rPr lang="en-US" dirty="0" smtClean="0">
                <a:solidFill>
                  <a:prstClr val="white"/>
                </a:solidFill>
                <a:latin typeface="Arial" charset="0"/>
              </a:rPr>
              <a:t>The enclosed materials should be destroyed after you use them for this specific training. </a:t>
            </a:r>
            <a:r>
              <a:rPr lang="en-US" sz="2600" b="1" dirty="0" smtClean="0">
                <a:solidFill>
                  <a:prstClr val="white"/>
                </a:solidFill>
                <a:latin typeface="Arial" charset="0"/>
              </a:rPr>
              <a:t>They are not to be copied,  distributed or used for any other purpose. </a:t>
            </a:r>
            <a:r>
              <a:rPr lang="en-US" dirty="0" smtClean="0">
                <a:solidFill>
                  <a:prstClr val="white"/>
                </a:solidFill>
                <a:latin typeface="Arial" charset="0"/>
              </a:rPr>
              <a:t>All materials must be distributed to participants in hard copy; they may not be distributed electronically. </a:t>
            </a:r>
          </a:p>
          <a:p>
            <a:pPr algn="l"/>
            <a:endParaRPr lang="en-US" dirty="0" smtClean="0">
              <a:solidFill>
                <a:prstClr val="white"/>
              </a:solidFill>
              <a:latin typeface="Arial" charset="0"/>
            </a:endParaRPr>
          </a:p>
          <a:p>
            <a:pPr algn="l"/>
            <a:r>
              <a:rPr lang="en-US" dirty="0" smtClean="0">
                <a:solidFill>
                  <a:prstClr val="white"/>
                </a:solidFill>
                <a:latin typeface="Arial" charset="0"/>
              </a:rPr>
              <a:t>All materials are ©2002-2012 Marsha M. Linehan, Ph.D., ABPP and published by Behavioral Tech, LLC. For educational use only. Do not  copy or distribute without permission.</a:t>
            </a:r>
          </a:p>
          <a:p>
            <a:pPr algn="l"/>
            <a:endParaRPr lang="en-US" dirty="0" smtClean="0">
              <a:solidFill>
                <a:prstClr val="white"/>
              </a:solidFill>
            </a:endParaRPr>
          </a:p>
          <a:p>
            <a:pPr algn="l" fontAlgn="auto">
              <a:spcAft>
                <a:spcPts val="0"/>
              </a:spcAft>
              <a:defRPr/>
            </a:pPr>
            <a:r>
              <a:rPr lang="en-US" dirty="0" smtClean="0">
                <a:solidFill>
                  <a:prstClr val="white"/>
                </a:solidFill>
                <a:latin typeface="Arial" charset="0"/>
              </a:rPr>
              <a:t>For more training information, please visit </a:t>
            </a:r>
            <a:r>
              <a:rPr lang="en-US" sz="2600" b="1" dirty="0" smtClean="0">
                <a:solidFill>
                  <a:prstClr val="white"/>
                </a:solidFill>
                <a:latin typeface="Arial" charset="0"/>
              </a:rPr>
              <a:t>www.behavioraltech.org</a:t>
            </a:r>
            <a:endParaRPr lang="en-US" sz="2600" b="1" dirty="0">
              <a:solidFill>
                <a:prstClr val="white"/>
              </a:solidFill>
            </a:endParaRPr>
          </a:p>
        </p:txBody>
      </p:sp>
    </p:spTree>
    <p:extLst>
      <p:ext uri="{BB962C8B-B14F-4D97-AF65-F5344CB8AC3E}">
        <p14:creationId xmlns:p14="http://schemas.microsoft.com/office/powerpoint/2010/main" val="2913366619"/>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cSld name="Intro Slide_with CEU">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977137" y="2222326"/>
            <a:ext cx="8675370" cy="990600"/>
          </a:xfrm>
        </p:spPr>
        <p:txBody>
          <a:bodyPr anchor="b"/>
          <a:lstStyle>
            <a:lvl1pPr algn="r">
              <a:buNone/>
              <a:defRPr b="1">
                <a:solidFill>
                  <a:schemeClr val="accent3"/>
                </a:solidFill>
                <a:latin typeface="Arial Narrow" pitchFamily="34" charset="0"/>
              </a:defRPr>
            </a:lvl1pPr>
          </a:lstStyle>
          <a:p>
            <a:pPr lvl="0"/>
            <a:r>
              <a:rPr lang="en-US" smtClean="0"/>
              <a:t>Click to edit Master text styles</a:t>
            </a:r>
          </a:p>
        </p:txBody>
      </p:sp>
      <p:sp>
        <p:nvSpPr>
          <p:cNvPr id="17" name="Text Placeholder 14"/>
          <p:cNvSpPr>
            <a:spLocks noGrp="1"/>
          </p:cNvSpPr>
          <p:nvPr>
            <p:ph type="body" sz="quarter" idx="11"/>
          </p:nvPr>
        </p:nvSpPr>
        <p:spPr>
          <a:xfrm>
            <a:off x="920117" y="3431136"/>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8" name="Text Placeholder 14"/>
          <p:cNvSpPr>
            <a:spLocks noGrp="1"/>
          </p:cNvSpPr>
          <p:nvPr>
            <p:ph type="body" sz="quarter" idx="12"/>
          </p:nvPr>
        </p:nvSpPr>
        <p:spPr>
          <a:xfrm>
            <a:off x="920117" y="3733800"/>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9" name="Text Placeholder 14"/>
          <p:cNvSpPr>
            <a:spLocks noGrp="1"/>
          </p:cNvSpPr>
          <p:nvPr>
            <p:ph type="body" sz="quarter" idx="13"/>
          </p:nvPr>
        </p:nvSpPr>
        <p:spPr>
          <a:xfrm>
            <a:off x="920117" y="4038600"/>
            <a:ext cx="8675370" cy="304800"/>
          </a:xfrm>
        </p:spPr>
        <p:txBody>
          <a:bodyPr anchor="b">
            <a:normAutofit/>
          </a:bodyPr>
          <a:lstStyle>
            <a:lvl1pPr algn="r">
              <a:buNone/>
              <a:defRPr sz="1600" b="0">
                <a:solidFill>
                  <a:schemeClr val="tx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5002220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04551723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50558196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55069834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05401044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7725587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106883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481390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745051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 y="3"/>
            <a:ext cx="10513775" cy="6856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lvl1pPr>
              <a:defRPr/>
            </a:lvl1pPr>
          </a:lstStyle>
          <a:p>
            <a:fld id="{351305C9-9344-40F7-B48C-3C7E43EB4500}" type="datetime1">
              <a:rPr lang="en-US" smtClean="0"/>
              <a:t>6/20/2016</a:t>
            </a:fld>
            <a:endParaRPr lang="en-US"/>
          </a:p>
        </p:txBody>
      </p:sp>
      <p:sp>
        <p:nvSpPr>
          <p:cNvPr id="4" name="Slide Number Placeholder 3"/>
          <p:cNvSpPr>
            <a:spLocks noGrp="1"/>
          </p:cNvSpPr>
          <p:nvPr>
            <p:ph type="sldNum" sz="quarter" idx="11"/>
          </p:nvPr>
        </p:nvSpPr>
        <p:spPr/>
        <p:txBody>
          <a:bodyPr/>
          <a:lstStyle>
            <a:lvl1pPr>
              <a:defRPr/>
            </a:lvl1pPr>
          </a:lstStyle>
          <a:p>
            <a:pPr>
              <a:defRPr/>
            </a:pPr>
            <a:fld id="{C99E54F3-36D4-42FD-9007-BB082548EB3A}" type="slidenum">
              <a:rPr lang="en-US"/>
              <a:pPr>
                <a:defRPr/>
              </a:pPr>
              <a:t>‹#›</a:t>
            </a:fld>
            <a:endParaRPr lang="en-US"/>
          </a:p>
        </p:txBody>
      </p:sp>
      <p:sp>
        <p:nvSpPr>
          <p:cNvPr id="5" name="Footer Placeholder 4"/>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153954680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2" name="Footer Placeholder 5"/>
          <p:cNvSpPr>
            <a:spLocks noGrp="1"/>
          </p:cNvSpPr>
          <p:nvPr>
            <p:ph type="ftr" sz="quarter" idx="10"/>
          </p:nvPr>
        </p:nvSpPr>
        <p:spPr>
          <a:xfrm>
            <a:off x="2979420" y="6858000"/>
            <a:ext cx="4439920" cy="514350"/>
          </a:xfrm>
          <a:prstGeom prst="rect">
            <a:avLst/>
          </a:prstGeom>
        </p:spPr>
        <p:txBody>
          <a:bodyPr/>
          <a:lstStyle>
            <a:lvl1pPr fontAlgn="auto">
              <a:spcBef>
                <a:spcPts val="0"/>
              </a:spcBef>
              <a:spcAft>
                <a:spcPts val="0"/>
              </a:spcAft>
              <a:defRPr sz="1400" dirty="0">
                <a:latin typeface="+mn-lt"/>
              </a:defRPr>
            </a:lvl1pPr>
          </a:lstStyle>
          <a:p>
            <a:pPr>
              <a:defRPr/>
            </a:pPr>
            <a:r>
              <a:rPr lang="en-US" smtClean="0">
                <a:solidFill>
                  <a:prstClr val="white"/>
                </a:solidFill>
              </a:rPr>
              <a:t>© Marsha Linehan, Ph.D., 2016</a:t>
            </a:r>
            <a:endParaRPr lang="en-US">
              <a:solidFill>
                <a:prstClr val="white"/>
              </a:solidFill>
            </a:endParaRPr>
          </a:p>
        </p:txBody>
      </p:sp>
    </p:spTree>
    <p:extLst>
      <p:ext uri="{BB962C8B-B14F-4D97-AF65-F5344CB8AC3E}">
        <p14:creationId xmlns:p14="http://schemas.microsoft.com/office/powerpoint/2010/main" val="173229934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95261723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413904869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8910774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cSld name="9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12298848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cSld name="10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41530112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cSld name="1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46526214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cSld name="1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05683684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cSld name="1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17539888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cSld name="1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86857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8" y="1"/>
            <a:ext cx="10513775" cy="1447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 y="1524003"/>
            <a:ext cx="5168345" cy="533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3609" y="1524003"/>
            <a:ext cx="5170170" cy="533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8ABF189-537F-4760-AF78-C03EA19B0BC9}" type="datetime1">
              <a:rPr lang="en-US" smtClean="0"/>
              <a:t>6/20/2016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898F18ED-0C6C-4CAE-AE24-081A995F7297}" type="slidenum">
              <a:rPr lang="en-US"/>
              <a:pPr>
                <a:defRPr/>
              </a:pPr>
              <a:t>‹#›</a:t>
            </a:fld>
            <a:endParaRPr lang="en-US"/>
          </a:p>
        </p:txBody>
      </p:sp>
      <p:sp>
        <p:nvSpPr>
          <p:cNvPr id="7" name="Footer Placeholder 6"/>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25247201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cSld name="1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405685268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cSld name="1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42042423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cSld name="1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85264844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cSld name="2_End Slide_without CEU">
    <p:spTree>
      <p:nvGrpSpPr>
        <p:cNvPr id="1" name=""/>
        <p:cNvGrpSpPr/>
        <p:nvPr/>
      </p:nvGrpSpPr>
      <p:grpSpPr>
        <a:xfrm>
          <a:off x="0" y="0"/>
          <a:ext cx="0" cy="0"/>
          <a:chOff x="0" y="0"/>
          <a:chExt cx="0" cy="0"/>
        </a:xfrm>
      </p:grpSpPr>
      <p:sp>
        <p:nvSpPr>
          <p:cNvPr id="9" name="TextBox 8"/>
          <p:cNvSpPr txBox="1"/>
          <p:nvPr userDrawn="1"/>
        </p:nvSpPr>
        <p:spPr>
          <a:xfrm>
            <a:off x="1796416" y="3581407"/>
            <a:ext cx="6922770" cy="1215717"/>
          </a:xfrm>
          <a:prstGeom prst="rect">
            <a:avLst/>
          </a:prstGeom>
          <a:noFill/>
        </p:spPr>
        <p:txBody>
          <a:bodyPr wrap="square" rtlCol="0">
            <a:spAutoFit/>
          </a:bodyPr>
          <a:lstStyle/>
          <a:p>
            <a:pPr algn="ctr">
              <a:defRPr/>
            </a:pPr>
            <a:r>
              <a:rPr lang="en-US" sz="2000" dirty="0">
                <a:solidFill>
                  <a:srgbClr val="EEECE1"/>
                </a:solidFill>
              </a:rPr>
              <a:t>For more training information, please visit </a:t>
            </a:r>
          </a:p>
          <a:p>
            <a:pPr algn="ctr">
              <a:defRPr/>
            </a:pPr>
            <a:endParaRPr lang="en-US" sz="700" dirty="0">
              <a:solidFill>
                <a:srgbClr val="EEECE1"/>
              </a:solidFill>
            </a:endParaRPr>
          </a:p>
          <a:p>
            <a:pPr algn="ctr">
              <a:defRPr/>
            </a:pPr>
            <a:r>
              <a:rPr lang="en-US" sz="2800" dirty="0">
                <a:solidFill>
                  <a:srgbClr val="EEECE1"/>
                </a:solidFill>
              </a:rPr>
              <a:t>www.behavioral</a:t>
            </a:r>
            <a:r>
              <a:rPr lang="en-US" sz="2800" dirty="0">
                <a:solidFill>
                  <a:srgbClr val="C0504D">
                    <a:lumMod val="90000"/>
                    <a:lumOff val="10000"/>
                  </a:srgbClr>
                </a:solidFill>
              </a:rPr>
              <a:t>tech</a:t>
            </a:r>
            <a:r>
              <a:rPr lang="en-US" sz="2800" dirty="0">
                <a:solidFill>
                  <a:srgbClr val="EEECE1"/>
                </a:solidFill>
              </a:rPr>
              <a:t>.org</a:t>
            </a:r>
          </a:p>
          <a:p>
            <a:endParaRPr lang="en-US" sz="1800" dirty="0">
              <a:solidFill>
                <a:prstClr val="white"/>
              </a:solidFill>
              <a:latin typeface="Arial" charset="0"/>
            </a:endParaRPr>
          </a:p>
        </p:txBody>
      </p:sp>
    </p:spTree>
    <p:extLst>
      <p:ext uri="{BB962C8B-B14F-4D97-AF65-F5344CB8AC3E}">
        <p14:creationId xmlns:p14="http://schemas.microsoft.com/office/powerpoint/2010/main" val="35132447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6" name="Slide Number Placeholder 5"/>
          <p:cNvSpPr>
            <a:spLocks noGrp="1"/>
          </p:cNvSpPr>
          <p:nvPr>
            <p:ph type="sldNum" sz="quarter" idx="12"/>
          </p:nvPr>
        </p:nvSpPr>
        <p:spPr>
          <a:xfrm>
            <a:off x="9376413" y="6356352"/>
            <a:ext cx="613410" cy="365124"/>
          </a:xfrm>
          <a:prstGeom prst="rect">
            <a:avLst/>
          </a:prstGeom>
        </p:spPr>
        <p:txBody>
          <a:bodyPr/>
          <a:lstStyle>
            <a:lvl1pPr>
              <a:defRPr sz="1800">
                <a:solidFill>
                  <a:srgbClr val="FFC000"/>
                </a:solidFill>
                <a:latin typeface="Arial" pitchFamily="34" charset="0"/>
                <a:cs typeface="Arial" pitchFamily="34" charset="0"/>
              </a:defRPr>
            </a:lvl1pPr>
          </a:lstStyle>
          <a:p>
            <a:fld id="{D87EC31D-7AE7-4E84-859F-FC0031F1C632}" type="slidenum">
              <a:rPr lang="en-US" smtClean="0"/>
              <a:pPr/>
              <a:t>‹#›</a:t>
            </a:fld>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sp>
        <p:nvSpPr>
          <p:cNvPr id="21" name="TextBox 20"/>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rPr>
              <a:t>©2002-2011 Marsha M. Linehan, Ph.D., ABPP</a:t>
            </a:r>
          </a:p>
        </p:txBody>
      </p:sp>
    </p:spTree>
    <p:extLst>
      <p:ext uri="{BB962C8B-B14F-4D97-AF65-F5344CB8AC3E}">
        <p14:creationId xmlns:p14="http://schemas.microsoft.com/office/powerpoint/2010/main" val="3265263017"/>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userDrawn="1">
  <p:cSld name="1_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dirty="0" smtClean="0"/>
              <a:t>Click to edit Master text styles</a:t>
            </a:r>
          </a:p>
        </p:txBody>
      </p:sp>
      <p:sp>
        <p:nvSpPr>
          <p:cNvPr id="4" name="Slide Number Placeholder 4"/>
          <p:cNvSpPr>
            <a:spLocks noGrp="1"/>
          </p:cNvSpPr>
          <p:nvPr>
            <p:ph type="sldNum" sz="quarter" idx="12"/>
          </p:nvPr>
        </p:nvSpPr>
        <p:spPr>
          <a:xfrm>
            <a:off x="9376413" y="6356352"/>
            <a:ext cx="613410" cy="365124"/>
          </a:xfrm>
          <a:prstGeom prst="rect">
            <a:avLst/>
          </a:prstGeom>
        </p:spPr>
        <p:txBody>
          <a:bodyPr/>
          <a:lstStyle>
            <a:lvl1pPr>
              <a:defRPr>
                <a:solidFill>
                  <a:srgbClr val="FFC000"/>
                </a:solidFill>
              </a:defRPr>
            </a:lvl1pPr>
          </a:lstStyle>
          <a:p>
            <a:fld id="{D87EC31D-7AE7-4E84-859F-FC0031F1C632}" type="slidenum">
              <a:rPr lang="en-US" sz="1800" smtClean="0">
                <a:latin typeface="Arial" charset="0"/>
              </a:rPr>
              <a:pPr/>
              <a:t>‹#›</a:t>
            </a:fld>
            <a:endParaRPr lang="en-US" sz="1800" dirty="0">
              <a:latin typeface="Arial" charset="0"/>
            </a:endParaRPr>
          </a:p>
        </p:txBody>
      </p:sp>
      <p:sp>
        <p:nvSpPr>
          <p:cNvPr id="8" name="TextBox 7"/>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rPr>
              <a:t>©2002-2011 Marsha M. Linehan, Ph.D., ABPP</a:t>
            </a:r>
          </a:p>
        </p:txBody>
      </p:sp>
    </p:spTree>
    <p:extLst>
      <p:ext uri="{BB962C8B-B14F-4D97-AF65-F5344CB8AC3E}">
        <p14:creationId xmlns:p14="http://schemas.microsoft.com/office/powerpoint/2010/main" val="3164504849"/>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sp>
        <p:nvSpPr>
          <p:cNvPr id="5" name="TextBox 4"/>
          <p:cNvSpPr txBox="1"/>
          <p:nvPr userDrawn="1"/>
        </p:nvSpPr>
        <p:spPr>
          <a:xfrm>
            <a:off x="963935" y="2842260"/>
            <a:ext cx="8500111" cy="3970318"/>
          </a:xfrm>
          <a:prstGeom prst="rect">
            <a:avLst/>
          </a:prstGeom>
          <a:noFill/>
        </p:spPr>
        <p:txBody>
          <a:bodyPr wrap="square" rtlCol="0">
            <a:spAutoFit/>
          </a:bodyPr>
          <a:lstStyle/>
          <a:p>
            <a:pPr fontAlgn="auto">
              <a:spcBef>
                <a:spcPts val="0"/>
              </a:spcBef>
              <a:spcAft>
                <a:spcPts val="0"/>
              </a:spcAft>
              <a:defRPr/>
            </a:pPr>
            <a:r>
              <a:rPr lang="en-US" sz="4400" dirty="0">
                <a:solidFill>
                  <a:srgbClr val="FFC000"/>
                </a:solidFill>
                <a:latin typeface="Utsaah" pitchFamily="34" charset="0"/>
                <a:cs typeface="Utsaah" pitchFamily="34" charset="0"/>
              </a:rPr>
              <a:t>Thank you for attending!</a:t>
            </a:r>
          </a:p>
          <a:p>
            <a:pPr fontAlgn="auto">
              <a:spcBef>
                <a:spcPts val="0"/>
              </a:spcBef>
              <a:spcAft>
                <a:spcPts val="0"/>
              </a:spcAft>
              <a:defRPr/>
            </a:pPr>
            <a:endParaRPr lang="en-US" sz="2000" dirty="0">
              <a:solidFill>
                <a:srgbClr val="FFC000"/>
              </a:solidFill>
              <a:latin typeface="Utsaah" pitchFamily="34" charset="0"/>
              <a:cs typeface="Utsaah" pitchFamily="34" charset="0"/>
            </a:endParaRPr>
          </a:p>
          <a:p>
            <a:pPr fontAlgn="auto">
              <a:spcBef>
                <a:spcPts val="0"/>
              </a:spcBef>
              <a:spcAft>
                <a:spcPts val="0"/>
              </a:spcAft>
              <a:defRPr/>
            </a:pPr>
            <a:r>
              <a:rPr lang="en-US" sz="3600" dirty="0">
                <a:solidFill>
                  <a:srgbClr val="FFC000"/>
                </a:solidFill>
                <a:latin typeface="Utsaah" pitchFamily="34" charset="0"/>
                <a:cs typeface="Utsaah" pitchFamily="34" charset="0"/>
              </a:rPr>
              <a:t>For more training information, please visit</a:t>
            </a:r>
          </a:p>
          <a:p>
            <a:pPr fontAlgn="auto">
              <a:spcBef>
                <a:spcPts val="0"/>
              </a:spcBef>
              <a:spcAft>
                <a:spcPts val="0"/>
              </a:spcAft>
              <a:defRPr/>
            </a:pPr>
            <a:endParaRPr lang="en-US" sz="2000" dirty="0">
              <a:solidFill>
                <a:srgbClr val="FFC000"/>
              </a:solidFill>
              <a:latin typeface="Utsaah" pitchFamily="34" charset="0"/>
              <a:cs typeface="Utsaah" pitchFamily="34" charset="0"/>
            </a:endParaRPr>
          </a:p>
          <a:p>
            <a:pPr fontAlgn="auto">
              <a:spcBef>
                <a:spcPts val="0"/>
              </a:spcBef>
              <a:spcAft>
                <a:spcPts val="0"/>
              </a:spcAft>
              <a:defRPr/>
            </a:pPr>
            <a:r>
              <a:rPr lang="en-US" sz="4400" dirty="0">
                <a:solidFill>
                  <a:srgbClr val="FFC000"/>
                </a:solidFill>
                <a:latin typeface="Utsaah" pitchFamily="34" charset="0"/>
                <a:cs typeface="Utsaah" pitchFamily="34" charset="0"/>
              </a:rPr>
              <a:t>www.behavioraltech.org</a:t>
            </a:r>
          </a:p>
          <a:p>
            <a:pPr fontAlgn="auto">
              <a:spcBef>
                <a:spcPts val="0"/>
              </a:spcBef>
              <a:spcAft>
                <a:spcPts val="0"/>
              </a:spcAft>
              <a:defRPr/>
            </a:pPr>
            <a:endParaRPr lang="en-US" sz="4400" dirty="0">
              <a:solidFill>
                <a:srgbClr val="FFC000"/>
              </a:solidFill>
              <a:latin typeface="Utsaah" pitchFamily="34" charset="0"/>
              <a:cs typeface="Utsaah" pitchFamily="34" charset="0"/>
            </a:endParaRPr>
          </a:p>
          <a:p>
            <a:pPr fontAlgn="auto">
              <a:spcBef>
                <a:spcPts val="0"/>
              </a:spcBef>
              <a:spcAft>
                <a:spcPts val="0"/>
              </a:spcAft>
            </a:pPr>
            <a:endParaRPr lang="en-US" sz="4400" dirty="0">
              <a:solidFill>
                <a:srgbClr val="FFC000"/>
              </a:solidFill>
              <a:latin typeface="Utsaah" pitchFamily="34" charset="0"/>
              <a:cs typeface="Utsaah" pitchFamily="34" charset="0"/>
            </a:endParaRPr>
          </a:p>
        </p:txBody>
      </p:sp>
    </p:spTree>
    <p:extLst>
      <p:ext uri="{BB962C8B-B14F-4D97-AF65-F5344CB8AC3E}">
        <p14:creationId xmlns:p14="http://schemas.microsoft.com/office/powerpoint/2010/main" val="2107288889"/>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3815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 y="1"/>
            <a:ext cx="10513775" cy="1447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 y="1524003"/>
            <a:ext cx="10513775" cy="5332412"/>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fld id="{A92DE50A-AE9D-45FE-A715-B17DEA7DE348}" type="datetime1">
              <a:rPr lang="en-US" smtClean="0"/>
              <a:t>6/20/2016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3F9389A2-BF8B-47A5-99EA-DDA9080584C0}" type="slidenum">
              <a:rPr lang="en-US"/>
              <a:pPr>
                <a:defRPr/>
              </a:pPr>
              <a:t>‹#›</a:t>
            </a:fld>
            <a:endParaRPr lang="en-US"/>
          </a:p>
        </p:txBody>
      </p:sp>
      <p:sp>
        <p:nvSpPr>
          <p:cNvPr id="6" name="Footer Placeholder 5"/>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798669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Table">
    <p:spTree>
      <p:nvGrpSpPr>
        <p:cNvPr id="1" name=""/>
        <p:cNvGrpSpPr/>
        <p:nvPr/>
      </p:nvGrpSpPr>
      <p:grpSpPr>
        <a:xfrm>
          <a:off x="0" y="0"/>
          <a:ext cx="0" cy="0"/>
          <a:chOff x="0" y="0"/>
          <a:chExt cx="0" cy="0"/>
        </a:xfrm>
      </p:grpSpPr>
      <p:sp>
        <p:nvSpPr>
          <p:cNvPr id="2" name="Footer Placeholder 5"/>
          <p:cNvSpPr>
            <a:spLocks noGrp="1"/>
          </p:cNvSpPr>
          <p:nvPr>
            <p:ph type="ftr" sz="quarter" idx="10"/>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409370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988" y="2130425"/>
            <a:ext cx="893762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77975" y="3886200"/>
            <a:ext cx="73596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C4DE2-4A7B-4C56-8B98-43DFC6EBCC7B}"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4264276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B98C4-9D42-4CCF-81D4-C592D367DC3A}"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28956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B12E1D-64FD-48A5-AAF2-E9B85ABDB68F}" type="datetime1">
              <a:rPr lang="en-US" smtClean="0"/>
              <a:t>6/20/2016</a:t>
            </a:fld>
            <a:endParaRPr lang="en-US"/>
          </a:p>
        </p:txBody>
      </p:sp>
      <p:sp>
        <p:nvSpPr>
          <p:cNvPr id="4" name="Slide Number Placeholder 3"/>
          <p:cNvSpPr>
            <a:spLocks noGrp="1"/>
          </p:cNvSpPr>
          <p:nvPr>
            <p:ph type="sldNum" sz="quarter" idx="11"/>
          </p:nvPr>
        </p:nvSpPr>
        <p:spPr/>
        <p:txBody>
          <a:bodyPr/>
          <a:lstStyle/>
          <a:p>
            <a:pPr>
              <a:defRPr/>
            </a:pPr>
            <a:fld id="{DA74F7EC-52F7-4BAD-8751-B5E062B21F44}" type="slidenum">
              <a:rPr lang="en-US" smtClean="0"/>
              <a:pPr>
                <a:defRPr/>
              </a:pPr>
              <a:t>‹#›</a:t>
            </a:fld>
            <a:endParaRPr lang="en-US"/>
          </a:p>
        </p:txBody>
      </p:sp>
      <p:sp>
        <p:nvSpPr>
          <p:cNvPr id="5" name="Footer Placeholder 4"/>
          <p:cNvSpPr>
            <a:spLocks noGrp="1"/>
          </p:cNvSpPr>
          <p:nvPr>
            <p:ph type="ftr" sz="quarter" idx="12"/>
          </p:nvPr>
        </p:nvSpPr>
        <p:spPr/>
        <p:txBody>
          <a:bodyPr/>
          <a:lstStyle/>
          <a:p>
            <a:r>
              <a:rPr lang="en-US" smtClean="0"/>
              <a:t>© Marsha Linehan, Ph.D., 2016</a:t>
            </a:r>
            <a:endParaRPr lang="en-US"/>
          </a:p>
        </p:txBody>
      </p:sp>
    </p:spTree>
    <p:extLst>
      <p:ext uri="{BB962C8B-B14F-4D97-AF65-F5344CB8AC3E}">
        <p14:creationId xmlns:p14="http://schemas.microsoft.com/office/powerpoint/2010/main" val="4374577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406900"/>
            <a:ext cx="893921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2906713"/>
            <a:ext cx="893921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50493-1015-4C9C-82F9-C8D3E84120F9}"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992437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5463" y="1600200"/>
            <a:ext cx="46561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600200"/>
            <a:ext cx="46561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7F1FB-698B-4CA4-A03B-838102AA37F0}"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3120638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535113"/>
            <a:ext cx="46466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174875"/>
            <a:ext cx="46466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535113"/>
            <a:ext cx="4648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174875"/>
            <a:ext cx="4648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809E56-7569-4EC3-B7FE-174E185B9644}" type="datetime1">
              <a:rPr lang="en-US" smtClean="0"/>
              <a:t>6/20/2016</a:t>
            </a:fld>
            <a:endParaRPr lang="en-US"/>
          </a:p>
        </p:txBody>
      </p:sp>
      <p:sp>
        <p:nvSpPr>
          <p:cNvPr id="8" name="Footer Placeholder 7"/>
          <p:cNvSpPr>
            <a:spLocks noGrp="1"/>
          </p:cNvSpPr>
          <p:nvPr>
            <p:ph type="ftr" sz="quarter" idx="11"/>
          </p:nvPr>
        </p:nvSpPr>
        <p:spPr/>
        <p:txBody>
          <a:bodyPr/>
          <a:lstStyle/>
          <a:p>
            <a:r>
              <a:rPr lang="en-US" smtClean="0"/>
              <a:t>© Marsha Linehan, Ph.D., 2016</a:t>
            </a:r>
            <a:endParaRPr lang="en-US"/>
          </a:p>
        </p:txBody>
      </p:sp>
      <p:sp>
        <p:nvSpPr>
          <p:cNvPr id="9" name="Slide Number Placeholder 8"/>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3108265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9B6763-F022-4F39-834A-EB976F5F9449}" type="datetime1">
              <a:rPr lang="en-US" smtClean="0"/>
              <a:t>6/20/2016</a:t>
            </a:fld>
            <a:endParaRPr lang="en-US"/>
          </a:p>
        </p:txBody>
      </p:sp>
      <p:sp>
        <p:nvSpPr>
          <p:cNvPr id="4" name="Footer Placeholder 3"/>
          <p:cNvSpPr>
            <a:spLocks noGrp="1"/>
          </p:cNvSpPr>
          <p:nvPr>
            <p:ph type="ftr" sz="quarter" idx="11"/>
          </p:nvPr>
        </p:nvSpPr>
        <p:spPr/>
        <p:txBody>
          <a:bodyPr/>
          <a:lstStyle/>
          <a:p>
            <a:r>
              <a:rPr lang="en-US" smtClean="0"/>
              <a:t>© Marsha Linehan, Ph.D., 2016</a:t>
            </a:r>
            <a:endParaRPr lang="en-US"/>
          </a:p>
        </p:txBody>
      </p:sp>
      <p:sp>
        <p:nvSpPr>
          <p:cNvPr id="5" name="Slide Number Placeholder 4"/>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3048193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41A98-3857-49E5-BA53-9BAFACBE1A42}" type="datetime1">
              <a:rPr lang="en-US" smtClean="0"/>
              <a:t>6/20/2016</a:t>
            </a:fld>
            <a:endParaRPr lang="en-US"/>
          </a:p>
        </p:txBody>
      </p:sp>
      <p:sp>
        <p:nvSpPr>
          <p:cNvPr id="3" name="Footer Placeholder 2"/>
          <p:cNvSpPr>
            <a:spLocks noGrp="1"/>
          </p:cNvSpPr>
          <p:nvPr>
            <p:ph type="ftr" sz="quarter" idx="11"/>
          </p:nvPr>
        </p:nvSpPr>
        <p:spPr/>
        <p:txBody>
          <a:bodyPr/>
          <a:lstStyle/>
          <a:p>
            <a:r>
              <a:rPr lang="en-US" smtClean="0"/>
              <a:t>© Marsha Linehan, Ph.D., 2016</a:t>
            </a:r>
            <a:endParaRPr lang="en-US"/>
          </a:p>
        </p:txBody>
      </p:sp>
      <p:sp>
        <p:nvSpPr>
          <p:cNvPr id="4" name="Slide Number Placeholder 3"/>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2583648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73050"/>
            <a:ext cx="345916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73050"/>
            <a:ext cx="58785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435100"/>
            <a:ext cx="34591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B4335-D80E-4973-BAE1-2221F805AA07}"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2034696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4800600"/>
            <a:ext cx="631031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12775"/>
            <a:ext cx="631031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60575" y="5367338"/>
            <a:ext cx="631031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E34E4-7078-4D5A-A6EC-2C13AEBAE503}"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42508348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E4C0B-1F57-46CA-89A7-36B71A123733}"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15097918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4763" y="274638"/>
            <a:ext cx="23653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5463" y="274638"/>
            <a:ext cx="694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6DEFB-D0FA-4CE4-93F6-A6984F8AD3C4}"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B68E8F82-732C-481C-A022-C4F4E2BEB027}" type="slidenum">
              <a:rPr lang="en-US" smtClean="0"/>
              <a:t>‹#›</a:t>
            </a:fld>
            <a:endParaRPr lang="en-US"/>
          </a:p>
        </p:txBody>
      </p:sp>
    </p:spTree>
    <p:extLst>
      <p:ext uri="{BB962C8B-B14F-4D97-AF65-F5344CB8AC3E}">
        <p14:creationId xmlns:p14="http://schemas.microsoft.com/office/powerpoint/2010/main" val="4352679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988" y="2130425"/>
            <a:ext cx="893762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77975" y="3886200"/>
            <a:ext cx="73596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593D9F-3A91-4993-AD79-987AE2AC8631}"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51877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7AF14-2DC4-42F8-802A-BDEA98EB45EC}" type="datetime1">
              <a:rPr lang="en-US" smtClean="0"/>
              <a:t>6/20/2016</a:t>
            </a:fld>
            <a:endParaRPr lang="en-US"/>
          </a:p>
        </p:txBody>
      </p:sp>
      <p:sp>
        <p:nvSpPr>
          <p:cNvPr id="4" name="Slide Number Placeholder 3"/>
          <p:cNvSpPr>
            <a:spLocks noGrp="1"/>
          </p:cNvSpPr>
          <p:nvPr>
            <p:ph type="sldNum" sz="quarter" idx="11"/>
          </p:nvPr>
        </p:nvSpPr>
        <p:spPr/>
        <p:txBody>
          <a:bodyPr/>
          <a:lstStyle/>
          <a:p>
            <a:pPr>
              <a:defRPr/>
            </a:pPr>
            <a:fld id="{DA74F7EC-52F7-4BAD-8751-B5E062B21F44}" type="slidenum">
              <a:rPr lang="en-US" smtClean="0"/>
              <a:pPr>
                <a:defRPr/>
              </a:pPr>
              <a:t>‹#›</a:t>
            </a:fld>
            <a:endParaRPr lang="en-US"/>
          </a:p>
        </p:txBody>
      </p:sp>
      <p:sp>
        <p:nvSpPr>
          <p:cNvPr id="5" name="Footer Placeholder 4"/>
          <p:cNvSpPr>
            <a:spLocks noGrp="1"/>
          </p:cNvSpPr>
          <p:nvPr>
            <p:ph type="ftr" sz="quarter" idx="12"/>
          </p:nvPr>
        </p:nvSpPr>
        <p:spPr/>
        <p:txBody>
          <a:bodyPr/>
          <a:lstStyle/>
          <a:p>
            <a:r>
              <a:rPr lang="en-US" smtClean="0"/>
              <a:t>© Marsha Linehan, Ph.D., 2016</a:t>
            </a:r>
            <a:endParaRPr lang="en-US"/>
          </a:p>
        </p:txBody>
      </p:sp>
    </p:spTree>
    <p:extLst>
      <p:ext uri="{BB962C8B-B14F-4D97-AF65-F5344CB8AC3E}">
        <p14:creationId xmlns:p14="http://schemas.microsoft.com/office/powerpoint/2010/main" val="270764310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67CAC-10F6-47B8-A0FB-65B3AF4F6835}"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6602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406900"/>
            <a:ext cx="893921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2906713"/>
            <a:ext cx="893921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90DD8-A5DC-4B6D-8A11-B248AC3CA3AD}"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26519014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5463" y="1600200"/>
            <a:ext cx="46561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600200"/>
            <a:ext cx="46561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0F04D-6594-40C2-87D0-D862A0F1B855}"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35853117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535113"/>
            <a:ext cx="46466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174875"/>
            <a:ext cx="46466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535113"/>
            <a:ext cx="4648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174875"/>
            <a:ext cx="4648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76C729-2D25-4585-9BBE-7884C28459C6}" type="datetime1">
              <a:rPr lang="en-US" smtClean="0"/>
              <a:t>6/20/2016</a:t>
            </a:fld>
            <a:endParaRPr lang="en-US"/>
          </a:p>
        </p:txBody>
      </p:sp>
      <p:sp>
        <p:nvSpPr>
          <p:cNvPr id="8" name="Footer Placeholder 7"/>
          <p:cNvSpPr>
            <a:spLocks noGrp="1"/>
          </p:cNvSpPr>
          <p:nvPr>
            <p:ph type="ftr" sz="quarter" idx="11"/>
          </p:nvPr>
        </p:nvSpPr>
        <p:spPr/>
        <p:txBody>
          <a:bodyPr/>
          <a:lstStyle/>
          <a:p>
            <a:r>
              <a:rPr lang="en-US" smtClean="0"/>
              <a:t>© Marsha Linehan, Ph.D., 2016</a:t>
            </a:r>
            <a:endParaRPr lang="en-US"/>
          </a:p>
        </p:txBody>
      </p:sp>
      <p:sp>
        <p:nvSpPr>
          <p:cNvPr id="9" name="Slide Number Placeholder 8"/>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3406279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5F9CC2-EB29-4074-B339-D6C980D5CA53}" type="datetime1">
              <a:rPr lang="en-US" smtClean="0"/>
              <a:t>6/20/2016</a:t>
            </a:fld>
            <a:endParaRPr lang="en-US"/>
          </a:p>
        </p:txBody>
      </p:sp>
      <p:sp>
        <p:nvSpPr>
          <p:cNvPr id="4" name="Footer Placeholder 3"/>
          <p:cNvSpPr>
            <a:spLocks noGrp="1"/>
          </p:cNvSpPr>
          <p:nvPr>
            <p:ph type="ftr" sz="quarter" idx="11"/>
          </p:nvPr>
        </p:nvSpPr>
        <p:spPr/>
        <p:txBody>
          <a:bodyPr/>
          <a:lstStyle/>
          <a:p>
            <a:r>
              <a:rPr lang="en-US" smtClean="0"/>
              <a:t>© Marsha Linehan, Ph.D., 2016</a:t>
            </a:r>
            <a:endParaRPr lang="en-US"/>
          </a:p>
        </p:txBody>
      </p:sp>
      <p:sp>
        <p:nvSpPr>
          <p:cNvPr id="5" name="Slide Number Placeholder 4"/>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8138786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69967-8366-44AC-8527-7A9350627397}" type="datetime1">
              <a:rPr lang="en-US" smtClean="0"/>
              <a:t>6/20/2016</a:t>
            </a:fld>
            <a:endParaRPr lang="en-US"/>
          </a:p>
        </p:txBody>
      </p:sp>
      <p:sp>
        <p:nvSpPr>
          <p:cNvPr id="3" name="Footer Placeholder 2"/>
          <p:cNvSpPr>
            <a:spLocks noGrp="1"/>
          </p:cNvSpPr>
          <p:nvPr>
            <p:ph type="ftr" sz="quarter" idx="11"/>
          </p:nvPr>
        </p:nvSpPr>
        <p:spPr/>
        <p:txBody>
          <a:bodyPr/>
          <a:lstStyle/>
          <a:p>
            <a:r>
              <a:rPr lang="en-US" smtClean="0"/>
              <a:t>© Marsha Linehan, Ph.D., 2016</a:t>
            </a:r>
            <a:endParaRPr lang="en-US"/>
          </a:p>
        </p:txBody>
      </p:sp>
      <p:sp>
        <p:nvSpPr>
          <p:cNvPr id="4" name="Slide Number Placeholder 3"/>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1340346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73050"/>
            <a:ext cx="345916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73050"/>
            <a:ext cx="58785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435100"/>
            <a:ext cx="34591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DAC9D-131B-44DE-8395-C0763209D8C1}"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2526108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4800600"/>
            <a:ext cx="631031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12775"/>
            <a:ext cx="631031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60575" y="5367338"/>
            <a:ext cx="631031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9B7DC-D8AC-4E04-A5A7-9DDBEF61BB46}" type="datetime1">
              <a:rPr lang="en-US" smtClean="0"/>
              <a:t>6/20/2016</a:t>
            </a:fld>
            <a:endParaRPr lang="en-US"/>
          </a:p>
        </p:txBody>
      </p:sp>
      <p:sp>
        <p:nvSpPr>
          <p:cNvPr id="6" name="Footer Placeholder 5"/>
          <p:cNvSpPr>
            <a:spLocks noGrp="1"/>
          </p:cNvSpPr>
          <p:nvPr>
            <p:ph type="ftr" sz="quarter" idx="11"/>
          </p:nvPr>
        </p:nvSpPr>
        <p:spPr/>
        <p:txBody>
          <a:bodyPr/>
          <a:lstStyle/>
          <a:p>
            <a:r>
              <a:rPr lang="en-US" smtClean="0"/>
              <a:t>© Marsha Linehan, Ph.D., 2016</a:t>
            </a:r>
            <a:endParaRPr lang="en-US"/>
          </a:p>
        </p:txBody>
      </p:sp>
      <p:sp>
        <p:nvSpPr>
          <p:cNvPr id="7" name="Slide Number Placeholder 6"/>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31056701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6A724-09B7-4EA4-B31D-CEC5EBA8F39C}"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37091390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4763" y="274638"/>
            <a:ext cx="23653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5463" y="274638"/>
            <a:ext cx="694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B0A3A-EE5C-4B23-A367-0E54637A6CB2}" type="datetime1">
              <a:rPr lang="en-US" smtClean="0"/>
              <a:t>6/20/2016</a:t>
            </a:fld>
            <a:endParaRPr lang="en-US"/>
          </a:p>
        </p:txBody>
      </p:sp>
      <p:sp>
        <p:nvSpPr>
          <p:cNvPr id="5" name="Footer Placeholder 4"/>
          <p:cNvSpPr>
            <a:spLocks noGrp="1"/>
          </p:cNvSpPr>
          <p:nvPr>
            <p:ph type="ftr" sz="quarter" idx="11"/>
          </p:nvPr>
        </p:nvSpPr>
        <p:spPr/>
        <p:txBody>
          <a:bodyPr/>
          <a:lstStyle/>
          <a:p>
            <a:r>
              <a:rPr lang="en-US" smtClean="0"/>
              <a:t>© Marsha Linehan, Ph.D., 2016</a:t>
            </a:r>
            <a:endParaRPr lang="en-US"/>
          </a:p>
        </p:txBody>
      </p:sp>
      <p:sp>
        <p:nvSpPr>
          <p:cNvPr id="6" name="Slide Number Placeholder 5"/>
          <p:cNvSpPr>
            <a:spLocks noGrp="1"/>
          </p:cNvSpPr>
          <p:nvPr>
            <p:ph type="sldNum" sz="quarter" idx="12"/>
          </p:nvPr>
        </p:nvSpPr>
        <p:spPr/>
        <p:txBody>
          <a:bodyPr/>
          <a:lstStyle/>
          <a:p>
            <a:fld id="{C12966C9-1C52-447B-AA89-6131B32F528A}" type="slidenum">
              <a:rPr lang="en-US" smtClean="0"/>
              <a:t>‹#›</a:t>
            </a:fld>
            <a:endParaRPr lang="en-US"/>
          </a:p>
        </p:txBody>
      </p:sp>
    </p:spTree>
    <p:extLst>
      <p:ext uri="{BB962C8B-B14F-4D97-AF65-F5344CB8AC3E}">
        <p14:creationId xmlns:p14="http://schemas.microsoft.com/office/powerpoint/2010/main" val="279127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9FB9A8-9722-49CD-8835-17F86C407415}" type="datetime1">
              <a:rPr lang="en-US" smtClean="0"/>
              <a:t>6/20/2016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8777A2C1-CE96-47CD-A945-9E714D94E1D4}" type="slidenum">
              <a:rPr lang="en-US"/>
              <a:pPr>
                <a:defRPr/>
              </a:pPr>
              <a:t>‹#›</a:t>
            </a:fld>
            <a:endParaRPr lang="en-US"/>
          </a:p>
        </p:txBody>
      </p:sp>
      <p:sp>
        <p:nvSpPr>
          <p:cNvPr id="6" name="Footer Placeholder 5"/>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299948493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7" name="TextBox 6"/>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cs typeface="+mn-cs"/>
              </a:rPr>
              <a:t>©2002-2011 Marsha M. Linehan, Ph.D., ABPP</a:t>
            </a:r>
          </a:p>
        </p:txBody>
      </p:sp>
    </p:spTree>
    <p:extLst>
      <p:ext uri="{BB962C8B-B14F-4D97-AF65-F5344CB8AC3E}">
        <p14:creationId xmlns:p14="http://schemas.microsoft.com/office/powerpoint/2010/main" val="254912575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525780" y="274638"/>
            <a:ext cx="9464040" cy="868362"/>
          </a:xfrm>
        </p:spPr>
        <p:txBody>
          <a:bodyPr/>
          <a:lstStyle>
            <a:lvl1pPr>
              <a:defRPr b="0">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25780" y="1219201"/>
            <a:ext cx="9464040" cy="5105400"/>
          </a:xfrm>
        </p:spPr>
        <p:txBody>
          <a:bodyPr/>
          <a:lstStyle>
            <a:lvl1pPr>
              <a:defRPr>
                <a:latin typeface="Arial" pitchFamily="34" charset="0"/>
                <a:cs typeface="Arial" pitchFamily="34" charset="0"/>
              </a:defRPr>
            </a:lvl1pPr>
            <a:lvl2pPr>
              <a:defRPr>
                <a:solidFill>
                  <a:srgbClr val="FFC000"/>
                </a:solidFill>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a:cs typeface="+mn-cs"/>
              </a:rPr>
              <a:t>©2002-2011 Marsha M. Linehan, Ph.D., ABPP</a:t>
            </a:r>
          </a:p>
        </p:txBody>
      </p:sp>
      <p:sp>
        <p:nvSpPr>
          <p:cNvPr id="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3200" dirty="0">
              <a:ln>
                <a:solidFill>
                  <a:prstClr val="white"/>
                </a:solidFill>
              </a:ln>
              <a:solidFill>
                <a:prstClr val="black"/>
              </a:solidFill>
              <a:cs typeface="+mn-cs"/>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165518586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8670" y="3048008"/>
            <a:ext cx="8938260" cy="1362075"/>
          </a:xfrm>
        </p:spPr>
        <p:txBody>
          <a:bodyPr anchor="t">
            <a:normAutofit/>
          </a:bodyPr>
          <a:lstStyle>
            <a:lvl1pPr algn="l">
              <a:defRPr sz="2800" b="1" cap="all">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88670" y="4495810"/>
            <a:ext cx="8938260" cy="1500187"/>
          </a:xfrm>
        </p:spPr>
        <p:txBody>
          <a:bodyPr anchor="t">
            <a:normAutofit/>
          </a:bodyPr>
          <a:lstStyle>
            <a:lvl1pPr marL="0" indent="0" algn="l" defTabSz="914400" rtl="0" eaLnBrk="1" latinLnBrk="0" hangingPunct="1">
              <a:spcBef>
                <a:spcPct val="0"/>
              </a:spcBef>
              <a:buNone/>
              <a:defRPr lang="en-US" sz="4000" b="1" kern="1200" cap="all" dirty="0" smtClean="0">
                <a:solidFill>
                  <a:srgbClr val="FFC000"/>
                </a:solidFill>
                <a:latin typeface="Arial" pitchFamily="34" charset="0"/>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4952286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itle &amp;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52578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4543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5"/>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7" name="TextBox 16"/>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1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228825406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9195957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smtClean="0"/>
              <a:t>Click to edit Master text styles</a:t>
            </a:r>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340992229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4" name="TextBox 13"/>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15"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54262791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sp>
        <p:nvSpPr>
          <p:cNvPr id="5" name="TextBox 4"/>
          <p:cNvSpPr txBox="1"/>
          <p:nvPr/>
        </p:nvSpPr>
        <p:spPr>
          <a:xfrm>
            <a:off x="963935" y="3588365"/>
            <a:ext cx="8500111" cy="1938992"/>
          </a:xfrm>
          <a:prstGeom prst="rect">
            <a:avLst/>
          </a:prstGeom>
          <a:noFill/>
        </p:spPr>
        <p:txBody>
          <a:bodyPr wrap="square" rtlCol="0">
            <a:spAutoFit/>
          </a:bodyPr>
          <a:lstStyle/>
          <a:p>
            <a:pPr fontAlgn="auto">
              <a:spcAft>
                <a:spcPts val="0"/>
              </a:spcAft>
              <a:defRPr/>
            </a:pPr>
            <a:r>
              <a:rPr lang="en-US" sz="6000" dirty="0">
                <a:solidFill>
                  <a:srgbClr val="FFC000"/>
                </a:solidFill>
                <a:latin typeface="Cordia New" pitchFamily="34" charset="-34"/>
                <a:cs typeface="Cordia New" pitchFamily="34" charset="-34"/>
              </a:rPr>
              <a:t>Thank you for attending!</a:t>
            </a:r>
            <a:endParaRPr lang="en-US" sz="5400" dirty="0">
              <a:solidFill>
                <a:srgbClr val="FFC000"/>
              </a:solidFill>
              <a:latin typeface="Cordia New" pitchFamily="34" charset="-34"/>
              <a:cs typeface="Cordia New" pitchFamily="34" charset="-34"/>
            </a:endParaRPr>
          </a:p>
          <a:p>
            <a:pPr fontAlgn="auto">
              <a:spcAft>
                <a:spcPts val="0"/>
              </a:spcAft>
              <a:defRPr/>
            </a:pPr>
            <a:r>
              <a:rPr lang="en-US" sz="6000" dirty="0">
                <a:solidFill>
                  <a:srgbClr val="FFC000"/>
                </a:solidFill>
                <a:latin typeface="Cordia New" pitchFamily="34" charset="-34"/>
                <a:cs typeface="Cordia New" pitchFamily="34" charset="-34"/>
              </a:rPr>
              <a:t>www.behavioraltech.org</a:t>
            </a:r>
            <a:endParaRPr lang="en-US" sz="4400" dirty="0">
              <a:solidFill>
                <a:srgbClr val="FFC000"/>
              </a:solidFill>
              <a:latin typeface="Cordia New" pitchFamily="34" charset="-34"/>
              <a:cs typeface="Cordia New" pitchFamily="34" charset="-34"/>
            </a:endParaRPr>
          </a:p>
        </p:txBody>
      </p:sp>
    </p:spTree>
    <p:extLst>
      <p:ext uri="{BB962C8B-B14F-4D97-AF65-F5344CB8AC3E}">
        <p14:creationId xmlns:p14="http://schemas.microsoft.com/office/powerpoint/2010/main" val="241573854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800601"/>
            <a:ext cx="63093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1131" y="612775"/>
            <a:ext cx="63093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61131" y="5367344"/>
            <a:ext cx="630936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0" name="TextBox 9"/>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11"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9"/>
            <a:ext cx="1936076" cy="376737"/>
          </a:xfrm>
          <a:prstGeom prst="rect">
            <a:avLst/>
          </a:prstGeom>
        </p:spPr>
      </p:pic>
    </p:spTree>
    <p:extLst>
      <p:ext uri="{BB962C8B-B14F-4D97-AF65-F5344CB8AC3E}">
        <p14:creationId xmlns:p14="http://schemas.microsoft.com/office/powerpoint/2010/main" val="232256540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Head_Section Header">
    <p:spTree>
      <p:nvGrpSpPr>
        <p:cNvPr id="1" name=""/>
        <p:cNvGrpSpPr/>
        <p:nvPr/>
      </p:nvGrpSpPr>
      <p:grpSpPr>
        <a:xfrm>
          <a:off x="0" y="0"/>
          <a:ext cx="0" cy="0"/>
          <a:chOff x="0" y="0"/>
          <a:chExt cx="0" cy="0"/>
        </a:xfrm>
      </p:grpSpPr>
      <p:pic>
        <p:nvPicPr>
          <p:cNvPr id="8" name="Picture 18" descr="Color Logo without LL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97" r="80119"/>
          <a:stretch>
            <a:fillRect/>
          </a:stretch>
        </p:blipFill>
        <p:spPr bwMode="auto">
          <a:xfrm>
            <a:off x="111368" y="77789"/>
            <a:ext cx="1115456"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25783" y="2209811"/>
            <a:ext cx="9411462" cy="877163"/>
          </a:xfrm>
        </p:spPr>
        <p:txBody>
          <a:bodyPr lIns="91440" bIns="91440">
            <a:spAutoFit/>
          </a:bodyPr>
          <a:lstStyle>
            <a:lvl1pPr marL="0" indent="0" algn="ctr">
              <a:buNone/>
              <a:defRPr sz="4800" b="1">
                <a:solidFill>
                  <a:srgbClr val="FFC000"/>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4" name="TextBox 3"/>
          <p:cNvSpPr txBox="1"/>
          <p:nvPr/>
        </p:nvSpPr>
        <p:spPr>
          <a:xfrm>
            <a:off x="4030983" y="6524664"/>
            <a:ext cx="4293870" cy="246221"/>
          </a:xfrm>
          <a:prstGeom prst="rect">
            <a:avLst/>
          </a:prstGeom>
          <a:noFill/>
        </p:spPr>
        <p:txBody>
          <a:bodyPr wrap="square" rtlCol="0">
            <a:spAutoFit/>
          </a:bodyPr>
          <a:lstStyle/>
          <a:p>
            <a:pPr fontAlgn="auto">
              <a:spcBef>
                <a:spcPts val="0"/>
              </a:spcBef>
              <a:spcAft>
                <a:spcPts val="0"/>
              </a:spcAft>
              <a:defRPr/>
            </a:pPr>
            <a:r>
              <a:rPr lang="en-US" sz="1000" dirty="0">
                <a:solidFill>
                  <a:prstClr val="white"/>
                </a:solidFill>
                <a:latin typeface="Arial" charset="0"/>
                <a:cs typeface="+mn-cs"/>
              </a:rPr>
              <a:t>©2002-2011 Marsha M. Linehan, Ph.D., ABPP</a:t>
            </a:r>
          </a:p>
        </p:txBody>
      </p:sp>
      <p:sp>
        <p:nvSpPr>
          <p:cNvPr id="6" name="Slide Number Placeholder 6"/>
          <p:cNvSpPr txBox="1">
            <a:spLocks/>
          </p:cNvSpPr>
          <p:nvPr/>
        </p:nvSpPr>
        <p:spPr>
          <a:xfrm>
            <a:off x="7448554" y="647700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1" y="6517003"/>
            <a:ext cx="1402080" cy="272828"/>
          </a:xfrm>
          <a:prstGeom prst="rect">
            <a:avLst/>
          </a:prstGeom>
        </p:spPr>
      </p:pic>
    </p:spTree>
    <p:extLst>
      <p:ext uri="{BB962C8B-B14F-4D97-AF65-F5344CB8AC3E}">
        <p14:creationId xmlns:p14="http://schemas.microsoft.com/office/powerpoint/2010/main" val="41121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660" y="4406910"/>
            <a:ext cx="893826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660" y="2906720"/>
            <a:ext cx="893826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A0F3337-65A9-4918-B229-897C3592CFF6}" type="datetime1">
              <a:rPr lang="en-US" smtClean="0"/>
              <a:t>6/20/2016</a:t>
            </a:fld>
            <a:endParaRPr lang="en-US"/>
          </a:p>
        </p:txBody>
      </p:sp>
      <p:sp>
        <p:nvSpPr>
          <p:cNvPr id="5" name="Slide Number Placeholder 4"/>
          <p:cNvSpPr>
            <a:spLocks noGrp="1"/>
          </p:cNvSpPr>
          <p:nvPr>
            <p:ph type="sldNum" sz="quarter" idx="11"/>
          </p:nvPr>
        </p:nvSpPr>
        <p:spPr/>
        <p:txBody>
          <a:bodyPr/>
          <a:lstStyle>
            <a:lvl1pPr>
              <a:defRPr/>
            </a:lvl1pPr>
          </a:lstStyle>
          <a:p>
            <a:pPr>
              <a:defRPr/>
            </a:pPr>
            <a:fld id="{EF9EACF1-BB36-4C7C-A0EA-F7A4EB0D78E4}" type="slidenum">
              <a:rPr lang="en-US"/>
              <a:pPr>
                <a:defRPr/>
              </a:pPr>
              <a:t>‹#›</a:t>
            </a:fld>
            <a:endParaRPr lang="en-US"/>
          </a:p>
        </p:txBody>
      </p:sp>
      <p:sp>
        <p:nvSpPr>
          <p:cNvPr id="6" name="Footer Placeholder 5"/>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23780849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Plain Bl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416359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38238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Leg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3" name="Title 4"/>
          <p:cNvSpPr txBox="1">
            <a:spLocks/>
          </p:cNvSpPr>
          <p:nvPr userDrawn="1"/>
        </p:nvSpPr>
        <p:spPr>
          <a:xfrm>
            <a:off x="350523" y="1371603"/>
            <a:ext cx="9551670" cy="4876801"/>
          </a:xfrm>
          <a:prstGeom prst="rect">
            <a:avLst/>
          </a:prstGeom>
        </p:spPr>
        <p:txBody>
          <a:bodyPr lIns="45720" rIns="45720" anchor="b">
            <a:normAutofit lnSpcReduction="10000"/>
          </a:bodyPr>
          <a:lstStyle>
            <a:lvl1pPr algn="ctr">
              <a:defRPr sz="2400" b="0" baseline="0">
                <a:solidFill>
                  <a:schemeClr val="accent3"/>
                </a:solidFill>
                <a:effectLst/>
              </a:defRPr>
            </a:lvl1pPr>
          </a:lstStyle>
          <a:p>
            <a:pPr algn="l"/>
            <a:r>
              <a:rPr lang="en-US" dirty="0" smtClean="0">
                <a:solidFill>
                  <a:prstClr val="white"/>
                </a:solidFill>
                <a:latin typeface="Arial" charset="0"/>
                <a:cs typeface="+mn-cs"/>
              </a:rPr>
              <a:t>Use of these training materials is part of an educational agreement between Behavioral Tech, LLC and your organization.</a:t>
            </a:r>
          </a:p>
          <a:p>
            <a:pPr algn="l"/>
            <a:endParaRPr lang="en-US" dirty="0" smtClean="0">
              <a:solidFill>
                <a:prstClr val="white"/>
              </a:solidFill>
              <a:latin typeface="Arial" charset="0"/>
              <a:cs typeface="+mn-cs"/>
            </a:endParaRPr>
          </a:p>
          <a:p>
            <a:pPr algn="l"/>
            <a:r>
              <a:rPr lang="en-US" dirty="0" smtClean="0">
                <a:solidFill>
                  <a:prstClr val="white"/>
                </a:solidFill>
                <a:latin typeface="Arial" charset="0"/>
                <a:cs typeface="+mn-cs"/>
              </a:rPr>
              <a:t>The enclosed materials should be destroyed after you use them for this specific training. </a:t>
            </a:r>
            <a:r>
              <a:rPr lang="en-US" sz="2600" b="1" dirty="0" smtClean="0">
                <a:solidFill>
                  <a:prstClr val="white"/>
                </a:solidFill>
                <a:latin typeface="Arial" charset="0"/>
                <a:cs typeface="+mn-cs"/>
              </a:rPr>
              <a:t>They are not to be copied,  distributed or used for any other purpose. </a:t>
            </a:r>
            <a:r>
              <a:rPr lang="en-US" dirty="0" smtClean="0">
                <a:solidFill>
                  <a:prstClr val="white"/>
                </a:solidFill>
                <a:latin typeface="Arial" charset="0"/>
                <a:cs typeface="+mn-cs"/>
              </a:rPr>
              <a:t>All materials must be distributed to participants in hard copy; they may not be distributed electronically. </a:t>
            </a:r>
          </a:p>
          <a:p>
            <a:pPr algn="l"/>
            <a:endParaRPr lang="en-US" dirty="0" smtClean="0">
              <a:solidFill>
                <a:prstClr val="white"/>
              </a:solidFill>
              <a:latin typeface="Arial" charset="0"/>
              <a:cs typeface="+mn-cs"/>
            </a:endParaRPr>
          </a:p>
          <a:p>
            <a:pPr algn="l"/>
            <a:r>
              <a:rPr lang="en-US" dirty="0" smtClean="0">
                <a:solidFill>
                  <a:prstClr val="white"/>
                </a:solidFill>
                <a:latin typeface="Arial" charset="0"/>
                <a:cs typeface="+mn-cs"/>
              </a:rPr>
              <a:t>All materials are ©2002-2012 Marsha M. Linehan, Ph.D., ABPP and published by Behavioral Tech, LLC. For educational use only. Do not  copy or distribute without permission.</a:t>
            </a:r>
          </a:p>
          <a:p>
            <a:pPr algn="l"/>
            <a:endParaRPr lang="en-US" dirty="0" smtClean="0">
              <a:solidFill>
                <a:prstClr val="white"/>
              </a:solidFill>
            </a:endParaRPr>
          </a:p>
          <a:p>
            <a:pPr algn="l" fontAlgn="auto">
              <a:spcAft>
                <a:spcPts val="0"/>
              </a:spcAft>
              <a:defRPr/>
            </a:pPr>
            <a:r>
              <a:rPr lang="en-US" dirty="0" smtClean="0">
                <a:solidFill>
                  <a:prstClr val="white"/>
                </a:solidFill>
                <a:latin typeface="Arial" charset="0"/>
                <a:cs typeface="+mn-cs"/>
              </a:rPr>
              <a:t>For more training information, please visit </a:t>
            </a:r>
            <a:r>
              <a:rPr lang="en-US" sz="2600" b="1" dirty="0" smtClean="0">
                <a:solidFill>
                  <a:prstClr val="white"/>
                </a:solidFill>
                <a:latin typeface="Arial" charset="0"/>
                <a:cs typeface="+mn-cs"/>
              </a:rPr>
              <a:t>www.behavioraltech.org</a:t>
            </a:r>
            <a:endParaRPr lang="en-US" sz="2600" b="1" dirty="0">
              <a:solidFill>
                <a:prstClr val="white"/>
              </a:solidFill>
            </a:endParaRPr>
          </a:p>
        </p:txBody>
      </p:sp>
    </p:spTree>
    <p:extLst>
      <p:ext uri="{BB962C8B-B14F-4D97-AF65-F5344CB8AC3E}">
        <p14:creationId xmlns:p14="http://schemas.microsoft.com/office/powerpoint/2010/main" val="17833426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Intro Slide_with CEU">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977137" y="2222326"/>
            <a:ext cx="8675370" cy="990600"/>
          </a:xfrm>
        </p:spPr>
        <p:txBody>
          <a:bodyPr anchor="b"/>
          <a:lstStyle>
            <a:lvl1pPr algn="r">
              <a:buNone/>
              <a:defRPr b="1">
                <a:solidFill>
                  <a:schemeClr val="accent3"/>
                </a:solidFill>
                <a:latin typeface="Arial Narrow" pitchFamily="34" charset="0"/>
              </a:defRPr>
            </a:lvl1pPr>
          </a:lstStyle>
          <a:p>
            <a:pPr lvl="0"/>
            <a:r>
              <a:rPr lang="en-US" smtClean="0"/>
              <a:t>Click to edit Master text styles</a:t>
            </a:r>
          </a:p>
        </p:txBody>
      </p:sp>
      <p:sp>
        <p:nvSpPr>
          <p:cNvPr id="17" name="Text Placeholder 14"/>
          <p:cNvSpPr>
            <a:spLocks noGrp="1"/>
          </p:cNvSpPr>
          <p:nvPr>
            <p:ph type="body" sz="quarter" idx="11"/>
          </p:nvPr>
        </p:nvSpPr>
        <p:spPr>
          <a:xfrm>
            <a:off x="920117" y="3431136"/>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8" name="Text Placeholder 14"/>
          <p:cNvSpPr>
            <a:spLocks noGrp="1"/>
          </p:cNvSpPr>
          <p:nvPr>
            <p:ph type="body" sz="quarter" idx="12"/>
          </p:nvPr>
        </p:nvSpPr>
        <p:spPr>
          <a:xfrm>
            <a:off x="920117" y="3733800"/>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9" name="Text Placeholder 14"/>
          <p:cNvSpPr>
            <a:spLocks noGrp="1"/>
          </p:cNvSpPr>
          <p:nvPr>
            <p:ph type="body" sz="quarter" idx="13"/>
          </p:nvPr>
        </p:nvSpPr>
        <p:spPr>
          <a:xfrm>
            <a:off x="920117" y="4038600"/>
            <a:ext cx="8675370" cy="304800"/>
          </a:xfrm>
        </p:spPr>
        <p:txBody>
          <a:bodyPr anchor="b">
            <a:normAutofit/>
          </a:bodyPr>
          <a:lstStyle>
            <a:lvl1pPr algn="r">
              <a:buNone/>
              <a:defRPr sz="1600" b="0">
                <a:solidFill>
                  <a:schemeClr val="tx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9274596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8539722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16901872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8521930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0041811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44304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7955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 y="1524003"/>
            <a:ext cx="5168345" cy="5332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43609" y="1524003"/>
            <a:ext cx="5170170" cy="5332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44B94CE-B5CA-435E-A1B9-C8B6BA6E1434}" type="datetime1">
              <a:rPr lang="en-US" smtClean="0"/>
              <a:t>6/20/2016</a:t>
            </a:fld>
            <a:endParaRPr lang="en-US"/>
          </a:p>
        </p:txBody>
      </p:sp>
      <p:sp>
        <p:nvSpPr>
          <p:cNvPr id="6" name="Slide Number Placeholder 5"/>
          <p:cNvSpPr>
            <a:spLocks noGrp="1"/>
          </p:cNvSpPr>
          <p:nvPr>
            <p:ph type="sldNum" sz="quarter" idx="11"/>
          </p:nvPr>
        </p:nvSpPr>
        <p:spPr/>
        <p:txBody>
          <a:bodyPr/>
          <a:lstStyle>
            <a:lvl1pPr>
              <a:defRPr/>
            </a:lvl1pPr>
          </a:lstStyle>
          <a:p>
            <a:pPr>
              <a:defRPr/>
            </a:pPr>
            <a:fld id="{A250ECC6-24C5-48CD-BB00-7D6BBB099C08}" type="slidenum">
              <a:rPr lang="en-US"/>
              <a:pPr>
                <a:defRPr/>
              </a:pPr>
              <a:t>‹#›</a:t>
            </a:fld>
            <a:endParaRPr lang="en-US"/>
          </a:p>
        </p:txBody>
      </p:sp>
      <p:sp>
        <p:nvSpPr>
          <p:cNvPr id="7" name="Footer Placeholder 6"/>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31458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778734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2891135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8300070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8761711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12169015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9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2596563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10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7339201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1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7845493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1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0738256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cSld name="1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09521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780" y="274638"/>
            <a:ext cx="946404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780" y="1535112"/>
            <a:ext cx="464621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780" y="2174877"/>
            <a:ext cx="464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788" y="1535112"/>
            <a:ext cx="464804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788" y="2174877"/>
            <a:ext cx="464804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10F4CCC-A43E-4969-A387-91CC70FE792F}" type="datetime1">
              <a:rPr lang="en-US" smtClean="0"/>
              <a:t>6/20/2016</a:t>
            </a:fld>
            <a:endParaRPr lang="en-US"/>
          </a:p>
        </p:txBody>
      </p:sp>
      <p:sp>
        <p:nvSpPr>
          <p:cNvPr id="8" name="Slide Number Placeholder 7"/>
          <p:cNvSpPr>
            <a:spLocks noGrp="1"/>
          </p:cNvSpPr>
          <p:nvPr>
            <p:ph type="sldNum" sz="quarter" idx="11"/>
          </p:nvPr>
        </p:nvSpPr>
        <p:spPr/>
        <p:txBody>
          <a:bodyPr/>
          <a:lstStyle>
            <a:lvl1pPr>
              <a:defRPr/>
            </a:lvl1pPr>
          </a:lstStyle>
          <a:p>
            <a:pPr>
              <a:defRPr/>
            </a:pPr>
            <a:fld id="{1799EBFA-6808-472A-ACF4-2D3EC7A6AF10}" type="slidenum">
              <a:rPr lang="en-US"/>
              <a:pPr>
                <a:defRPr/>
              </a:pPr>
              <a:t>‹#›</a:t>
            </a:fld>
            <a:endParaRPr lang="en-US"/>
          </a:p>
        </p:txBody>
      </p:sp>
      <p:sp>
        <p:nvSpPr>
          <p:cNvPr id="9" name="Footer Placeholder 8"/>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40346914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1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5449397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cSld name="15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6317985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cSld name="16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8822934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cSld name="17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377714725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cSld name="2_End Slide_without CEU">
    <p:spTree>
      <p:nvGrpSpPr>
        <p:cNvPr id="1" name=""/>
        <p:cNvGrpSpPr/>
        <p:nvPr/>
      </p:nvGrpSpPr>
      <p:grpSpPr>
        <a:xfrm>
          <a:off x="0" y="0"/>
          <a:ext cx="0" cy="0"/>
          <a:chOff x="0" y="0"/>
          <a:chExt cx="0" cy="0"/>
        </a:xfrm>
      </p:grpSpPr>
      <p:sp>
        <p:nvSpPr>
          <p:cNvPr id="9" name="TextBox 8"/>
          <p:cNvSpPr txBox="1"/>
          <p:nvPr userDrawn="1"/>
        </p:nvSpPr>
        <p:spPr>
          <a:xfrm>
            <a:off x="1796416" y="3581407"/>
            <a:ext cx="6922770" cy="1215717"/>
          </a:xfrm>
          <a:prstGeom prst="rect">
            <a:avLst/>
          </a:prstGeom>
          <a:noFill/>
        </p:spPr>
        <p:txBody>
          <a:bodyPr wrap="square" rtlCol="0">
            <a:spAutoFit/>
          </a:bodyPr>
          <a:lstStyle/>
          <a:p>
            <a:pPr algn="ctr">
              <a:defRPr/>
            </a:pPr>
            <a:r>
              <a:rPr lang="en-US" sz="2000" dirty="0">
                <a:solidFill>
                  <a:srgbClr val="EEECE1"/>
                </a:solidFill>
              </a:rPr>
              <a:t>For more training information, please visit </a:t>
            </a:r>
          </a:p>
          <a:p>
            <a:pPr algn="ctr">
              <a:defRPr/>
            </a:pPr>
            <a:endParaRPr lang="en-US" sz="700" dirty="0">
              <a:solidFill>
                <a:srgbClr val="EEECE1"/>
              </a:solidFill>
            </a:endParaRPr>
          </a:p>
          <a:p>
            <a:pPr algn="ctr">
              <a:defRPr/>
            </a:pPr>
            <a:r>
              <a:rPr lang="en-US" sz="2800" dirty="0">
                <a:solidFill>
                  <a:srgbClr val="EEECE1"/>
                </a:solidFill>
              </a:rPr>
              <a:t>www.behavioral</a:t>
            </a:r>
            <a:r>
              <a:rPr lang="en-US" sz="2800" dirty="0">
                <a:solidFill>
                  <a:srgbClr val="C0504D">
                    <a:lumMod val="90000"/>
                    <a:lumOff val="10000"/>
                  </a:srgbClr>
                </a:solidFill>
              </a:rPr>
              <a:t>tech</a:t>
            </a:r>
            <a:r>
              <a:rPr lang="en-US" sz="2800" dirty="0">
                <a:solidFill>
                  <a:srgbClr val="EEECE1"/>
                </a:solidFill>
              </a:rPr>
              <a:t>.org</a:t>
            </a:r>
          </a:p>
          <a:p>
            <a:endParaRPr lang="en-US" sz="1800" dirty="0">
              <a:solidFill>
                <a:prstClr val="white"/>
              </a:solidFill>
              <a:latin typeface="Arial" charset="0"/>
              <a:cs typeface="+mn-cs"/>
            </a:endParaRPr>
          </a:p>
        </p:txBody>
      </p:sp>
    </p:spTree>
    <p:extLst>
      <p:ext uri="{BB962C8B-B14F-4D97-AF65-F5344CB8AC3E}">
        <p14:creationId xmlns:p14="http://schemas.microsoft.com/office/powerpoint/2010/main" val="366636940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6" name="Slide Number Placeholder 5"/>
          <p:cNvSpPr>
            <a:spLocks noGrp="1"/>
          </p:cNvSpPr>
          <p:nvPr>
            <p:ph type="sldNum" sz="quarter" idx="12"/>
          </p:nvPr>
        </p:nvSpPr>
        <p:spPr>
          <a:xfrm>
            <a:off x="9376413" y="6356352"/>
            <a:ext cx="613410" cy="365124"/>
          </a:xfrm>
          <a:prstGeom prst="rect">
            <a:avLst/>
          </a:prstGeom>
        </p:spPr>
        <p:txBody>
          <a:bodyPr/>
          <a:lstStyle>
            <a:lvl1pPr>
              <a:defRPr sz="1800">
                <a:solidFill>
                  <a:srgbClr val="FFC000"/>
                </a:solidFill>
                <a:latin typeface="Arial" pitchFamily="34" charset="0"/>
                <a:cs typeface="Arial" pitchFamily="34" charset="0"/>
              </a:defRPr>
            </a:lvl1pPr>
          </a:lstStyle>
          <a:p>
            <a:fld id="{D87EC31D-7AE7-4E84-859F-FC0031F1C632}" type="slidenum">
              <a:rPr lang="en-US" smtClean="0"/>
              <a:pPr/>
              <a:t>‹#›</a:t>
            </a:fld>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sp>
        <p:nvSpPr>
          <p:cNvPr id="21" name="TextBox 20"/>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cs typeface="+mn-cs"/>
              </a:rPr>
              <a:t>©2002-2011 Marsha M. Linehan, Ph.D., ABPP</a:t>
            </a:r>
          </a:p>
        </p:txBody>
      </p:sp>
    </p:spTree>
    <p:extLst>
      <p:ext uri="{BB962C8B-B14F-4D97-AF65-F5344CB8AC3E}">
        <p14:creationId xmlns:p14="http://schemas.microsoft.com/office/powerpoint/2010/main" val="3876412315"/>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_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dirty="0" smtClean="0"/>
              <a:t>Click to edit Master text styles</a:t>
            </a:r>
          </a:p>
        </p:txBody>
      </p:sp>
      <p:sp>
        <p:nvSpPr>
          <p:cNvPr id="4" name="Slide Number Placeholder 4"/>
          <p:cNvSpPr>
            <a:spLocks noGrp="1"/>
          </p:cNvSpPr>
          <p:nvPr>
            <p:ph type="sldNum" sz="quarter" idx="12"/>
          </p:nvPr>
        </p:nvSpPr>
        <p:spPr>
          <a:xfrm>
            <a:off x="9376413" y="6356352"/>
            <a:ext cx="613410" cy="365124"/>
          </a:xfrm>
          <a:prstGeom prst="rect">
            <a:avLst/>
          </a:prstGeom>
        </p:spPr>
        <p:txBody>
          <a:bodyPr/>
          <a:lstStyle>
            <a:lvl1pPr>
              <a:defRPr>
                <a:solidFill>
                  <a:srgbClr val="FFC000"/>
                </a:solidFill>
              </a:defRPr>
            </a:lvl1pPr>
          </a:lstStyle>
          <a:p>
            <a:fld id="{D87EC31D-7AE7-4E84-859F-FC0031F1C632}" type="slidenum">
              <a:rPr lang="en-US" sz="1800" smtClean="0">
                <a:latin typeface="Arial" charset="0"/>
                <a:cs typeface="+mn-cs"/>
              </a:rPr>
              <a:pPr/>
              <a:t>‹#›</a:t>
            </a:fld>
            <a:endParaRPr lang="en-US" sz="1800" dirty="0">
              <a:latin typeface="Arial" charset="0"/>
              <a:cs typeface="+mn-cs"/>
            </a:endParaRPr>
          </a:p>
        </p:txBody>
      </p:sp>
      <p:sp>
        <p:nvSpPr>
          <p:cNvPr id="8" name="TextBox 7"/>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a:solidFill>
                  <a:prstClr val="white"/>
                </a:solidFill>
                <a:latin typeface="Arial"/>
                <a:cs typeface="+mn-cs"/>
              </a:rPr>
              <a:t>©2002-2011 Marsha M. Linehan, Ph.D., ABPP</a:t>
            </a:r>
          </a:p>
        </p:txBody>
      </p:sp>
    </p:spTree>
    <p:extLst>
      <p:ext uri="{BB962C8B-B14F-4D97-AF65-F5344CB8AC3E}">
        <p14:creationId xmlns:p14="http://schemas.microsoft.com/office/powerpoint/2010/main" val="386316158"/>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sp>
        <p:nvSpPr>
          <p:cNvPr id="5" name="TextBox 4"/>
          <p:cNvSpPr txBox="1"/>
          <p:nvPr userDrawn="1"/>
        </p:nvSpPr>
        <p:spPr>
          <a:xfrm>
            <a:off x="963935" y="2842260"/>
            <a:ext cx="8500111" cy="3970318"/>
          </a:xfrm>
          <a:prstGeom prst="rect">
            <a:avLst/>
          </a:prstGeom>
          <a:noFill/>
        </p:spPr>
        <p:txBody>
          <a:bodyPr wrap="square" rtlCol="0">
            <a:spAutoFit/>
          </a:bodyPr>
          <a:lstStyle/>
          <a:p>
            <a:pPr fontAlgn="auto">
              <a:spcBef>
                <a:spcPts val="0"/>
              </a:spcBef>
              <a:spcAft>
                <a:spcPts val="0"/>
              </a:spcAft>
              <a:defRPr/>
            </a:pPr>
            <a:r>
              <a:rPr lang="en-US" sz="4400" dirty="0">
                <a:solidFill>
                  <a:srgbClr val="FFC000"/>
                </a:solidFill>
                <a:latin typeface="Utsaah" pitchFamily="34" charset="0"/>
                <a:cs typeface="Utsaah" pitchFamily="34" charset="0"/>
              </a:rPr>
              <a:t>Thank you for attending!</a:t>
            </a:r>
          </a:p>
          <a:p>
            <a:pPr fontAlgn="auto">
              <a:spcBef>
                <a:spcPts val="0"/>
              </a:spcBef>
              <a:spcAft>
                <a:spcPts val="0"/>
              </a:spcAft>
              <a:defRPr/>
            </a:pPr>
            <a:endParaRPr lang="en-US" sz="2000" dirty="0">
              <a:solidFill>
                <a:srgbClr val="FFC000"/>
              </a:solidFill>
              <a:latin typeface="Utsaah" pitchFamily="34" charset="0"/>
              <a:cs typeface="Utsaah" pitchFamily="34" charset="0"/>
            </a:endParaRPr>
          </a:p>
          <a:p>
            <a:pPr fontAlgn="auto">
              <a:spcBef>
                <a:spcPts val="0"/>
              </a:spcBef>
              <a:spcAft>
                <a:spcPts val="0"/>
              </a:spcAft>
              <a:defRPr/>
            </a:pPr>
            <a:r>
              <a:rPr lang="en-US" sz="3600" dirty="0">
                <a:solidFill>
                  <a:srgbClr val="FFC000"/>
                </a:solidFill>
                <a:latin typeface="Utsaah" pitchFamily="34" charset="0"/>
                <a:cs typeface="Utsaah" pitchFamily="34" charset="0"/>
              </a:rPr>
              <a:t>For more training information, please visit</a:t>
            </a:r>
          </a:p>
          <a:p>
            <a:pPr fontAlgn="auto">
              <a:spcBef>
                <a:spcPts val="0"/>
              </a:spcBef>
              <a:spcAft>
                <a:spcPts val="0"/>
              </a:spcAft>
              <a:defRPr/>
            </a:pPr>
            <a:endParaRPr lang="en-US" sz="2000" dirty="0">
              <a:solidFill>
                <a:srgbClr val="FFC000"/>
              </a:solidFill>
              <a:latin typeface="Utsaah" pitchFamily="34" charset="0"/>
              <a:cs typeface="Utsaah" pitchFamily="34" charset="0"/>
            </a:endParaRPr>
          </a:p>
          <a:p>
            <a:pPr fontAlgn="auto">
              <a:spcBef>
                <a:spcPts val="0"/>
              </a:spcBef>
              <a:spcAft>
                <a:spcPts val="0"/>
              </a:spcAft>
              <a:defRPr/>
            </a:pPr>
            <a:r>
              <a:rPr lang="en-US" sz="4400" dirty="0">
                <a:solidFill>
                  <a:srgbClr val="FFC000"/>
                </a:solidFill>
                <a:latin typeface="Utsaah" pitchFamily="34" charset="0"/>
                <a:cs typeface="Utsaah" pitchFamily="34" charset="0"/>
              </a:rPr>
              <a:t>www.behavioraltech.org</a:t>
            </a:r>
          </a:p>
          <a:p>
            <a:pPr fontAlgn="auto">
              <a:spcBef>
                <a:spcPts val="0"/>
              </a:spcBef>
              <a:spcAft>
                <a:spcPts val="0"/>
              </a:spcAft>
              <a:defRPr/>
            </a:pPr>
            <a:endParaRPr lang="en-US" sz="4400" dirty="0">
              <a:solidFill>
                <a:srgbClr val="FFC000"/>
              </a:solidFill>
              <a:latin typeface="Utsaah" pitchFamily="34" charset="0"/>
              <a:cs typeface="Utsaah" pitchFamily="34" charset="0"/>
            </a:endParaRPr>
          </a:p>
          <a:p>
            <a:pPr fontAlgn="auto">
              <a:spcBef>
                <a:spcPts val="0"/>
              </a:spcBef>
              <a:spcAft>
                <a:spcPts val="0"/>
              </a:spcAft>
            </a:pPr>
            <a:endParaRPr lang="en-US" sz="4400" dirty="0">
              <a:solidFill>
                <a:srgbClr val="FFC000"/>
              </a:solidFill>
              <a:latin typeface="Utsaah" pitchFamily="34" charset="0"/>
              <a:cs typeface="Utsaah" pitchFamily="34" charset="0"/>
            </a:endParaRPr>
          </a:p>
        </p:txBody>
      </p:sp>
    </p:spTree>
    <p:extLst>
      <p:ext uri="{BB962C8B-B14F-4D97-AF65-F5344CB8AC3E}">
        <p14:creationId xmlns:p14="http://schemas.microsoft.com/office/powerpoint/2010/main" val="142467056"/>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63333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670" y="2130429"/>
            <a:ext cx="8938260" cy="1470024"/>
          </a:xfrm>
        </p:spPr>
        <p:txBody>
          <a:bodyPr>
            <a:normAutofit/>
          </a:bodyPr>
          <a:lstStyle>
            <a:lvl1pPr algn="l" defTabSz="914400" rtl="0" eaLnBrk="1" latinLnBrk="0" hangingPunct="1">
              <a:spcBef>
                <a:spcPct val="0"/>
              </a:spcBef>
              <a:buNone/>
              <a:defRPr lang="en-US" sz="4000" b="1" kern="1200" cap="all" dirty="0">
                <a:solidFill>
                  <a:srgbClr val="FFC000"/>
                </a:solidFill>
                <a:latin typeface="+mj-lt"/>
                <a:ea typeface="+mj-ea"/>
                <a:cs typeface="+mj-cs"/>
              </a:defRPr>
            </a:lvl1pPr>
          </a:lstStyle>
          <a:p>
            <a:r>
              <a:rPr lang="en-US" dirty="0" smtClean="0"/>
              <a:t>Training/event title</a:t>
            </a:r>
            <a:endParaRPr lang="en-US" dirty="0"/>
          </a:p>
        </p:txBody>
      </p:sp>
      <p:sp>
        <p:nvSpPr>
          <p:cNvPr id="3" name="Subtitle 2"/>
          <p:cNvSpPr>
            <a:spLocks noGrp="1"/>
          </p:cNvSpPr>
          <p:nvPr>
            <p:ph type="subTitle" idx="1" hasCustomPrompt="1"/>
          </p:nvPr>
        </p:nvSpPr>
        <p:spPr>
          <a:xfrm>
            <a:off x="1577340" y="3886201"/>
            <a:ext cx="7360920" cy="533399"/>
          </a:xfrm>
        </p:spPr>
        <p:txBody>
          <a:bodyPr>
            <a:normAutofit/>
          </a:bodyPr>
          <a:lstStyle>
            <a:lvl1pPr marL="0" indent="0" algn="ctr">
              <a:buNone/>
              <a:defRPr>
                <a:solidFill>
                  <a:schemeClr val="tx1">
                    <a:tint val="75000"/>
                  </a:schemeClr>
                </a:solidFill>
              </a:defRPr>
            </a:lvl1pPr>
            <a:lvl2pPr marL="457200" indent="0" algn="r">
              <a:buNone/>
              <a:defRPr lang="en-US" sz="2000" kern="1200" dirty="0">
                <a:solidFill>
                  <a:srgbClr val="FFC000"/>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57200" lvl="1" indent="0" algn="l" defTabSz="914400" rtl="0" eaLnBrk="1" latinLnBrk="0" hangingPunct="1">
              <a:spcBef>
                <a:spcPct val="20000"/>
              </a:spcBef>
              <a:buFont typeface="Arial" pitchFamily="34" charset="0"/>
              <a:buNone/>
            </a:pPr>
            <a:r>
              <a:rPr lang="en-US" dirty="0" smtClean="0"/>
              <a:t>training location or agency</a:t>
            </a:r>
            <a:endParaRPr lang="en-US" dirty="0"/>
          </a:p>
        </p:txBody>
      </p:sp>
      <p:sp>
        <p:nvSpPr>
          <p:cNvPr id="16" name="Text Placeholder 15"/>
          <p:cNvSpPr>
            <a:spLocks noGrp="1"/>
          </p:cNvSpPr>
          <p:nvPr>
            <p:ph type="body" sz="quarter" idx="13" hasCustomPrompt="1"/>
          </p:nvPr>
        </p:nvSpPr>
        <p:spPr>
          <a:xfrm>
            <a:off x="1577340" y="4495807"/>
            <a:ext cx="7360920" cy="533399"/>
          </a:xfrm>
        </p:spPr>
        <p:txBody>
          <a:bodyPr>
            <a:normAutofit/>
          </a:bodyPr>
          <a:lstStyle>
            <a:lvl2pPr marL="457200" indent="0">
              <a:buNone/>
              <a:defRPr sz="2000"/>
            </a:lvl2pPr>
          </a:lstStyle>
          <a:p>
            <a:pPr lvl="1"/>
            <a:r>
              <a:rPr lang="en-US" dirty="0" smtClean="0"/>
              <a:t>date(s)</a:t>
            </a:r>
          </a:p>
        </p:txBody>
      </p:sp>
      <p:sp>
        <p:nvSpPr>
          <p:cNvPr id="18" name="Text Placeholder 17"/>
          <p:cNvSpPr>
            <a:spLocks noGrp="1"/>
          </p:cNvSpPr>
          <p:nvPr>
            <p:ph type="body" sz="quarter" idx="14" hasCustomPrompt="1"/>
          </p:nvPr>
        </p:nvSpPr>
        <p:spPr>
          <a:xfrm>
            <a:off x="1577340" y="5181600"/>
            <a:ext cx="7360920" cy="457200"/>
          </a:xfrm>
        </p:spPr>
        <p:txBody>
          <a:bodyPr>
            <a:normAutofit/>
          </a:bodyPr>
          <a:lstStyle>
            <a:lvl2pPr marL="457200" indent="0" algn="r" defTabSz="914400" rtl="0" eaLnBrk="1" latinLnBrk="0" hangingPunct="1">
              <a:spcBef>
                <a:spcPct val="20000"/>
              </a:spcBef>
              <a:buFont typeface="Arial" pitchFamily="34" charset="0"/>
              <a:buNone/>
              <a:defRPr sz="2000"/>
            </a:lvl2pPr>
          </a:lstStyle>
          <a:p>
            <a:pPr marL="457200" lvl="1" indent="0" algn="l" defTabSz="914400" rtl="0" eaLnBrk="1" latinLnBrk="0" hangingPunct="1">
              <a:spcBef>
                <a:spcPct val="20000"/>
              </a:spcBef>
              <a:buFont typeface="Arial" pitchFamily="34" charset="0"/>
              <a:buNone/>
            </a:pPr>
            <a:r>
              <a:rPr lang="en-US" dirty="0" smtClean="0"/>
              <a:t>trainer(s)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7" name="TextBox 6"/>
          <p:cNvSpPr txBox="1"/>
          <p:nvPr userDrawn="1"/>
        </p:nvSpPr>
        <p:spPr>
          <a:xfrm>
            <a:off x="4994913" y="6524664"/>
            <a:ext cx="4293870" cy="246221"/>
          </a:xfrm>
          <a:prstGeom prst="rect">
            <a:avLst/>
          </a:prstGeom>
          <a:noFill/>
        </p:spPr>
        <p:txBody>
          <a:bodyPr wrap="square" rtlCol="0">
            <a:spAutoFit/>
          </a:bodyPr>
          <a:lstStyle/>
          <a:p>
            <a:pPr algn="r" fontAlgn="auto">
              <a:spcBef>
                <a:spcPts val="0"/>
              </a:spcBef>
              <a:spcAft>
                <a:spcPts val="0"/>
              </a:spcAft>
              <a:defRPr/>
            </a:pPr>
            <a:r>
              <a:rPr lang="en-US" sz="1000" dirty="0" smtClean="0">
                <a:solidFill>
                  <a:prstClr val="white"/>
                </a:solidFill>
                <a:latin typeface="Arial"/>
                <a:cs typeface="+mn-cs"/>
              </a:rPr>
              <a:t>©2002-2011 Marsha M. Linehan, Ph.D., ABPP</a:t>
            </a:r>
            <a:endParaRPr lang="en-US" sz="1000" dirty="0">
              <a:solidFill>
                <a:prstClr val="white"/>
              </a:solidFill>
              <a:latin typeface="Arial"/>
              <a:cs typeface="+mn-cs"/>
            </a:endParaRPr>
          </a:p>
        </p:txBody>
      </p:sp>
    </p:spTree>
    <p:extLst>
      <p:ext uri="{BB962C8B-B14F-4D97-AF65-F5344CB8AC3E}">
        <p14:creationId xmlns:p14="http://schemas.microsoft.com/office/powerpoint/2010/main" val="28503616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1FB1538-E6C0-4BB7-B6DB-4392830ECD32}" type="datetime1">
              <a:rPr lang="en-US" smtClean="0"/>
              <a:t>6/20/2016</a:t>
            </a:fld>
            <a:endParaRPr lang="en-US"/>
          </a:p>
        </p:txBody>
      </p:sp>
      <p:sp>
        <p:nvSpPr>
          <p:cNvPr id="4" name="Slide Number Placeholder 3"/>
          <p:cNvSpPr>
            <a:spLocks noGrp="1"/>
          </p:cNvSpPr>
          <p:nvPr>
            <p:ph type="sldNum" sz="quarter" idx="11"/>
          </p:nvPr>
        </p:nvSpPr>
        <p:spPr/>
        <p:txBody>
          <a:bodyPr/>
          <a:lstStyle>
            <a:lvl1pPr>
              <a:defRPr/>
            </a:lvl1pPr>
          </a:lstStyle>
          <a:p>
            <a:pPr>
              <a:defRPr/>
            </a:pPr>
            <a:fld id="{A762A3D0-C944-4FDF-9167-0B80741C2A20}" type="slidenum">
              <a:rPr lang="en-US"/>
              <a:pPr>
                <a:defRPr/>
              </a:pPr>
              <a:t>‹#›</a:t>
            </a:fld>
            <a:endParaRPr lang="en-US"/>
          </a:p>
        </p:txBody>
      </p:sp>
    </p:spTree>
    <p:extLst>
      <p:ext uri="{BB962C8B-B14F-4D97-AF65-F5344CB8AC3E}">
        <p14:creationId xmlns:p14="http://schemas.microsoft.com/office/powerpoint/2010/main" val="376364228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525780" y="274638"/>
            <a:ext cx="9464040" cy="868362"/>
          </a:xfrm>
        </p:spPr>
        <p:txBody>
          <a:bodyPr/>
          <a:lstStyle>
            <a:lvl1pPr>
              <a:defRPr b="0">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25780" y="1219201"/>
            <a:ext cx="9464040" cy="5105400"/>
          </a:xfrm>
        </p:spPr>
        <p:txBody>
          <a:bodyPr/>
          <a:lstStyle>
            <a:lvl1pPr>
              <a:defRPr>
                <a:latin typeface="Arial" pitchFamily="34" charset="0"/>
                <a:cs typeface="Arial" pitchFamily="34" charset="0"/>
              </a:defRPr>
            </a:lvl1pPr>
            <a:lvl2pPr>
              <a:defRPr>
                <a:solidFill>
                  <a:srgbClr val="FFC000"/>
                </a:solidFill>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a:cs typeface="+mn-cs"/>
              </a:rPr>
              <a:t>©2002-2011 Marsha M. Linehan, Ph.D., ABPP</a:t>
            </a:r>
            <a:endParaRPr lang="en-US" sz="1000" dirty="0">
              <a:solidFill>
                <a:prstClr val="white"/>
              </a:solidFill>
              <a:latin typeface="Arial"/>
              <a:cs typeface="+mn-cs"/>
            </a:endParaRPr>
          </a:p>
        </p:txBody>
      </p:sp>
      <p:sp>
        <p:nvSpPr>
          <p:cNvPr id="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3200" dirty="0">
              <a:ln>
                <a:solidFill>
                  <a:prstClr val="white"/>
                </a:solidFill>
              </a:ln>
              <a:solidFill>
                <a:prstClr val="black"/>
              </a:solidFill>
              <a:cs typeface="+mn-cs"/>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34579614"/>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8670" y="3048008"/>
            <a:ext cx="8938260" cy="1362075"/>
          </a:xfrm>
        </p:spPr>
        <p:txBody>
          <a:bodyPr anchor="t">
            <a:normAutofit/>
          </a:bodyPr>
          <a:lstStyle>
            <a:lvl1pPr algn="l">
              <a:defRPr sz="2800" b="1" cap="all">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88670" y="4495810"/>
            <a:ext cx="8938260" cy="1500187"/>
          </a:xfrm>
        </p:spPr>
        <p:txBody>
          <a:bodyPr anchor="t">
            <a:normAutofit/>
          </a:bodyPr>
          <a:lstStyle>
            <a:lvl1pPr marL="0" indent="0" algn="l" defTabSz="914400" rtl="0" eaLnBrk="1" latinLnBrk="0" hangingPunct="1">
              <a:spcBef>
                <a:spcPct val="0"/>
              </a:spcBef>
              <a:buNone/>
              <a:defRPr lang="en-US" sz="4000" b="1" kern="1200" cap="all" dirty="0" smtClean="0">
                <a:solidFill>
                  <a:srgbClr val="FFC000"/>
                </a:solidFill>
                <a:latin typeface="Arial" pitchFamily="34" charset="0"/>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66070752"/>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itle &amp;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52578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45433" y="1600205"/>
            <a:ext cx="4644390" cy="452596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5"/>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7" name="TextBox 16"/>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18"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3537190949"/>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167276712"/>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cSld name="Centered Content, No Titl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25780" y="1981205"/>
            <a:ext cx="9464040" cy="646331"/>
          </a:xfrm>
        </p:spPr>
        <p:txBody>
          <a:bodyPr>
            <a:spAutoFit/>
          </a:bodyPr>
          <a:lstStyle>
            <a:lvl1pPr marL="0" indent="0" algn="ctr">
              <a:buNone/>
              <a:defRPr sz="3600" b="1">
                <a:latin typeface="Arial Narrow" pitchFamily="34" charset="0"/>
              </a:defRPr>
            </a:lvl1pPr>
          </a:lstStyle>
          <a:p>
            <a:pPr lvl="0"/>
            <a:r>
              <a:rPr lang="en-US" smtClean="0"/>
              <a:t>Click to edit Master text styles</a:t>
            </a:r>
          </a:p>
        </p:txBody>
      </p:sp>
      <p:sp>
        <p:nvSpPr>
          <p:cNvPr id="14" name="Rectangle 13"/>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5" name="TextBox 14"/>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16"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2657062457"/>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4" name="TextBox 13"/>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15"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8"/>
            <a:ext cx="1936076" cy="376737"/>
          </a:xfrm>
          <a:prstGeom prst="rect">
            <a:avLst/>
          </a:prstGeom>
        </p:spPr>
      </p:pic>
    </p:spTree>
    <p:extLst>
      <p:ext uri="{BB962C8B-B14F-4D97-AF65-F5344CB8AC3E}">
        <p14:creationId xmlns:p14="http://schemas.microsoft.com/office/powerpoint/2010/main" val="3292013434"/>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sp>
        <p:nvSpPr>
          <p:cNvPr id="5" name="TextBox 4"/>
          <p:cNvSpPr txBox="1"/>
          <p:nvPr/>
        </p:nvSpPr>
        <p:spPr>
          <a:xfrm>
            <a:off x="963935" y="3588365"/>
            <a:ext cx="8500111" cy="1938992"/>
          </a:xfrm>
          <a:prstGeom prst="rect">
            <a:avLst/>
          </a:prstGeom>
          <a:noFill/>
        </p:spPr>
        <p:txBody>
          <a:bodyPr wrap="square" rtlCol="0">
            <a:spAutoFit/>
          </a:bodyPr>
          <a:lstStyle/>
          <a:p>
            <a:pPr fontAlgn="auto">
              <a:spcAft>
                <a:spcPts val="0"/>
              </a:spcAft>
              <a:defRPr/>
            </a:pPr>
            <a:r>
              <a:rPr lang="en-US" sz="6000" dirty="0" smtClean="0">
                <a:solidFill>
                  <a:srgbClr val="FFC000"/>
                </a:solidFill>
                <a:latin typeface="Cordia New" pitchFamily="34" charset="-34"/>
                <a:cs typeface="Cordia New" pitchFamily="34" charset="-34"/>
              </a:rPr>
              <a:t>Thank you for attending!</a:t>
            </a:r>
            <a:endParaRPr lang="en-US" sz="5400" dirty="0" smtClean="0">
              <a:solidFill>
                <a:srgbClr val="FFC000"/>
              </a:solidFill>
              <a:latin typeface="Cordia New" pitchFamily="34" charset="-34"/>
              <a:cs typeface="Cordia New" pitchFamily="34" charset="-34"/>
            </a:endParaRPr>
          </a:p>
          <a:p>
            <a:pPr fontAlgn="auto">
              <a:spcAft>
                <a:spcPts val="0"/>
              </a:spcAft>
              <a:defRPr/>
            </a:pPr>
            <a:r>
              <a:rPr lang="en-US" sz="6000" dirty="0" smtClean="0">
                <a:solidFill>
                  <a:srgbClr val="FFC000"/>
                </a:solidFill>
                <a:latin typeface="Cordia New" pitchFamily="34" charset="-34"/>
                <a:cs typeface="Cordia New" pitchFamily="34" charset="-34"/>
              </a:rPr>
              <a:t>www.behavioraltech.org</a:t>
            </a:r>
            <a:endParaRPr lang="en-US" sz="4400" dirty="0">
              <a:solidFill>
                <a:srgbClr val="FFC000"/>
              </a:solidFill>
              <a:latin typeface="Cordia New" pitchFamily="34" charset="-34"/>
              <a:cs typeface="Cordia New" pitchFamily="34" charset="-34"/>
            </a:endParaRPr>
          </a:p>
        </p:txBody>
      </p:sp>
    </p:spTree>
    <p:extLst>
      <p:ext uri="{BB962C8B-B14F-4D97-AF65-F5344CB8AC3E}">
        <p14:creationId xmlns:p14="http://schemas.microsoft.com/office/powerpoint/2010/main" val="1474244467"/>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800601"/>
            <a:ext cx="63093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1131" y="612775"/>
            <a:ext cx="63093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61131" y="5367344"/>
            <a:ext cx="630936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0" y="6477007"/>
            <a:ext cx="10515600" cy="38099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solidFill>
                <a:prstClr val="white"/>
              </a:solidFill>
            </a:endParaRPr>
          </a:p>
        </p:txBody>
      </p:sp>
      <p:sp>
        <p:nvSpPr>
          <p:cNvPr id="10" name="TextBox 9"/>
          <p:cNvSpPr txBox="1"/>
          <p:nvPr/>
        </p:nvSpPr>
        <p:spPr>
          <a:xfrm>
            <a:off x="3110866" y="6544399"/>
            <a:ext cx="4293870" cy="246221"/>
          </a:xfrm>
          <a:prstGeom prst="rect">
            <a:avLst/>
          </a:prstGeom>
          <a:noFill/>
        </p:spPr>
        <p:txBody>
          <a:bodyPr wrap="square" rtlCol="0">
            <a:spAutoFit/>
          </a:bodyPr>
          <a:lstStyle/>
          <a:p>
            <a:pPr algn="ct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11" name="Slide Number Placeholder 6"/>
          <p:cNvSpPr txBox="1">
            <a:spLocks/>
          </p:cNvSpPr>
          <p:nvPr/>
        </p:nvSpPr>
        <p:spPr>
          <a:xfrm>
            <a:off x="7448554" y="654517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77009"/>
            <a:ext cx="1936076" cy="376737"/>
          </a:xfrm>
          <a:prstGeom prst="rect">
            <a:avLst/>
          </a:prstGeom>
        </p:spPr>
      </p:pic>
    </p:spTree>
    <p:extLst>
      <p:ext uri="{BB962C8B-B14F-4D97-AF65-F5344CB8AC3E}">
        <p14:creationId xmlns:p14="http://schemas.microsoft.com/office/powerpoint/2010/main" val="1866600184"/>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cSld name="Head_Section Header">
    <p:spTree>
      <p:nvGrpSpPr>
        <p:cNvPr id="1" name=""/>
        <p:cNvGrpSpPr/>
        <p:nvPr/>
      </p:nvGrpSpPr>
      <p:grpSpPr>
        <a:xfrm>
          <a:off x="0" y="0"/>
          <a:ext cx="0" cy="0"/>
          <a:chOff x="0" y="0"/>
          <a:chExt cx="0" cy="0"/>
        </a:xfrm>
      </p:grpSpPr>
      <p:pic>
        <p:nvPicPr>
          <p:cNvPr id="8" name="Picture 18" descr="Color Logo without LL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97" r="80119"/>
          <a:stretch>
            <a:fillRect/>
          </a:stretch>
        </p:blipFill>
        <p:spPr bwMode="auto">
          <a:xfrm>
            <a:off x="111368" y="77789"/>
            <a:ext cx="1115456"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25783" y="2209811"/>
            <a:ext cx="9411462" cy="877163"/>
          </a:xfrm>
        </p:spPr>
        <p:txBody>
          <a:bodyPr lIns="91440" bIns="91440">
            <a:spAutoFit/>
          </a:bodyPr>
          <a:lstStyle>
            <a:lvl1pPr marL="0" indent="0" algn="ctr">
              <a:buNone/>
              <a:defRPr sz="4800" b="1">
                <a:solidFill>
                  <a:srgbClr val="FFC000"/>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4" name="TextBox 3"/>
          <p:cNvSpPr txBox="1"/>
          <p:nvPr/>
        </p:nvSpPr>
        <p:spPr>
          <a:xfrm>
            <a:off x="4030983" y="6524664"/>
            <a:ext cx="4293870" cy="246221"/>
          </a:xfrm>
          <a:prstGeom prst="rect">
            <a:avLst/>
          </a:prstGeom>
          <a:noFill/>
        </p:spPr>
        <p:txBody>
          <a:bodyPr wrap="square" rtlCol="0">
            <a:spAutoFit/>
          </a:bodyPr>
          <a:lstStyle/>
          <a:p>
            <a:pPr fontAlgn="auto">
              <a:spcBef>
                <a:spcPts val="0"/>
              </a:spcBef>
              <a:spcAft>
                <a:spcPts val="0"/>
              </a:spcAft>
              <a:defRPr/>
            </a:pPr>
            <a:r>
              <a:rPr lang="en-US" sz="1000" dirty="0" smtClean="0">
                <a:solidFill>
                  <a:prstClr val="white"/>
                </a:solidFill>
                <a:latin typeface="Arial" charset="0"/>
                <a:cs typeface="+mn-cs"/>
              </a:rPr>
              <a:t>©2002-2011 Marsha M. Linehan, Ph.D., ABPP</a:t>
            </a:r>
            <a:endParaRPr lang="en-US" sz="1000" dirty="0">
              <a:solidFill>
                <a:prstClr val="white"/>
              </a:solidFill>
              <a:latin typeface="Arial" charset="0"/>
              <a:cs typeface="+mn-cs"/>
            </a:endParaRPr>
          </a:p>
        </p:txBody>
      </p:sp>
      <p:sp>
        <p:nvSpPr>
          <p:cNvPr id="6" name="Slide Number Placeholder 6"/>
          <p:cNvSpPr txBox="1">
            <a:spLocks/>
          </p:cNvSpPr>
          <p:nvPr/>
        </p:nvSpPr>
        <p:spPr>
          <a:xfrm>
            <a:off x="7448554" y="6477001"/>
            <a:ext cx="3067048" cy="255588"/>
          </a:xfrm>
          <a:prstGeom prst="rect">
            <a:avLst/>
          </a:prstGeom>
          <a:effectLst/>
        </p:spPr>
        <p:txBody>
          <a:bodyPr anchor="ctr"/>
          <a:lstStyle>
            <a:lvl1pPr algn="r" fontAlgn="auto">
              <a:spcBef>
                <a:spcPts val="0"/>
              </a:spcBef>
              <a:spcAft>
                <a:spcPts val="0"/>
              </a:spcAft>
              <a:defRPr sz="700" b="0">
                <a:solidFill>
                  <a:schemeClr val="tx1">
                    <a:tint val="75000"/>
                  </a:schemeClr>
                </a:solidFill>
                <a:latin typeface="+mn-lt"/>
              </a:defRPr>
            </a:lvl1pPr>
          </a:lstStyle>
          <a:p>
            <a:pPr>
              <a:defRPr/>
            </a:pPr>
            <a:fld id="{DAF247FB-6BC2-4829-A890-B6E3948BCF11}" type="slidenum">
              <a:rPr lang="en-US" sz="2800" smtClean="0">
                <a:ln w="18415" cmpd="sng">
                  <a:solidFill>
                    <a:srgbClr val="FFFFFF"/>
                  </a:solidFill>
                  <a:prstDash val="solid"/>
                </a:ln>
                <a:solidFill>
                  <a:prstClr val="black"/>
                </a:solidFill>
                <a:effectLst>
                  <a:outerShdw blurRad="63500" dir="3600000" algn="tl" rotWithShape="0">
                    <a:srgbClr val="000000">
                      <a:alpha val="70000"/>
                    </a:srgbClr>
                  </a:outerShdw>
                </a:effectLst>
                <a:cs typeface="+mn-cs"/>
              </a:rPr>
              <a:pPr>
                <a:defRPr/>
              </a:pPr>
              <a:t>‹#›</a:t>
            </a:fld>
            <a:endParaRPr lang="en-US" sz="2800" dirty="0">
              <a:ln w="18415" cmpd="sng">
                <a:solidFill>
                  <a:srgbClr val="FFFFFF"/>
                </a:solidFill>
                <a:prstDash val="solid"/>
              </a:ln>
              <a:solidFill>
                <a:prstClr val="black"/>
              </a:solidFill>
              <a:effectLst>
                <a:outerShdw blurRad="63500" dir="3600000" algn="tl" rotWithShape="0">
                  <a:srgbClr val="000000">
                    <a:alpha val="70000"/>
                  </a:srgbClr>
                </a:outerShdw>
              </a:effectLst>
              <a:cs typeface="+mn-cs"/>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1" y="6517003"/>
            <a:ext cx="1402080" cy="272828"/>
          </a:xfrm>
          <a:prstGeom prst="rect">
            <a:avLst/>
          </a:prstGeom>
        </p:spPr>
      </p:pic>
    </p:spTree>
    <p:extLst>
      <p:ext uri="{BB962C8B-B14F-4D97-AF65-F5344CB8AC3E}">
        <p14:creationId xmlns:p14="http://schemas.microsoft.com/office/powerpoint/2010/main" val="2151003205"/>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Plain Bl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81853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D3C77C-91C4-4DC0-931F-9E09E9EFA211}" type="datetime1">
              <a:rPr lang="en-US" smtClean="0"/>
              <a:t>6/20/2016</a:t>
            </a:fld>
            <a:endParaRPr lang="en-US"/>
          </a:p>
        </p:txBody>
      </p:sp>
      <p:sp>
        <p:nvSpPr>
          <p:cNvPr id="3" name="Slide Number Placeholder 2"/>
          <p:cNvSpPr>
            <a:spLocks noGrp="1"/>
          </p:cNvSpPr>
          <p:nvPr>
            <p:ph type="sldNum" sz="quarter" idx="11"/>
          </p:nvPr>
        </p:nvSpPr>
        <p:spPr/>
        <p:txBody>
          <a:bodyPr/>
          <a:lstStyle>
            <a:lvl1pPr>
              <a:defRPr/>
            </a:lvl1pPr>
          </a:lstStyle>
          <a:p>
            <a:pPr>
              <a:defRPr/>
            </a:pPr>
            <a:fld id="{BAAA3B9D-0401-41F6-A412-553B6C9CAEBC}" type="slidenum">
              <a:rPr lang="en-US"/>
              <a:pPr>
                <a:defRPr/>
              </a:pPr>
              <a:t>‹#›</a:t>
            </a:fld>
            <a:endParaRPr lang="en-US"/>
          </a:p>
        </p:txBody>
      </p:sp>
      <p:sp>
        <p:nvSpPr>
          <p:cNvPr id="4" name="Footer Placeholder 3"/>
          <p:cNvSpPr>
            <a:spLocks noGrp="1"/>
          </p:cNvSpPr>
          <p:nvPr>
            <p:ph type="ftr" sz="quarter" idx="12"/>
          </p:nvPr>
        </p:nvSpPr>
        <p:spPr/>
        <p:txBody>
          <a:bodyPr/>
          <a:lstStyle>
            <a:lvl1pPr>
              <a:defRPr>
                <a:latin typeface="Arial" pitchFamily="34" charset="0"/>
              </a:defRPr>
            </a:lvl1pPr>
          </a:lstStyle>
          <a:p>
            <a:r>
              <a:rPr lang="en-US" smtClean="0"/>
              <a:t>© Marsha Linehan, Ph.D., 2016</a:t>
            </a:r>
            <a:endParaRPr lang="en-US"/>
          </a:p>
        </p:txBody>
      </p:sp>
    </p:spTree>
    <p:extLst>
      <p:ext uri="{BB962C8B-B14F-4D97-AF65-F5344CB8AC3E}">
        <p14:creationId xmlns:p14="http://schemas.microsoft.com/office/powerpoint/2010/main" val="81980357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48052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Leg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380" y="304805"/>
            <a:ext cx="4699160" cy="914401"/>
          </a:xfrm>
          <a:prstGeom prst="rect">
            <a:avLst/>
          </a:prstGeom>
        </p:spPr>
      </p:pic>
      <p:sp>
        <p:nvSpPr>
          <p:cNvPr id="3" name="Title 4"/>
          <p:cNvSpPr txBox="1">
            <a:spLocks/>
          </p:cNvSpPr>
          <p:nvPr userDrawn="1"/>
        </p:nvSpPr>
        <p:spPr>
          <a:xfrm>
            <a:off x="350523" y="1371603"/>
            <a:ext cx="9551670" cy="4876801"/>
          </a:xfrm>
          <a:prstGeom prst="rect">
            <a:avLst/>
          </a:prstGeom>
        </p:spPr>
        <p:txBody>
          <a:bodyPr lIns="45720" rIns="45720" anchor="b">
            <a:normAutofit/>
          </a:bodyPr>
          <a:lstStyle>
            <a:lvl1pPr algn="ctr">
              <a:defRPr sz="2400" b="0" baseline="0">
                <a:solidFill>
                  <a:schemeClr val="accent3"/>
                </a:solidFill>
                <a:effectLst/>
              </a:defRPr>
            </a:lvl1pPr>
          </a:lstStyle>
          <a:p>
            <a:pPr algn="l"/>
            <a:r>
              <a:rPr lang="en-US" dirty="0" smtClean="0">
                <a:solidFill>
                  <a:prstClr val="white"/>
                </a:solidFill>
                <a:latin typeface="Arial" charset="0"/>
                <a:cs typeface="+mn-cs"/>
              </a:rPr>
              <a:t>The enclosed materials are not to be copied or distributed (in electronic or paper form). Unless expressly stated otherwise, these materials are intended only for your personal reference when conducting work with clients in your own practice or affiliated organization. Permissions to copy handouts and worksheets for client use are clearly stated on the documents to which they apply. These permissions do not extend to other materials in this set.</a:t>
            </a:r>
          </a:p>
          <a:p>
            <a:pPr algn="l"/>
            <a:endParaRPr lang="en-US" dirty="0" smtClean="0">
              <a:solidFill>
                <a:prstClr val="white"/>
              </a:solidFill>
              <a:latin typeface="Arial" charset="0"/>
              <a:cs typeface="+mn-cs"/>
            </a:endParaRPr>
          </a:p>
          <a:p>
            <a:pPr algn="l"/>
            <a:r>
              <a:rPr lang="en-US" dirty="0" smtClean="0">
                <a:solidFill>
                  <a:prstClr val="white"/>
                </a:solidFill>
                <a:latin typeface="Arial" charset="0"/>
                <a:cs typeface="+mn-cs"/>
              </a:rPr>
              <a:t>All materials are ©2002-2012 Marsha M. Linehan, Ph.D., ABPP and published by Behavioral Tech, LLC. For educational use only. Do not copy or distribute without permission.</a:t>
            </a:r>
          </a:p>
          <a:p>
            <a:pPr algn="l"/>
            <a:endParaRPr lang="en-US" dirty="0" smtClean="0">
              <a:solidFill>
                <a:prstClr val="white"/>
              </a:solidFill>
              <a:latin typeface="Arial" charset="0"/>
              <a:cs typeface="+mn-cs"/>
            </a:endParaRPr>
          </a:p>
          <a:p>
            <a:pPr algn="l"/>
            <a:r>
              <a:rPr lang="en-US" dirty="0" smtClean="0">
                <a:solidFill>
                  <a:prstClr val="white"/>
                </a:solidFill>
                <a:latin typeface="Arial" charset="0"/>
                <a:cs typeface="+mn-cs"/>
              </a:rPr>
              <a:t>For more training information, please visit www.behavioraltech.org</a:t>
            </a:r>
          </a:p>
        </p:txBody>
      </p:sp>
    </p:spTree>
    <p:extLst>
      <p:ext uri="{BB962C8B-B14F-4D97-AF65-F5344CB8AC3E}">
        <p14:creationId xmlns:p14="http://schemas.microsoft.com/office/powerpoint/2010/main" val="220301891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Intro Slide_with CEU">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977137" y="2222326"/>
            <a:ext cx="8675370" cy="990600"/>
          </a:xfrm>
        </p:spPr>
        <p:txBody>
          <a:bodyPr anchor="b"/>
          <a:lstStyle>
            <a:lvl1pPr algn="r">
              <a:buNone/>
              <a:defRPr b="1">
                <a:solidFill>
                  <a:schemeClr val="accent3"/>
                </a:solidFill>
                <a:latin typeface="Arial Narrow" pitchFamily="34" charset="0"/>
              </a:defRPr>
            </a:lvl1pPr>
          </a:lstStyle>
          <a:p>
            <a:pPr lvl="0"/>
            <a:r>
              <a:rPr lang="en-US" smtClean="0"/>
              <a:t>Click to edit Master text styles</a:t>
            </a:r>
          </a:p>
        </p:txBody>
      </p:sp>
      <p:sp>
        <p:nvSpPr>
          <p:cNvPr id="17" name="Text Placeholder 14"/>
          <p:cNvSpPr>
            <a:spLocks noGrp="1"/>
          </p:cNvSpPr>
          <p:nvPr>
            <p:ph type="body" sz="quarter" idx="11"/>
          </p:nvPr>
        </p:nvSpPr>
        <p:spPr>
          <a:xfrm>
            <a:off x="920117" y="3431136"/>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8" name="Text Placeholder 14"/>
          <p:cNvSpPr>
            <a:spLocks noGrp="1"/>
          </p:cNvSpPr>
          <p:nvPr>
            <p:ph type="body" sz="quarter" idx="12"/>
          </p:nvPr>
        </p:nvSpPr>
        <p:spPr>
          <a:xfrm>
            <a:off x="920117" y="3733800"/>
            <a:ext cx="8675370" cy="304800"/>
          </a:xfrm>
        </p:spPr>
        <p:txBody>
          <a:bodyPr anchor="b">
            <a:normAutofit/>
          </a:bodyPr>
          <a:lstStyle>
            <a:lvl1pPr algn="r">
              <a:buNone/>
              <a:defRPr sz="1600" b="0">
                <a:solidFill>
                  <a:schemeClr val="tx1"/>
                </a:solidFill>
                <a:latin typeface="+mn-lt"/>
              </a:defRPr>
            </a:lvl1pPr>
          </a:lstStyle>
          <a:p>
            <a:pPr lvl="0"/>
            <a:r>
              <a:rPr lang="en-US" dirty="0" smtClean="0"/>
              <a:t>Click to edit Master text styles</a:t>
            </a:r>
          </a:p>
        </p:txBody>
      </p:sp>
      <p:sp>
        <p:nvSpPr>
          <p:cNvPr id="19" name="Text Placeholder 14"/>
          <p:cNvSpPr>
            <a:spLocks noGrp="1"/>
          </p:cNvSpPr>
          <p:nvPr>
            <p:ph type="body" sz="quarter" idx="13"/>
          </p:nvPr>
        </p:nvSpPr>
        <p:spPr>
          <a:xfrm>
            <a:off x="920117" y="4038600"/>
            <a:ext cx="8675370" cy="304800"/>
          </a:xfrm>
        </p:spPr>
        <p:txBody>
          <a:bodyPr anchor="b">
            <a:normAutofit/>
          </a:bodyPr>
          <a:lstStyle>
            <a:lvl1pPr algn="r">
              <a:buNone/>
              <a:defRPr sz="1600" b="0">
                <a:solidFill>
                  <a:schemeClr val="tx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9383079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418562334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11676515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0565783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3" y="2209810"/>
            <a:ext cx="9411462" cy="877163"/>
          </a:xfrm>
        </p:spPr>
        <p:txBody>
          <a:bodyPr lIns="91440" bIns="91440">
            <a:spAutoFit/>
          </a:bodyPr>
          <a:lstStyle>
            <a:lvl1pPr marL="0" indent="0" algn="ctr">
              <a:buNone/>
              <a:defRPr sz="4800" b="1">
                <a:solidFill>
                  <a:schemeClr val="accent3"/>
                </a:solidFill>
                <a:latin typeface="Arial Narrow" pitchFamily="34" charset="0"/>
                <a:cs typeface="Arial" pitchFamily="34" charset="0"/>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Tree>
    <p:extLst>
      <p:ext uri="{BB962C8B-B14F-4D97-AF65-F5344CB8AC3E}">
        <p14:creationId xmlns:p14="http://schemas.microsoft.com/office/powerpoint/2010/main" val="260696452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91369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609112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0515600" cy="65532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216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9" Type="http://schemas.openxmlformats.org/officeDocument/2006/relationships/slideLayout" Target="../slideLayouts/slideLayout78.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34" Type="http://schemas.openxmlformats.org/officeDocument/2006/relationships/slideLayout" Target="../slideLayouts/slideLayout73.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33" Type="http://schemas.openxmlformats.org/officeDocument/2006/relationships/slideLayout" Target="../slideLayouts/slideLayout72.xml"/><Relationship Id="rId38" Type="http://schemas.openxmlformats.org/officeDocument/2006/relationships/slideLayout" Target="../slideLayouts/slideLayout77.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slideLayout" Target="../slideLayouts/slideLayout68.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32" Type="http://schemas.openxmlformats.org/officeDocument/2006/relationships/slideLayout" Target="../slideLayouts/slideLayout71.xml"/><Relationship Id="rId37" Type="http://schemas.openxmlformats.org/officeDocument/2006/relationships/slideLayout" Target="../slideLayouts/slideLayout76.xml"/><Relationship Id="rId40" Type="http://schemas.openxmlformats.org/officeDocument/2006/relationships/theme" Target="../theme/theme4.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slideLayout" Target="../slideLayouts/slideLayout67.xml"/><Relationship Id="rId36" Type="http://schemas.openxmlformats.org/officeDocument/2006/relationships/slideLayout" Target="../slideLayouts/slideLayout75.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31" Type="http://schemas.openxmlformats.org/officeDocument/2006/relationships/slideLayout" Target="../slideLayouts/slideLayout70.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 Id="rId30" Type="http://schemas.openxmlformats.org/officeDocument/2006/relationships/slideLayout" Target="../slideLayouts/slideLayout69.xml"/><Relationship Id="rId35" Type="http://schemas.openxmlformats.org/officeDocument/2006/relationships/slideLayout" Target="../slideLayouts/slideLayout7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18" Type="http://schemas.openxmlformats.org/officeDocument/2006/relationships/slideLayout" Target="../slideLayouts/slideLayout96.xml"/><Relationship Id="rId26" Type="http://schemas.openxmlformats.org/officeDocument/2006/relationships/slideLayout" Target="../slideLayouts/slideLayout104.xml"/><Relationship Id="rId39" Type="http://schemas.openxmlformats.org/officeDocument/2006/relationships/slideLayout" Target="../slideLayouts/slideLayout117.xml"/><Relationship Id="rId3" Type="http://schemas.openxmlformats.org/officeDocument/2006/relationships/slideLayout" Target="../slideLayouts/slideLayout81.xml"/><Relationship Id="rId21" Type="http://schemas.openxmlformats.org/officeDocument/2006/relationships/slideLayout" Target="../slideLayouts/slideLayout99.xml"/><Relationship Id="rId34" Type="http://schemas.openxmlformats.org/officeDocument/2006/relationships/slideLayout" Target="../slideLayouts/slideLayout112.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slideLayout" Target="../slideLayouts/slideLayout95.xml"/><Relationship Id="rId25" Type="http://schemas.openxmlformats.org/officeDocument/2006/relationships/slideLayout" Target="../slideLayouts/slideLayout103.xml"/><Relationship Id="rId33" Type="http://schemas.openxmlformats.org/officeDocument/2006/relationships/slideLayout" Target="../slideLayouts/slideLayout111.xml"/><Relationship Id="rId38" Type="http://schemas.openxmlformats.org/officeDocument/2006/relationships/slideLayout" Target="../slideLayouts/slideLayout116.xml"/><Relationship Id="rId2" Type="http://schemas.openxmlformats.org/officeDocument/2006/relationships/slideLayout" Target="../slideLayouts/slideLayout80.xml"/><Relationship Id="rId16" Type="http://schemas.openxmlformats.org/officeDocument/2006/relationships/slideLayout" Target="../slideLayouts/slideLayout94.xml"/><Relationship Id="rId20" Type="http://schemas.openxmlformats.org/officeDocument/2006/relationships/slideLayout" Target="../slideLayouts/slideLayout98.xml"/><Relationship Id="rId29" Type="http://schemas.openxmlformats.org/officeDocument/2006/relationships/slideLayout" Target="../slideLayouts/slideLayout107.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24" Type="http://schemas.openxmlformats.org/officeDocument/2006/relationships/slideLayout" Target="../slideLayouts/slideLayout102.xml"/><Relationship Id="rId32" Type="http://schemas.openxmlformats.org/officeDocument/2006/relationships/slideLayout" Target="../slideLayouts/slideLayout110.xml"/><Relationship Id="rId37" Type="http://schemas.openxmlformats.org/officeDocument/2006/relationships/slideLayout" Target="../slideLayouts/slideLayout115.xml"/><Relationship Id="rId40" Type="http://schemas.openxmlformats.org/officeDocument/2006/relationships/theme" Target="../theme/theme5.xml"/><Relationship Id="rId5" Type="http://schemas.openxmlformats.org/officeDocument/2006/relationships/slideLayout" Target="../slideLayouts/slideLayout83.xml"/><Relationship Id="rId15" Type="http://schemas.openxmlformats.org/officeDocument/2006/relationships/slideLayout" Target="../slideLayouts/slideLayout93.xml"/><Relationship Id="rId23" Type="http://schemas.openxmlformats.org/officeDocument/2006/relationships/slideLayout" Target="../slideLayouts/slideLayout101.xml"/><Relationship Id="rId28" Type="http://schemas.openxmlformats.org/officeDocument/2006/relationships/slideLayout" Target="../slideLayouts/slideLayout106.xml"/><Relationship Id="rId36" Type="http://schemas.openxmlformats.org/officeDocument/2006/relationships/slideLayout" Target="../slideLayouts/slideLayout114.xml"/><Relationship Id="rId10" Type="http://schemas.openxmlformats.org/officeDocument/2006/relationships/slideLayout" Target="../slideLayouts/slideLayout88.xml"/><Relationship Id="rId19" Type="http://schemas.openxmlformats.org/officeDocument/2006/relationships/slideLayout" Target="../slideLayouts/slideLayout97.xml"/><Relationship Id="rId31" Type="http://schemas.openxmlformats.org/officeDocument/2006/relationships/slideLayout" Target="../slideLayouts/slideLayout109.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 Id="rId22" Type="http://schemas.openxmlformats.org/officeDocument/2006/relationships/slideLayout" Target="../slideLayouts/slideLayout100.xml"/><Relationship Id="rId27" Type="http://schemas.openxmlformats.org/officeDocument/2006/relationships/slideLayout" Target="../slideLayouts/slideLayout105.xml"/><Relationship Id="rId30" Type="http://schemas.openxmlformats.org/officeDocument/2006/relationships/slideLayout" Target="../slideLayouts/slideLayout108.xml"/><Relationship Id="rId35" Type="http://schemas.openxmlformats.org/officeDocument/2006/relationships/slideLayout" Target="../slideLayouts/slideLayout11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slideLayout" Target="../slideLayouts/slideLayout130.xml"/><Relationship Id="rId18" Type="http://schemas.openxmlformats.org/officeDocument/2006/relationships/slideLayout" Target="../slideLayouts/slideLayout135.xml"/><Relationship Id="rId26" Type="http://schemas.openxmlformats.org/officeDocument/2006/relationships/slideLayout" Target="../slideLayouts/slideLayout143.xml"/><Relationship Id="rId39" Type="http://schemas.openxmlformats.org/officeDocument/2006/relationships/slideLayout" Target="../slideLayouts/slideLayout156.xml"/><Relationship Id="rId3" Type="http://schemas.openxmlformats.org/officeDocument/2006/relationships/slideLayout" Target="../slideLayouts/slideLayout120.xml"/><Relationship Id="rId21" Type="http://schemas.openxmlformats.org/officeDocument/2006/relationships/slideLayout" Target="../slideLayouts/slideLayout138.xml"/><Relationship Id="rId34" Type="http://schemas.openxmlformats.org/officeDocument/2006/relationships/slideLayout" Target="../slideLayouts/slideLayout151.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17" Type="http://schemas.openxmlformats.org/officeDocument/2006/relationships/slideLayout" Target="../slideLayouts/slideLayout134.xml"/><Relationship Id="rId25" Type="http://schemas.openxmlformats.org/officeDocument/2006/relationships/slideLayout" Target="../slideLayouts/slideLayout142.xml"/><Relationship Id="rId33" Type="http://schemas.openxmlformats.org/officeDocument/2006/relationships/slideLayout" Target="../slideLayouts/slideLayout150.xml"/><Relationship Id="rId38" Type="http://schemas.openxmlformats.org/officeDocument/2006/relationships/slideLayout" Target="../slideLayouts/slideLayout155.xml"/><Relationship Id="rId2" Type="http://schemas.openxmlformats.org/officeDocument/2006/relationships/slideLayout" Target="../slideLayouts/slideLayout119.xml"/><Relationship Id="rId16" Type="http://schemas.openxmlformats.org/officeDocument/2006/relationships/slideLayout" Target="../slideLayouts/slideLayout133.xml"/><Relationship Id="rId20" Type="http://schemas.openxmlformats.org/officeDocument/2006/relationships/slideLayout" Target="../slideLayouts/slideLayout137.xml"/><Relationship Id="rId29" Type="http://schemas.openxmlformats.org/officeDocument/2006/relationships/slideLayout" Target="../slideLayouts/slideLayout146.xml"/><Relationship Id="rId41" Type="http://schemas.openxmlformats.org/officeDocument/2006/relationships/theme" Target="../theme/theme6.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24" Type="http://schemas.openxmlformats.org/officeDocument/2006/relationships/slideLayout" Target="../slideLayouts/slideLayout141.xml"/><Relationship Id="rId32" Type="http://schemas.openxmlformats.org/officeDocument/2006/relationships/slideLayout" Target="../slideLayouts/slideLayout149.xml"/><Relationship Id="rId37" Type="http://schemas.openxmlformats.org/officeDocument/2006/relationships/slideLayout" Target="../slideLayouts/slideLayout154.xml"/><Relationship Id="rId40" Type="http://schemas.openxmlformats.org/officeDocument/2006/relationships/slideLayout" Target="../slideLayouts/slideLayout157.xml"/><Relationship Id="rId5" Type="http://schemas.openxmlformats.org/officeDocument/2006/relationships/slideLayout" Target="../slideLayouts/slideLayout122.xml"/><Relationship Id="rId15" Type="http://schemas.openxmlformats.org/officeDocument/2006/relationships/slideLayout" Target="../slideLayouts/slideLayout132.xml"/><Relationship Id="rId23" Type="http://schemas.openxmlformats.org/officeDocument/2006/relationships/slideLayout" Target="../slideLayouts/slideLayout140.xml"/><Relationship Id="rId28" Type="http://schemas.openxmlformats.org/officeDocument/2006/relationships/slideLayout" Target="../slideLayouts/slideLayout145.xml"/><Relationship Id="rId36" Type="http://schemas.openxmlformats.org/officeDocument/2006/relationships/slideLayout" Target="../slideLayouts/slideLayout153.xml"/><Relationship Id="rId10" Type="http://schemas.openxmlformats.org/officeDocument/2006/relationships/slideLayout" Target="../slideLayouts/slideLayout127.xml"/><Relationship Id="rId19" Type="http://schemas.openxmlformats.org/officeDocument/2006/relationships/slideLayout" Target="../slideLayouts/slideLayout136.xml"/><Relationship Id="rId31" Type="http://schemas.openxmlformats.org/officeDocument/2006/relationships/slideLayout" Target="../slideLayouts/slideLayout148.xml"/><Relationship Id="rId4" Type="http://schemas.openxmlformats.org/officeDocument/2006/relationships/slideLayout" Target="../slideLayouts/slideLayout121.xml"/><Relationship Id="rId9" Type="http://schemas.openxmlformats.org/officeDocument/2006/relationships/slideLayout" Target="../slideLayouts/slideLayout126.xml"/><Relationship Id="rId14" Type="http://schemas.openxmlformats.org/officeDocument/2006/relationships/slideLayout" Target="../slideLayouts/slideLayout131.xml"/><Relationship Id="rId22" Type="http://schemas.openxmlformats.org/officeDocument/2006/relationships/slideLayout" Target="../slideLayouts/slideLayout139.xml"/><Relationship Id="rId27" Type="http://schemas.openxmlformats.org/officeDocument/2006/relationships/slideLayout" Target="../slideLayouts/slideLayout144.xml"/><Relationship Id="rId30" Type="http://schemas.openxmlformats.org/officeDocument/2006/relationships/slideLayout" Target="../slideLayouts/slideLayout147.xml"/><Relationship Id="rId35" Type="http://schemas.openxmlformats.org/officeDocument/2006/relationships/slideLayout" Target="../slideLayouts/slideLayout1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gradFill rotWithShape="1">
          <a:gsLst>
            <a:gs pos="0">
              <a:srgbClr val="000017"/>
            </a:gs>
            <a:gs pos="50000">
              <a:srgbClr val="000082"/>
            </a:gs>
            <a:gs pos="100000">
              <a:srgbClr val="00001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 y="1"/>
            <a:ext cx="10513775" cy="1447800"/>
          </a:xfrm>
          <a:prstGeom prst="rect">
            <a:avLst/>
          </a:prstGeom>
          <a:noFill/>
          <a:ln w="9525">
            <a:noFill/>
            <a:miter lim="800000"/>
            <a:headEnd/>
            <a:tailEnd/>
          </a:ln>
          <a:effectLst>
            <a:outerShdw dist="28398" dir="3806097" algn="ctr" rotWithShape="0">
              <a:schemeClr val="bg2"/>
            </a:outerShdw>
          </a:effectLst>
        </p:spPr>
        <p:txBody>
          <a:bodyPr vert="horz" wrap="square" lIns="92024" tIns="46013" rIns="92024" bIns="46013" numCol="1" anchor="ctr" anchorCtr="0" compatLnSpc="1">
            <a:prstTxWarp prst="textNoShape">
              <a:avLst/>
            </a:prstTxWarp>
          </a:bodyPr>
          <a:lstStyle/>
          <a:p>
            <a:pPr lvl="0"/>
            <a:r>
              <a:rPr lang="en-US" dirty="0" smtClean="0"/>
              <a:t>Click to edit title style</a:t>
            </a:r>
          </a:p>
        </p:txBody>
      </p:sp>
      <p:sp>
        <p:nvSpPr>
          <p:cNvPr id="1027" name="Rectangle 3"/>
          <p:cNvSpPr>
            <a:spLocks noGrp="1" noChangeArrowheads="1"/>
          </p:cNvSpPr>
          <p:nvPr>
            <p:ph type="body" idx="1"/>
          </p:nvPr>
        </p:nvSpPr>
        <p:spPr bwMode="auto">
          <a:xfrm>
            <a:off x="8" y="1524003"/>
            <a:ext cx="10513775" cy="5332412"/>
          </a:xfrm>
          <a:prstGeom prst="rect">
            <a:avLst/>
          </a:prstGeom>
          <a:noFill/>
          <a:ln w="9525">
            <a:noFill/>
            <a:miter lim="800000"/>
            <a:headEnd/>
            <a:tailEnd/>
          </a:ln>
          <a:effectLst>
            <a:outerShdw dist="12700" dir="5400000" algn="ctr" rotWithShape="0">
              <a:schemeClr val="bg2"/>
            </a:outerShdw>
          </a:effectLst>
        </p:spPr>
        <p:txBody>
          <a:bodyPr vert="horz" wrap="square" lIns="92024" tIns="46013" rIns="92024" bIns="4601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88673" y="6248401"/>
            <a:ext cx="2190750" cy="457200"/>
          </a:xfrm>
          <a:prstGeom prst="rect">
            <a:avLst/>
          </a:prstGeom>
          <a:noFill/>
          <a:ln w="9525">
            <a:noFill/>
            <a:miter lim="800000"/>
            <a:headEnd/>
            <a:tailEnd/>
          </a:ln>
          <a:effectLst/>
        </p:spPr>
        <p:txBody>
          <a:bodyPr vert="horz" wrap="none" lIns="92024" tIns="46013" rIns="92024" bIns="46013" numCol="1" anchor="ctr" anchorCtr="0" compatLnSpc="1">
            <a:prstTxWarp prst="textNoShape">
              <a:avLst/>
            </a:prstTxWarp>
          </a:bodyPr>
          <a:lstStyle>
            <a:lvl1pPr eaLnBrk="0" hangingPunct="0">
              <a:defRPr sz="1400">
                <a:latin typeface="Times New Roman" pitchFamily="18" charset="0"/>
              </a:defRPr>
            </a:lvl1pPr>
          </a:lstStyle>
          <a:p>
            <a:fld id="{F7A4B962-2CDD-4AD6-9AB5-59BA3AF6AF69}" type="datetime1">
              <a:rPr lang="en-US" smtClean="0"/>
              <a:t>6/20/2016</a:t>
            </a:fld>
            <a:endParaRPr lang="en-US"/>
          </a:p>
        </p:txBody>
      </p:sp>
      <p:sp>
        <p:nvSpPr>
          <p:cNvPr id="1029" name="Rectangle 5"/>
          <p:cNvSpPr>
            <a:spLocks noGrp="1" noChangeArrowheads="1"/>
          </p:cNvSpPr>
          <p:nvPr>
            <p:ph type="sldNum" sz="quarter" idx="4"/>
          </p:nvPr>
        </p:nvSpPr>
        <p:spPr bwMode="auto">
          <a:xfrm>
            <a:off x="8324853" y="6400801"/>
            <a:ext cx="2190750" cy="457200"/>
          </a:xfrm>
          <a:prstGeom prst="rect">
            <a:avLst/>
          </a:prstGeom>
          <a:noFill/>
          <a:ln w="9525">
            <a:noFill/>
            <a:miter lim="800000"/>
            <a:headEnd/>
            <a:tailEnd/>
          </a:ln>
          <a:effectLst/>
        </p:spPr>
        <p:txBody>
          <a:bodyPr vert="horz" wrap="none" lIns="92024" tIns="46013" rIns="92024" bIns="46013" numCol="1" anchor="ctr" anchorCtr="0" compatLnSpc="1">
            <a:prstTxWarp prst="textNoShape">
              <a:avLst/>
            </a:prstTxWarp>
          </a:bodyPr>
          <a:lstStyle>
            <a:lvl1pPr algn="r" eaLnBrk="0" hangingPunct="0">
              <a:defRPr sz="1400">
                <a:latin typeface="Times New Roman" pitchFamily="18" charset="0"/>
                <a:cs typeface="+mn-cs"/>
              </a:defRPr>
            </a:lvl1pPr>
          </a:lstStyle>
          <a:p>
            <a:pPr>
              <a:defRPr/>
            </a:pPr>
            <a:fld id="{DA74F7EC-52F7-4BAD-8751-B5E062B21F44}" type="slidenum">
              <a:rPr lang="en-US"/>
              <a:pPr>
                <a:defRPr/>
              </a:pPr>
              <a:t>‹#›</a:t>
            </a:fld>
            <a:endParaRPr lang="en-US"/>
          </a:p>
        </p:txBody>
      </p:sp>
      <p:sp>
        <p:nvSpPr>
          <p:cNvPr id="1030" name="Rectangle 6"/>
          <p:cNvSpPr>
            <a:spLocks noGrp="1" noChangeArrowheads="1"/>
          </p:cNvSpPr>
          <p:nvPr>
            <p:ph type="ftr" sz="quarter" idx="3"/>
          </p:nvPr>
        </p:nvSpPr>
        <p:spPr bwMode="auto">
          <a:xfrm>
            <a:off x="2979420" y="6858000"/>
            <a:ext cx="4439920" cy="514350"/>
          </a:xfrm>
          <a:prstGeom prst="rect">
            <a:avLst/>
          </a:prstGeom>
          <a:noFill/>
          <a:ln w="9525">
            <a:noFill/>
            <a:miter lim="800000"/>
            <a:headEnd/>
            <a:tailEnd/>
          </a:ln>
          <a:effectLst/>
        </p:spPr>
        <p:txBody>
          <a:bodyPr vert="horz" wrap="none" lIns="92024" tIns="46013" rIns="92024" bIns="46013" numCol="1" anchor="ctr" anchorCtr="0" compatLnSpc="1">
            <a:prstTxWarp prst="textNoShape">
              <a:avLst/>
            </a:prstTxWarp>
          </a:bodyPr>
          <a:lstStyle>
            <a:lvl1pPr algn="ctr" eaLnBrk="0" hangingPunct="0">
              <a:defRPr sz="1400">
                <a:latin typeface="Times New Roman" pitchFamily="18" charset="0"/>
              </a:defRPr>
            </a:lvl1pPr>
          </a:lstStyle>
          <a:p>
            <a:r>
              <a:rPr lang="en-US" smtClean="0"/>
              <a:t>© Marsha Linehan, Ph.D., 2016</a:t>
            </a:r>
            <a:endParaRPr lang="en-US"/>
          </a:p>
        </p:txBody>
      </p:sp>
    </p:spTree>
  </p:cSld>
  <p:clrMap bg1="dk2" tx1="lt1" bg2="dk1" tx2="lt2" accent1="accent1" accent2="accent2" accent3="accent3" accent4="accent4" accent5="accent5" accent6="accent6" hlink="hlink" folHlink="folHlink"/>
  <p:sldLayoutIdLst>
    <p:sldLayoutId id="2147484287" r:id="rId1"/>
    <p:sldLayoutId id="2147484466" r:id="rId2"/>
    <p:sldLayoutId id="2147484453"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 id="2147484296" r:id="rId12"/>
    <p:sldLayoutId id="2147484297" r:id="rId13"/>
    <p:sldLayoutId id="2147484298" r:id="rId14"/>
    <p:sldLayoutId id="2147484299" r:id="rId15"/>
    <p:sldLayoutId id="2147484300" r:id="rId16"/>
    <p:sldLayoutId id="2147484302" r:id="rId17"/>
  </p:sldLayoutIdLst>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463" y="274638"/>
            <a:ext cx="9464675"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25463" y="1600200"/>
            <a:ext cx="946467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25463" y="6356350"/>
            <a:ext cx="24542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D3F3F-A330-43D2-BB0B-1DB8A64F7692}" type="datetime1">
              <a:rPr lang="en-US" smtClean="0"/>
              <a:t>6/20/2016</a:t>
            </a:fld>
            <a:endParaRPr lang="en-US"/>
          </a:p>
        </p:txBody>
      </p:sp>
      <p:sp>
        <p:nvSpPr>
          <p:cNvPr id="5" name="Footer Placeholder 4"/>
          <p:cNvSpPr>
            <a:spLocks noGrp="1"/>
          </p:cNvSpPr>
          <p:nvPr>
            <p:ph type="ftr" sz="quarter" idx="3"/>
          </p:nvPr>
        </p:nvSpPr>
        <p:spPr>
          <a:xfrm>
            <a:off x="3592513" y="6356350"/>
            <a:ext cx="33305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Marsha Linehan, Ph.D., 2016</a:t>
            </a:r>
            <a:endParaRPr lang="en-US"/>
          </a:p>
        </p:txBody>
      </p:sp>
      <p:sp>
        <p:nvSpPr>
          <p:cNvPr id="6" name="Slide Number Placeholder 5"/>
          <p:cNvSpPr>
            <a:spLocks noGrp="1"/>
          </p:cNvSpPr>
          <p:nvPr>
            <p:ph type="sldNum" sz="quarter" idx="4"/>
          </p:nvPr>
        </p:nvSpPr>
        <p:spPr>
          <a:xfrm>
            <a:off x="7535863" y="6356350"/>
            <a:ext cx="24542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E8F82-732C-481C-A022-C4F4E2BEB027}" type="slidenum">
              <a:rPr lang="en-US" smtClean="0"/>
              <a:t>‹#›</a:t>
            </a:fld>
            <a:endParaRPr lang="en-US"/>
          </a:p>
        </p:txBody>
      </p:sp>
    </p:spTree>
    <p:extLst>
      <p:ext uri="{BB962C8B-B14F-4D97-AF65-F5344CB8AC3E}">
        <p14:creationId xmlns:p14="http://schemas.microsoft.com/office/powerpoint/2010/main" val="3137591996"/>
      </p:ext>
    </p:extLst>
  </p:cSld>
  <p:clrMap bg1="lt1" tx1="dk1" bg2="lt2" tx2="dk2" accent1="accent1" accent2="accent2" accent3="accent3" accent4="accent4" accent5="accent5" accent6="accent6" hlink="hlink" folHlink="folHlink"/>
  <p:sldLayoutIdLst>
    <p:sldLayoutId id="2147484468" r:id="rId1"/>
    <p:sldLayoutId id="2147484469" r:id="rId2"/>
    <p:sldLayoutId id="2147484470" r:id="rId3"/>
    <p:sldLayoutId id="2147484471" r:id="rId4"/>
    <p:sldLayoutId id="2147484472" r:id="rId5"/>
    <p:sldLayoutId id="2147484473" r:id="rId6"/>
    <p:sldLayoutId id="2147484474" r:id="rId7"/>
    <p:sldLayoutId id="2147484475" r:id="rId8"/>
    <p:sldLayoutId id="2147484476" r:id="rId9"/>
    <p:sldLayoutId id="2147484477" r:id="rId10"/>
    <p:sldLayoutId id="2147484478"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463" y="274638"/>
            <a:ext cx="9464675"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25463" y="1600200"/>
            <a:ext cx="946467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25463" y="6356350"/>
            <a:ext cx="24542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6C901-6BD7-4ABF-AC31-191F3EB51352}" type="datetime1">
              <a:rPr lang="en-US" smtClean="0"/>
              <a:t>6/20/2016</a:t>
            </a:fld>
            <a:endParaRPr lang="en-US"/>
          </a:p>
        </p:txBody>
      </p:sp>
      <p:sp>
        <p:nvSpPr>
          <p:cNvPr id="5" name="Footer Placeholder 4"/>
          <p:cNvSpPr>
            <a:spLocks noGrp="1"/>
          </p:cNvSpPr>
          <p:nvPr>
            <p:ph type="ftr" sz="quarter" idx="3"/>
          </p:nvPr>
        </p:nvSpPr>
        <p:spPr>
          <a:xfrm>
            <a:off x="3592513" y="6356350"/>
            <a:ext cx="33305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Marsha Linehan, Ph.D., 2016</a:t>
            </a:r>
            <a:endParaRPr lang="en-US"/>
          </a:p>
        </p:txBody>
      </p:sp>
      <p:sp>
        <p:nvSpPr>
          <p:cNvPr id="6" name="Slide Number Placeholder 5"/>
          <p:cNvSpPr>
            <a:spLocks noGrp="1"/>
          </p:cNvSpPr>
          <p:nvPr>
            <p:ph type="sldNum" sz="quarter" idx="4"/>
          </p:nvPr>
        </p:nvSpPr>
        <p:spPr>
          <a:xfrm>
            <a:off x="7535863" y="6356350"/>
            <a:ext cx="24542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966C9-1C52-447B-AA89-6131B32F528A}" type="slidenum">
              <a:rPr lang="en-US" smtClean="0"/>
              <a:t>‹#›</a:t>
            </a:fld>
            <a:endParaRPr lang="en-US"/>
          </a:p>
        </p:txBody>
      </p:sp>
    </p:spTree>
    <p:extLst>
      <p:ext uri="{BB962C8B-B14F-4D97-AF65-F5344CB8AC3E}">
        <p14:creationId xmlns:p14="http://schemas.microsoft.com/office/powerpoint/2010/main" val="2571953921"/>
      </p:ext>
    </p:extLst>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2060"/>
            </a:gs>
            <a:gs pos="98800">
              <a:srgbClr val="012564"/>
            </a:gs>
            <a:gs pos="92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74638"/>
            <a:ext cx="9464040" cy="1143000"/>
          </a:xfrm>
          <a:prstGeom prst="rect">
            <a:avLst/>
          </a:prstGeom>
        </p:spPr>
        <p:txBody>
          <a:bodyPr vert="horz" lIns="91440" tIns="45720" rIns="91440" bIns="45720" rtlCol="0" anchor="ctr">
            <a:normAutofit/>
          </a:bodyPr>
          <a:lstStyle/>
          <a:p>
            <a:r>
              <a:rPr lang="en-US" dirty="0" smtClean="0"/>
              <a:t>master title slide</a:t>
            </a:r>
            <a:endParaRPr lang="en-US" dirty="0"/>
          </a:p>
        </p:txBody>
      </p:sp>
      <p:sp>
        <p:nvSpPr>
          <p:cNvPr id="3" name="Text Placeholder 2"/>
          <p:cNvSpPr>
            <a:spLocks noGrp="1"/>
          </p:cNvSpPr>
          <p:nvPr>
            <p:ph type="body" idx="1"/>
          </p:nvPr>
        </p:nvSpPr>
        <p:spPr>
          <a:xfrm>
            <a:off x="525780" y="1600205"/>
            <a:ext cx="9464040" cy="4525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91857399"/>
      </p:ext>
    </p:extLst>
  </p:cSld>
  <p:clrMap bg1="dk1" tx1="lt1" bg2="dk2" tx2="lt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 id="2147484315" r:id="rId12"/>
    <p:sldLayoutId id="2147484316" r:id="rId13"/>
    <p:sldLayoutId id="2147484317" r:id="rId14"/>
    <p:sldLayoutId id="2147484318" r:id="rId15"/>
    <p:sldLayoutId id="2147484319" r:id="rId16"/>
    <p:sldLayoutId id="2147484320" r:id="rId17"/>
    <p:sldLayoutId id="2147484321" r:id="rId18"/>
    <p:sldLayoutId id="2147484322" r:id="rId19"/>
    <p:sldLayoutId id="2147484323" r:id="rId20"/>
    <p:sldLayoutId id="2147484324" r:id="rId21"/>
    <p:sldLayoutId id="2147484325" r:id="rId22"/>
    <p:sldLayoutId id="2147484327" r:id="rId23"/>
    <p:sldLayoutId id="2147484328" r:id="rId24"/>
    <p:sldLayoutId id="2147484329" r:id="rId25"/>
    <p:sldLayoutId id="2147484330" r:id="rId26"/>
    <p:sldLayoutId id="2147484331" r:id="rId27"/>
    <p:sldLayoutId id="2147484332" r:id="rId28"/>
    <p:sldLayoutId id="2147484333" r:id="rId29"/>
    <p:sldLayoutId id="2147484334" r:id="rId30"/>
    <p:sldLayoutId id="2147484335" r:id="rId31"/>
    <p:sldLayoutId id="2147484336" r:id="rId32"/>
    <p:sldLayoutId id="2147484337" r:id="rId33"/>
    <p:sldLayoutId id="2147484338" r:id="rId34"/>
    <p:sldLayoutId id="2147484339" r:id="rId35"/>
    <p:sldLayoutId id="2147484340" r:id="rId36"/>
    <p:sldLayoutId id="2147484341" r:id="rId37"/>
    <p:sldLayoutId id="2147484342" r:id="rId38"/>
    <p:sldLayoutId id="2147484343" r:id="rId39"/>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FFC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2060"/>
            </a:gs>
            <a:gs pos="98800">
              <a:srgbClr val="012564"/>
            </a:gs>
            <a:gs pos="92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74638"/>
            <a:ext cx="9464040" cy="1143000"/>
          </a:xfrm>
          <a:prstGeom prst="rect">
            <a:avLst/>
          </a:prstGeom>
        </p:spPr>
        <p:txBody>
          <a:bodyPr vert="horz" lIns="91440" tIns="45720" rIns="91440" bIns="45720" rtlCol="0" anchor="ctr">
            <a:normAutofit/>
          </a:bodyPr>
          <a:lstStyle/>
          <a:p>
            <a:r>
              <a:rPr lang="en-US" dirty="0" smtClean="0"/>
              <a:t>master title slide</a:t>
            </a:r>
            <a:endParaRPr lang="en-US" dirty="0"/>
          </a:p>
        </p:txBody>
      </p:sp>
      <p:sp>
        <p:nvSpPr>
          <p:cNvPr id="3" name="Text Placeholder 2"/>
          <p:cNvSpPr>
            <a:spLocks noGrp="1"/>
          </p:cNvSpPr>
          <p:nvPr>
            <p:ph type="body" idx="1"/>
          </p:nvPr>
        </p:nvSpPr>
        <p:spPr>
          <a:xfrm>
            <a:off x="525780" y="1600205"/>
            <a:ext cx="9464040" cy="4525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36051633"/>
      </p:ext>
    </p:extLst>
  </p:cSld>
  <p:clrMap bg1="dk1" tx1="lt1" bg2="dk2" tx2="lt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83" r:id="rId13"/>
    <p:sldLayoutId id="2147484384" r:id="rId14"/>
    <p:sldLayoutId id="2147484385" r:id="rId15"/>
    <p:sldLayoutId id="2147484386" r:id="rId16"/>
    <p:sldLayoutId id="2147484387" r:id="rId17"/>
    <p:sldLayoutId id="2147484388" r:id="rId18"/>
    <p:sldLayoutId id="2147484389" r:id="rId19"/>
    <p:sldLayoutId id="2147484390" r:id="rId20"/>
    <p:sldLayoutId id="2147484391" r:id="rId21"/>
    <p:sldLayoutId id="2147484392" r:id="rId22"/>
    <p:sldLayoutId id="2147484394" r:id="rId23"/>
    <p:sldLayoutId id="2147484395" r:id="rId24"/>
    <p:sldLayoutId id="2147484396" r:id="rId25"/>
    <p:sldLayoutId id="2147484397" r:id="rId26"/>
    <p:sldLayoutId id="2147484398" r:id="rId27"/>
    <p:sldLayoutId id="2147484399" r:id="rId28"/>
    <p:sldLayoutId id="2147484400" r:id="rId29"/>
    <p:sldLayoutId id="2147484401" r:id="rId30"/>
    <p:sldLayoutId id="2147484402" r:id="rId31"/>
    <p:sldLayoutId id="2147484403" r:id="rId32"/>
    <p:sldLayoutId id="2147484404" r:id="rId33"/>
    <p:sldLayoutId id="2147484405" r:id="rId34"/>
    <p:sldLayoutId id="2147484406" r:id="rId35"/>
    <p:sldLayoutId id="2147484407" r:id="rId36"/>
    <p:sldLayoutId id="2147484408" r:id="rId37"/>
    <p:sldLayoutId id="2147484409" r:id="rId38"/>
    <p:sldLayoutId id="2147484410" r:id="rId39"/>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FFC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2060"/>
            </a:gs>
            <a:gs pos="98800">
              <a:srgbClr val="012564"/>
            </a:gs>
            <a:gs pos="92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74638"/>
            <a:ext cx="9464040" cy="1143000"/>
          </a:xfrm>
          <a:prstGeom prst="rect">
            <a:avLst/>
          </a:prstGeom>
        </p:spPr>
        <p:txBody>
          <a:bodyPr vert="horz" lIns="91440" tIns="45720" rIns="91440" bIns="45720" rtlCol="0" anchor="ctr">
            <a:normAutofit/>
          </a:bodyPr>
          <a:lstStyle/>
          <a:p>
            <a:r>
              <a:rPr lang="en-US" dirty="0" smtClean="0"/>
              <a:t>master title slide</a:t>
            </a:r>
            <a:endParaRPr lang="en-US" dirty="0"/>
          </a:p>
        </p:txBody>
      </p:sp>
      <p:sp>
        <p:nvSpPr>
          <p:cNvPr id="3" name="Text Placeholder 2"/>
          <p:cNvSpPr>
            <a:spLocks noGrp="1"/>
          </p:cNvSpPr>
          <p:nvPr>
            <p:ph type="body" idx="1"/>
          </p:nvPr>
        </p:nvSpPr>
        <p:spPr>
          <a:xfrm>
            <a:off x="525780" y="1600205"/>
            <a:ext cx="9464040" cy="4525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5784722"/>
      </p:ext>
    </p:extLst>
  </p:cSld>
  <p:clrMap bg1="dk1" tx1="lt1" bg2="dk2" tx2="lt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 id="2147484423" r:id="rId12"/>
    <p:sldLayoutId id="2147484424" r:id="rId13"/>
    <p:sldLayoutId id="2147484425" r:id="rId14"/>
    <p:sldLayoutId id="2147484426" r:id="rId15"/>
    <p:sldLayoutId id="2147484427" r:id="rId16"/>
    <p:sldLayoutId id="2147484428" r:id="rId17"/>
    <p:sldLayoutId id="2147484429" r:id="rId18"/>
    <p:sldLayoutId id="2147484430" r:id="rId19"/>
    <p:sldLayoutId id="2147484431" r:id="rId20"/>
    <p:sldLayoutId id="2147484432" r:id="rId21"/>
    <p:sldLayoutId id="2147484433" r:id="rId22"/>
    <p:sldLayoutId id="2147484434" r:id="rId23"/>
    <p:sldLayoutId id="2147484435" r:id="rId24"/>
    <p:sldLayoutId id="2147484436" r:id="rId25"/>
    <p:sldLayoutId id="2147484437" r:id="rId26"/>
    <p:sldLayoutId id="2147484438" r:id="rId27"/>
    <p:sldLayoutId id="2147484439" r:id="rId28"/>
    <p:sldLayoutId id="2147484440" r:id="rId29"/>
    <p:sldLayoutId id="2147484441" r:id="rId30"/>
    <p:sldLayoutId id="2147484442" r:id="rId31"/>
    <p:sldLayoutId id="2147484443" r:id="rId32"/>
    <p:sldLayoutId id="2147484444" r:id="rId33"/>
    <p:sldLayoutId id="2147484445" r:id="rId34"/>
    <p:sldLayoutId id="2147484446" r:id="rId35"/>
    <p:sldLayoutId id="2147484447" r:id="rId36"/>
    <p:sldLayoutId id="2147484448" r:id="rId37"/>
    <p:sldLayoutId id="2147484449" r:id="rId38"/>
    <p:sldLayoutId id="2147484450" r:id="rId39"/>
    <p:sldLayoutId id="2147484451" r:id="rId4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FFC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9.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oleObject" Target="../embeddings/Microsoft_Excel_97-2003_Worksheet2.xls"/></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9.xml"/><Relationship Id="rId1" Type="http://schemas.openxmlformats.org/officeDocument/2006/relationships/vmlDrawing" Target="../drawings/vmlDrawing3.vml"/><Relationship Id="rId5" Type="http://schemas.openxmlformats.org/officeDocument/2006/relationships/image" Target="../media/image9.png"/><Relationship Id="rId4" Type="http://schemas.openxmlformats.org/officeDocument/2006/relationships/oleObject" Target="../embeddings/Microsoft_Excel_97-2003_Worksheet3.xls"/></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8434" name="Picture 3" descr="BRTC LOGO"/>
          <p:cNvPicPr>
            <a:picLocks noChangeAspect="1" noChangeArrowheads="1"/>
          </p:cNvPicPr>
          <p:nvPr/>
        </p:nvPicPr>
        <p:blipFill>
          <a:blip r:embed="rId3" cstate="print">
            <a:extLst>
              <a:ext uri="{28A0092B-C50C-407E-A947-70E740481C1C}">
                <a14:useLocalDpi xmlns:a14="http://schemas.microsoft.com/office/drawing/2010/main" val="0"/>
              </a:ext>
            </a:extLst>
          </a:blip>
          <a:srcRect l="4575" t="20865" r="5717" b="21864"/>
          <a:stretch>
            <a:fillRect/>
          </a:stretch>
        </p:blipFill>
        <p:spPr bwMode="auto">
          <a:xfrm>
            <a:off x="29219" y="-14286"/>
            <a:ext cx="4582319"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2"/>
          <p:cNvSpPr txBox="1">
            <a:spLocks noChangeArrowheads="1"/>
          </p:cNvSpPr>
          <p:nvPr/>
        </p:nvSpPr>
        <p:spPr bwMode="auto">
          <a:xfrm>
            <a:off x="0" y="2667005"/>
            <a:ext cx="10515600" cy="2657138"/>
          </a:xfrm>
          <a:prstGeom prst="rect">
            <a:avLst/>
          </a:prstGeom>
          <a:gradFill rotWithShape="1">
            <a:gsLst>
              <a:gs pos="0">
                <a:srgbClr val="000082"/>
              </a:gs>
              <a:gs pos="100000">
                <a:srgbClr val="000017"/>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lnSpc>
                <a:spcPts val="5000"/>
              </a:lnSpc>
            </a:pPr>
            <a:r>
              <a:rPr lang="en-US" sz="4400" dirty="0" smtClean="0"/>
              <a:t>Development &amp; Application of DBT:</a:t>
            </a:r>
          </a:p>
          <a:p>
            <a:pPr algn="ctr">
              <a:lnSpc>
                <a:spcPts val="5000"/>
              </a:lnSpc>
            </a:pPr>
            <a:r>
              <a:rPr lang="en-US" sz="3600" u="sng" dirty="0" smtClean="0">
                <a:solidFill>
                  <a:srgbClr val="FFFF00"/>
                </a:solidFill>
              </a:rPr>
              <a:t>Practical Strategies for Practical Therapists</a:t>
            </a:r>
            <a:r>
              <a:rPr lang="en-US" sz="3000" dirty="0"/>
              <a:t/>
            </a:r>
            <a:br>
              <a:rPr lang="en-US" sz="3000" dirty="0"/>
            </a:br>
            <a:endParaRPr lang="en-US" sz="3000" dirty="0" smtClean="0"/>
          </a:p>
          <a:p>
            <a:pPr algn="ctr">
              <a:lnSpc>
                <a:spcPts val="5000"/>
              </a:lnSpc>
            </a:pPr>
            <a:r>
              <a:rPr lang="en-US" sz="3600" dirty="0" smtClean="0"/>
              <a:t>Marsha M. Linehan, Ph.D., Zen Roshi</a:t>
            </a:r>
          </a:p>
        </p:txBody>
      </p:sp>
      <p:sp>
        <p:nvSpPr>
          <p:cNvPr id="4" name="TextBox 3"/>
          <p:cNvSpPr txBox="1"/>
          <p:nvPr/>
        </p:nvSpPr>
        <p:spPr>
          <a:xfrm>
            <a:off x="5029200" y="838200"/>
            <a:ext cx="3276600" cy="1754326"/>
          </a:xfrm>
          <a:prstGeom prst="rect">
            <a:avLst/>
          </a:prstGeom>
          <a:noFill/>
        </p:spPr>
        <p:txBody>
          <a:bodyPr wrap="square" rtlCol="0">
            <a:spAutoFit/>
          </a:bodyPr>
          <a:lstStyle/>
          <a:p>
            <a:r>
              <a:rPr lang="en-US" sz="3600" b="1" u="sng" dirty="0" smtClean="0">
                <a:solidFill>
                  <a:schemeClr val="accent6"/>
                </a:solidFill>
              </a:rPr>
              <a:t>Center for Behavioral Technologies</a:t>
            </a:r>
            <a:endParaRPr lang="en-US" sz="3600" dirty="0"/>
          </a:p>
        </p:txBody>
      </p:sp>
    </p:spTree>
    <p:extLst>
      <p:ext uri="{BB962C8B-B14F-4D97-AF65-F5344CB8AC3E}">
        <p14:creationId xmlns:p14="http://schemas.microsoft.com/office/powerpoint/2010/main" val="274383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r>
            <a:br>
              <a:rPr lang="en-US" dirty="0" smtClean="0"/>
            </a:br>
            <a:r>
              <a:rPr lang="en-US" dirty="0" smtClean="0"/>
              <a:t>Immediate Problems to Solve</a:t>
            </a:r>
            <a:endParaRPr lang="en-US" dirty="0"/>
          </a:p>
        </p:txBody>
      </p:sp>
      <p:sp>
        <p:nvSpPr>
          <p:cNvPr id="3" name="Content Placeholder 2"/>
          <p:cNvSpPr>
            <a:spLocks noGrp="1"/>
          </p:cNvSpPr>
          <p:nvPr>
            <p:ph idx="1"/>
          </p:nvPr>
        </p:nvSpPr>
        <p:spPr>
          <a:xfrm>
            <a:off x="460063" y="1828800"/>
            <a:ext cx="9673987" cy="5027614"/>
          </a:xfrm>
        </p:spPr>
        <p:txBody>
          <a:bodyPr/>
          <a:lstStyle/>
          <a:p>
            <a:pPr marL="914400" indent="-914400">
              <a:lnSpc>
                <a:spcPct val="150000"/>
              </a:lnSpc>
              <a:spcBef>
                <a:spcPts val="800"/>
              </a:spcBef>
              <a:buFont typeface="+mj-lt"/>
              <a:buAutoNum type="arabicPeriod" startAt="3"/>
              <a:defRPr/>
            </a:pPr>
            <a:r>
              <a:rPr lang="en-US" sz="4800" dirty="0" smtClean="0">
                <a:latin typeface="Arial Narrow" panose="020B0606020202030204" pitchFamily="34" charset="0"/>
              </a:rPr>
              <a:t>Low distress tolerance and frequent crises and high arousal made sustained work on change very difficult.</a:t>
            </a:r>
          </a:p>
          <a:p>
            <a:pPr marL="0" indent="0">
              <a:buNone/>
              <a:defRPr/>
            </a:pPr>
            <a:endParaRPr lang="en-US" sz="3600" dirty="0" smtClean="0">
              <a:solidFill>
                <a:schemeClr val="tx1"/>
              </a:solidFill>
            </a:endParaRPr>
          </a:p>
          <a:p>
            <a:pPr marL="742950" indent="-742950">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10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187311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02" name="Rectangle 2"/>
          <p:cNvSpPr>
            <a:spLocks noGrp="1" noChangeArrowheads="1"/>
          </p:cNvSpPr>
          <p:nvPr>
            <p:ph type="title" idx="4294967295"/>
          </p:nvPr>
        </p:nvSpPr>
        <p:spPr>
          <a:xfrm>
            <a:off x="0" y="-76200"/>
            <a:ext cx="10513775" cy="1447800"/>
          </a:xfrm>
        </p:spPr>
        <p:txBody>
          <a:bodyPr/>
          <a:lstStyle/>
          <a:p>
            <a:pPr>
              <a:defRPr/>
            </a:pPr>
            <a:r>
              <a:rPr lang="en-US" dirty="0" smtClean="0"/>
              <a:t>I needed New </a:t>
            </a:r>
            <a:r>
              <a:rPr lang="en-US" dirty="0"/>
              <a:t>Client Targets </a:t>
            </a:r>
          </a:p>
        </p:txBody>
      </p:sp>
      <p:sp>
        <p:nvSpPr>
          <p:cNvPr id="2048003" name="Rectangle 3"/>
          <p:cNvSpPr>
            <a:spLocks noGrp="1" noChangeArrowheads="1"/>
          </p:cNvSpPr>
          <p:nvPr>
            <p:ph type="body" idx="4294967295"/>
          </p:nvPr>
        </p:nvSpPr>
        <p:spPr>
          <a:xfrm>
            <a:off x="914400" y="609600"/>
            <a:ext cx="9091613" cy="5826125"/>
          </a:xfrm>
        </p:spPr>
        <p:txBody>
          <a:bodyPr/>
          <a:lstStyle/>
          <a:p>
            <a:pPr>
              <a:defRPr/>
            </a:pPr>
            <a:endParaRPr lang="en-US" dirty="0" smtClean="0">
              <a:latin typeface="Arial Narrow" panose="020B0606020202030204" pitchFamily="34" charset="0"/>
            </a:endParaRPr>
          </a:p>
          <a:p>
            <a:pPr>
              <a:defRPr/>
            </a:pPr>
            <a:r>
              <a:rPr lang="en-US" dirty="0" smtClean="0">
                <a:latin typeface="Arial Narrow" panose="020B0606020202030204" pitchFamily="34" charset="0"/>
              </a:rPr>
              <a:t>Radical </a:t>
            </a:r>
            <a:r>
              <a:rPr lang="en-US" dirty="0">
                <a:latin typeface="Arial Narrow" panose="020B0606020202030204" pitchFamily="34" charset="0"/>
              </a:rPr>
              <a:t>ACCEPTANCE of:</a:t>
            </a:r>
          </a:p>
          <a:p>
            <a:pPr marL="914400" lvl="1" indent="-457200">
              <a:lnSpc>
                <a:spcPct val="70000"/>
              </a:lnSpc>
              <a:defRPr/>
            </a:pPr>
            <a:r>
              <a:rPr lang="en-US" dirty="0">
                <a:latin typeface="Arial Narrow" panose="020B0606020202030204" pitchFamily="34" charset="0"/>
              </a:rPr>
              <a:t>One set of problems to work on another </a:t>
            </a:r>
            <a:r>
              <a:rPr lang="en-US" dirty="0" smtClean="0">
                <a:latin typeface="Arial Narrow" panose="020B0606020202030204" pitchFamily="34" charset="0"/>
              </a:rPr>
              <a:t>set</a:t>
            </a:r>
            <a:endParaRPr lang="en-US" dirty="0">
              <a:latin typeface="Arial Narrow" panose="020B0606020202030204" pitchFamily="34" charset="0"/>
            </a:endParaRPr>
          </a:p>
          <a:p>
            <a:pPr marL="914400" lvl="1" indent="-457200">
              <a:lnSpc>
                <a:spcPct val="70000"/>
              </a:lnSpc>
              <a:defRPr/>
            </a:pPr>
            <a:r>
              <a:rPr lang="en-US" dirty="0">
                <a:latin typeface="Arial Narrow" panose="020B0606020202030204" pitchFamily="34" charset="0"/>
              </a:rPr>
              <a:t>The </a:t>
            </a:r>
            <a:r>
              <a:rPr lang="en-US" dirty="0" smtClean="0">
                <a:latin typeface="Arial Narrow" panose="020B0606020202030204" pitchFamily="34" charset="0"/>
              </a:rPr>
              <a:t>Past, The </a:t>
            </a:r>
            <a:r>
              <a:rPr lang="en-US" dirty="0">
                <a:latin typeface="Arial Narrow" panose="020B0606020202030204" pitchFamily="34" charset="0"/>
              </a:rPr>
              <a:t>Present </a:t>
            </a:r>
            <a:endParaRPr lang="en-US" dirty="0" smtClean="0">
              <a:latin typeface="Arial Narrow" panose="020B0606020202030204" pitchFamily="34" charset="0"/>
            </a:endParaRPr>
          </a:p>
          <a:p>
            <a:pPr marL="914400" lvl="1" indent="-457200">
              <a:lnSpc>
                <a:spcPct val="70000"/>
              </a:lnSpc>
              <a:defRPr/>
            </a:pPr>
            <a:r>
              <a:rPr lang="en-US" dirty="0" smtClean="0">
                <a:latin typeface="Arial Narrow" panose="020B0606020202030204" pitchFamily="34" charset="0"/>
              </a:rPr>
              <a:t>Limitations on the Future</a:t>
            </a:r>
          </a:p>
          <a:p>
            <a:pPr>
              <a:defRPr/>
            </a:pPr>
            <a:r>
              <a:rPr lang="en-US" dirty="0" smtClean="0">
                <a:latin typeface="Arial Narrow" panose="020B0606020202030204" pitchFamily="34" charset="0"/>
              </a:rPr>
              <a:t>Distress </a:t>
            </a:r>
            <a:r>
              <a:rPr lang="en-US" dirty="0">
                <a:latin typeface="Arial Narrow" panose="020B0606020202030204" pitchFamily="34" charset="0"/>
              </a:rPr>
              <a:t>Tolerance:</a:t>
            </a:r>
          </a:p>
          <a:p>
            <a:pPr marL="914400" lvl="1" indent="-457200">
              <a:lnSpc>
                <a:spcPct val="90000"/>
              </a:lnSpc>
              <a:defRPr/>
            </a:pPr>
            <a:r>
              <a:rPr lang="en-US" dirty="0">
                <a:latin typeface="Arial Narrow" panose="020B0606020202030204" pitchFamily="34" charset="0"/>
              </a:rPr>
              <a:t>Ability to tolerate distress without impulsively </a:t>
            </a:r>
            <a:r>
              <a:rPr lang="en-US" dirty="0" smtClean="0">
                <a:latin typeface="Arial Narrow" panose="020B0606020202030204" pitchFamily="34" charset="0"/>
              </a:rPr>
              <a:t>moving to suicide or other destructive behavior</a:t>
            </a:r>
            <a:endParaRPr lang="en-US" dirty="0">
              <a:latin typeface="Arial Narrow" panose="020B0606020202030204" pitchFamily="34" charset="0"/>
            </a:endParaRPr>
          </a:p>
          <a:p>
            <a:pPr>
              <a:defRPr/>
            </a:pPr>
            <a:r>
              <a:rPr lang="en-US" dirty="0">
                <a:latin typeface="Arial Narrow" panose="020B0606020202030204" pitchFamily="34" charset="0"/>
              </a:rPr>
              <a:t>Experience </a:t>
            </a:r>
            <a:r>
              <a:rPr lang="en-US" dirty="0" smtClean="0">
                <a:latin typeface="Arial Narrow" panose="020B0606020202030204" pitchFamily="34" charset="0"/>
              </a:rPr>
              <a:t>of one’s own:</a:t>
            </a:r>
            <a:endParaRPr lang="en-US" dirty="0">
              <a:latin typeface="Arial Narrow" panose="020B0606020202030204" pitchFamily="34" charset="0"/>
            </a:endParaRPr>
          </a:p>
          <a:p>
            <a:pPr marL="914400" lvl="1" indent="-457200">
              <a:lnSpc>
                <a:spcPct val="90000"/>
              </a:lnSpc>
              <a:defRPr/>
            </a:pPr>
            <a:r>
              <a:rPr lang="en-US" dirty="0" smtClean="0">
                <a:latin typeface="Arial Narrow" panose="020B0606020202030204" pitchFamily="34" charset="0"/>
              </a:rPr>
              <a:t>Connection with others and the universe </a:t>
            </a:r>
            <a:endParaRPr lang="en-US" dirty="0">
              <a:latin typeface="Arial Narrow" panose="020B0606020202030204" pitchFamily="34" charset="0"/>
            </a:endParaRPr>
          </a:p>
          <a:p>
            <a:pPr marL="914400" lvl="1" indent="-457200">
              <a:lnSpc>
                <a:spcPct val="90000"/>
              </a:lnSpc>
              <a:defRPr/>
            </a:pPr>
            <a:r>
              <a:rPr lang="en-US" dirty="0">
                <a:latin typeface="Arial Narrow" panose="020B0606020202030204" pitchFamily="34" charset="0"/>
              </a:rPr>
              <a:t>Essential </a:t>
            </a:r>
            <a:r>
              <a:rPr lang="en-US" dirty="0" smtClean="0">
                <a:latin typeface="Arial Narrow" panose="020B0606020202030204" pitchFamily="34" charset="0"/>
              </a:rPr>
              <a:t>“goodness”</a:t>
            </a:r>
            <a:endParaRPr lang="en-US" dirty="0">
              <a:latin typeface="Arial Narrow" panose="020B0606020202030204" pitchFamily="34" charset="0"/>
            </a:endParaRPr>
          </a:p>
          <a:p>
            <a:pPr marL="914400" lvl="1" indent="-457200">
              <a:lnSpc>
                <a:spcPct val="90000"/>
              </a:lnSpc>
              <a:defRPr/>
            </a:pPr>
            <a:r>
              <a:rPr lang="en-US" dirty="0">
                <a:latin typeface="Arial Narrow" panose="020B0606020202030204" pitchFamily="34" charset="0"/>
              </a:rPr>
              <a:t>Essential validity</a:t>
            </a:r>
          </a:p>
        </p:txBody>
      </p:sp>
      <p:sp>
        <p:nvSpPr>
          <p:cNvPr id="2" name="Slide Number Placeholder 1"/>
          <p:cNvSpPr>
            <a:spLocks noGrp="1"/>
          </p:cNvSpPr>
          <p:nvPr>
            <p:ph type="sldNum" sz="quarter" idx="11"/>
          </p:nvPr>
        </p:nvSpPr>
        <p:spPr/>
        <p:txBody>
          <a:bodyPr/>
          <a:lstStyle/>
          <a:p>
            <a:pPr>
              <a:defRPr/>
            </a:pPr>
            <a:fld id="{BAAA3B9D-0401-41F6-A412-553B6C9CAEBC}" type="slidenum">
              <a:rPr lang="en-US" smtClean="0"/>
              <a:pPr>
                <a:defRPr/>
              </a:pPr>
              <a:t>11</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18420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0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0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0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00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4800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00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00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800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4800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0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6066" name="Rectangle 2"/>
          <p:cNvSpPr>
            <a:spLocks noGrp="1" noChangeArrowheads="1"/>
          </p:cNvSpPr>
          <p:nvPr>
            <p:ph type="title"/>
          </p:nvPr>
        </p:nvSpPr>
        <p:spPr>
          <a:xfrm>
            <a:off x="1826" y="609603"/>
            <a:ext cx="10513774" cy="1247775"/>
          </a:xfrm>
        </p:spPr>
        <p:txBody>
          <a:bodyPr/>
          <a:lstStyle/>
          <a:p>
            <a:pPr>
              <a:defRPr/>
            </a:pPr>
            <a:r>
              <a:rPr lang="en-US" sz="4100" dirty="0"/>
              <a:t>Solution Was to </a:t>
            </a:r>
            <a:r>
              <a:rPr lang="en-US" sz="4100" dirty="0" smtClean="0"/>
              <a:t>Develop</a:t>
            </a:r>
            <a:r>
              <a:rPr lang="en-US" sz="4100" dirty="0"/>
              <a:t/>
            </a:r>
            <a:br>
              <a:rPr lang="en-US" sz="4100" dirty="0"/>
            </a:br>
            <a:r>
              <a:rPr lang="en-US" sz="4100" dirty="0"/>
              <a:t> A Dialectical </a:t>
            </a:r>
            <a:r>
              <a:rPr lang="en-US" sz="4100" dirty="0" smtClean="0"/>
              <a:t>Approach,   Teaching</a:t>
            </a:r>
            <a:endParaRPr lang="en-US" sz="4100" dirty="0"/>
          </a:p>
        </p:txBody>
      </p:sp>
      <p:sp>
        <p:nvSpPr>
          <p:cNvPr id="26627" name="Rectangle 3"/>
          <p:cNvSpPr>
            <a:spLocks noGrp="1" noChangeArrowheads="1"/>
          </p:cNvSpPr>
          <p:nvPr>
            <p:ph type="body" idx="1"/>
          </p:nvPr>
        </p:nvSpPr>
        <p:spPr>
          <a:xfrm>
            <a:off x="6575906" y="2443168"/>
            <a:ext cx="3939699" cy="1139365"/>
          </a:xfrm>
        </p:spPr>
        <p:txBody>
          <a:bodyPr>
            <a:spAutoFit/>
          </a:bodyPr>
          <a:lstStyle/>
          <a:p>
            <a:pPr marL="0" indent="0" algn="ctr">
              <a:lnSpc>
                <a:spcPct val="60000"/>
              </a:lnSpc>
              <a:spcBef>
                <a:spcPct val="50000"/>
              </a:spcBef>
              <a:buFontTx/>
              <a:buNone/>
            </a:pPr>
            <a:r>
              <a:rPr lang="en-US" sz="4000" dirty="0" smtClean="0">
                <a:effectLst/>
              </a:rPr>
              <a:t>Acceptance</a:t>
            </a:r>
          </a:p>
          <a:p>
            <a:pPr marL="0" indent="0" algn="ctr">
              <a:lnSpc>
                <a:spcPct val="60000"/>
              </a:lnSpc>
              <a:spcBef>
                <a:spcPct val="50000"/>
              </a:spcBef>
              <a:buFontTx/>
              <a:buNone/>
            </a:pPr>
            <a:r>
              <a:rPr lang="en-US" sz="4000" dirty="0" smtClean="0">
                <a:effectLst/>
              </a:rPr>
              <a:t>Skills</a:t>
            </a:r>
          </a:p>
        </p:txBody>
      </p:sp>
      <p:sp>
        <p:nvSpPr>
          <p:cNvPr id="26628" name="Freeform 4"/>
          <p:cNvSpPr>
            <a:spLocks/>
          </p:cNvSpPr>
          <p:nvPr/>
        </p:nvSpPr>
        <p:spPr bwMode="auto">
          <a:xfrm>
            <a:off x="2240046" y="3743326"/>
            <a:ext cx="6479143" cy="1785938"/>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26629" name="Line 5"/>
          <p:cNvSpPr>
            <a:spLocks noChangeShapeType="1"/>
          </p:cNvSpPr>
          <p:nvPr/>
        </p:nvSpPr>
        <p:spPr bwMode="auto">
          <a:xfrm>
            <a:off x="292104" y="3632203"/>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36070" name="Rectangle 6"/>
          <p:cNvSpPr>
            <a:spLocks noChangeArrowheads="1"/>
          </p:cNvSpPr>
          <p:nvPr/>
        </p:nvSpPr>
        <p:spPr bwMode="auto">
          <a:xfrm>
            <a:off x="520309" y="2514602"/>
            <a:ext cx="3194844" cy="1017363"/>
          </a:xfrm>
          <a:prstGeom prst="rect">
            <a:avLst/>
          </a:prstGeom>
          <a:noFill/>
          <a:ln>
            <a:noFill/>
          </a:ln>
          <a:effectLst/>
          <a:extLst/>
        </p:spPr>
        <p:txBody>
          <a:bodyPr lIns="91713" tIns="46562" rIns="91713" bIns="46562">
            <a:spAutoFit/>
          </a:bodyPr>
          <a:lstStyle/>
          <a:p>
            <a:pPr eaLnBrk="0" hangingPunct="0">
              <a:lnSpc>
                <a:spcPct val="70000"/>
              </a:lnSpc>
              <a:spcBef>
                <a:spcPct val="50000"/>
              </a:spcBef>
              <a:defRPr/>
            </a:pPr>
            <a:r>
              <a:rPr lang="en-US" sz="4000" dirty="0">
                <a:effectLst>
                  <a:outerShdw blurRad="38100" dist="38100" dir="2700000" algn="tl">
                    <a:srgbClr val="000000"/>
                  </a:outerShdw>
                </a:effectLst>
                <a:latin typeface="Arial" charset="0"/>
                <a:cs typeface="+mn-cs"/>
              </a:rPr>
              <a:t>Change</a:t>
            </a:r>
          </a:p>
          <a:p>
            <a:pPr eaLnBrk="0" hangingPunct="0">
              <a:lnSpc>
                <a:spcPct val="30000"/>
              </a:lnSpc>
              <a:spcBef>
                <a:spcPct val="50000"/>
              </a:spcBef>
              <a:defRPr/>
            </a:pPr>
            <a:r>
              <a:rPr lang="en-US" sz="4000" dirty="0">
                <a:effectLst>
                  <a:outerShdw blurRad="38100" dist="38100" dir="2700000" algn="tl">
                    <a:srgbClr val="000000"/>
                  </a:outerShdw>
                </a:effectLst>
                <a:latin typeface="Arial" charset="0"/>
                <a:cs typeface="+mn-cs"/>
              </a:rPr>
              <a:t>Skills </a:t>
            </a:r>
          </a:p>
        </p:txBody>
      </p:sp>
      <p:sp>
        <p:nvSpPr>
          <p:cNvPr id="2136071" name="Rectangle 7"/>
          <p:cNvSpPr>
            <a:spLocks noChangeArrowheads="1"/>
          </p:cNvSpPr>
          <p:nvPr/>
        </p:nvSpPr>
        <p:spPr bwMode="auto">
          <a:xfrm>
            <a:off x="4007247" y="4521203"/>
            <a:ext cx="3388360" cy="709587"/>
          </a:xfrm>
          <a:prstGeom prst="rect">
            <a:avLst/>
          </a:prstGeom>
          <a:noFill/>
          <a:ln>
            <a:noFill/>
          </a:ln>
          <a:effectLst/>
          <a:extLst/>
        </p:spPr>
        <p:txBody>
          <a:bodyPr lIns="91713" tIns="46562" rIns="91713" bIns="46562">
            <a:spAutoFit/>
          </a:bodyPr>
          <a:lstStyle/>
          <a:p>
            <a:pPr eaLnBrk="0" hangingPunct="0">
              <a:spcBef>
                <a:spcPct val="50000"/>
              </a:spcBef>
              <a:defRPr/>
            </a:pPr>
            <a:r>
              <a:rPr lang="en-US" sz="4000" dirty="0" smtClean="0">
                <a:effectLst>
                  <a:outerShdw blurRad="38100" dist="38100" dir="2700000" algn="tl">
                    <a:srgbClr val="000000"/>
                  </a:outerShdw>
                </a:effectLst>
                <a:latin typeface="Arial" charset="0"/>
                <a:cs typeface="+mn-cs"/>
              </a:rPr>
              <a:t>  Dialectics</a:t>
            </a:r>
            <a:endParaRPr lang="en-US" sz="4000" dirty="0">
              <a:effectLst>
                <a:outerShdw blurRad="38100" dist="38100" dir="2700000" algn="tl">
                  <a:srgbClr val="000000"/>
                </a:outerShdw>
              </a:effectLst>
              <a:latin typeface="Arial" charset="0"/>
              <a:cs typeface="+mn-cs"/>
            </a:endParaRPr>
          </a:p>
        </p:txBody>
      </p:sp>
      <p:sp>
        <p:nvSpPr>
          <p:cNvPr id="2" name="Slide Number Placeholder 1"/>
          <p:cNvSpPr>
            <a:spLocks noGrp="1"/>
          </p:cNvSpPr>
          <p:nvPr>
            <p:ph type="sldNum" sz="quarter" idx="11"/>
          </p:nvPr>
        </p:nvSpPr>
        <p:spPr/>
        <p:txBody>
          <a:bodyPr/>
          <a:lstStyle/>
          <a:p>
            <a:pPr>
              <a:defRPr/>
            </a:pPr>
            <a:fld id="{8777A2C1-CE96-47CD-A945-9E714D94E1D4}" type="slidenum">
              <a:rPr lang="en-US" smtClean="0"/>
              <a:pPr>
                <a:defRPr/>
              </a:pPr>
              <a:t>12</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1474953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 y="152400"/>
            <a:ext cx="10513775" cy="1447800"/>
          </a:xfrm>
        </p:spPr>
        <p:txBody>
          <a:bodyPr/>
          <a:lstStyle/>
          <a:p>
            <a:r>
              <a:rPr lang="en-US" dirty="0" smtClean="0">
                <a:latin typeface="Arial Narrow" panose="020B0606020202030204" pitchFamily="34" charset="0"/>
              </a:rPr>
              <a:t>Change Skills</a:t>
            </a:r>
            <a:br>
              <a:rPr lang="en-US" dirty="0" smtClean="0">
                <a:latin typeface="Arial Narrow" panose="020B0606020202030204" pitchFamily="34" charset="0"/>
              </a:rPr>
            </a:br>
            <a:r>
              <a:rPr lang="en-US" dirty="0" smtClean="0">
                <a:latin typeface="Arial Narrow" panose="020B0606020202030204" pitchFamily="34" charset="0"/>
              </a:rPr>
              <a:t>Where they came from</a:t>
            </a:r>
            <a:endParaRPr lang="en-US" dirty="0">
              <a:latin typeface="Arial Narrow" panose="020B0606020202030204" pitchFamily="34" charset="0"/>
            </a:endParaRPr>
          </a:p>
        </p:txBody>
      </p:sp>
      <p:sp>
        <p:nvSpPr>
          <p:cNvPr id="3" name="Content Placeholder 2"/>
          <p:cNvSpPr>
            <a:spLocks noGrp="1"/>
          </p:cNvSpPr>
          <p:nvPr>
            <p:ph idx="1"/>
          </p:nvPr>
        </p:nvSpPr>
        <p:spPr>
          <a:xfrm>
            <a:off x="304800" y="1495317"/>
            <a:ext cx="10513775" cy="5332412"/>
          </a:xfrm>
        </p:spPr>
        <p:txBody>
          <a:bodyPr/>
          <a:lstStyle/>
          <a:p>
            <a:pPr marL="0" indent="0">
              <a:buNone/>
            </a:pPr>
            <a:endParaRPr lang="en-US" sz="5400" u="sng" dirty="0" smtClean="0">
              <a:latin typeface="Arial Narrow" panose="020B0606020202030204" pitchFamily="34" charset="0"/>
            </a:endParaRPr>
          </a:p>
          <a:p>
            <a:pPr marL="0" indent="0">
              <a:buNone/>
            </a:pPr>
            <a:r>
              <a:rPr lang="en-US" sz="5400" u="sng" dirty="0" smtClean="0">
                <a:latin typeface="Arial Narrow" panose="020B0606020202030204" pitchFamily="34" charset="0"/>
              </a:rPr>
              <a:t>Social Psychology</a:t>
            </a:r>
            <a:r>
              <a:rPr lang="en-US" sz="5400" dirty="0" smtClean="0">
                <a:latin typeface="Arial Narrow" panose="020B0606020202030204" pitchFamily="34" charset="0"/>
              </a:rPr>
              <a:t> and </a:t>
            </a:r>
          </a:p>
          <a:p>
            <a:pPr marL="0" indent="0">
              <a:buNone/>
            </a:pPr>
            <a:r>
              <a:rPr lang="en-US" sz="5400" dirty="0" smtClean="0">
                <a:latin typeface="Arial Narrow" panose="020B0606020202030204" pitchFamily="34" charset="0"/>
              </a:rPr>
              <a:t>evidence based  behavior therapy     interventions</a:t>
            </a:r>
          </a:p>
          <a:p>
            <a:pPr marL="0" indent="0">
              <a:buNone/>
            </a:pPr>
            <a:r>
              <a:rPr lang="en-US" sz="4400" dirty="0" smtClean="0">
                <a:solidFill>
                  <a:schemeClr val="tx2"/>
                </a:solidFill>
              </a:rPr>
              <a:t>               </a:t>
            </a:r>
            <a:endParaRPr lang="en-US" sz="4400" dirty="0">
              <a:solidFill>
                <a:schemeClr val="accent6"/>
              </a:solidFill>
            </a:endParaRPr>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13</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616053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 y="152400"/>
            <a:ext cx="10513775" cy="1447800"/>
          </a:xfrm>
        </p:spPr>
        <p:txBody>
          <a:bodyPr/>
          <a:lstStyle/>
          <a:p>
            <a:r>
              <a:rPr lang="en-US" dirty="0" smtClean="0">
                <a:latin typeface="Arial Narrow" panose="020B0606020202030204" pitchFamily="34" charset="0"/>
              </a:rPr>
              <a:t>Acceptance  Skills</a:t>
            </a:r>
            <a:br>
              <a:rPr lang="en-US" dirty="0" smtClean="0">
                <a:latin typeface="Arial Narrow" panose="020B0606020202030204" pitchFamily="34" charset="0"/>
              </a:rPr>
            </a:br>
            <a:r>
              <a:rPr lang="en-US" dirty="0" smtClean="0">
                <a:latin typeface="Arial Narrow" panose="020B0606020202030204" pitchFamily="34" charset="0"/>
              </a:rPr>
              <a:t>Where they came from</a:t>
            </a:r>
            <a:endParaRPr lang="en-US" dirty="0">
              <a:latin typeface="Arial Narrow" panose="020B0606020202030204" pitchFamily="34" charset="0"/>
            </a:endParaRPr>
          </a:p>
        </p:txBody>
      </p:sp>
      <p:sp>
        <p:nvSpPr>
          <p:cNvPr id="3" name="Content Placeholder 2"/>
          <p:cNvSpPr>
            <a:spLocks noGrp="1"/>
          </p:cNvSpPr>
          <p:nvPr>
            <p:ph idx="1"/>
          </p:nvPr>
        </p:nvSpPr>
        <p:spPr>
          <a:xfrm>
            <a:off x="1295400" y="1981199"/>
            <a:ext cx="9523175" cy="4846529"/>
          </a:xfrm>
        </p:spPr>
        <p:txBody>
          <a:bodyPr/>
          <a:lstStyle/>
          <a:p>
            <a:pPr marL="0" indent="0">
              <a:buNone/>
            </a:pPr>
            <a:r>
              <a:rPr lang="en-US" sz="4000" u="sng" dirty="0" smtClean="0">
                <a:latin typeface="Arial Narrow" panose="020B0606020202030204" pitchFamily="34" charset="0"/>
              </a:rPr>
              <a:t>Contemplative prayer practices</a:t>
            </a:r>
            <a:endParaRPr lang="en-US" sz="4000" dirty="0" smtClean="0">
              <a:latin typeface="Arial Narrow" panose="020B0606020202030204" pitchFamily="34" charset="0"/>
            </a:endParaRPr>
          </a:p>
          <a:p>
            <a:pPr marL="0" indent="0">
              <a:buNone/>
            </a:pPr>
            <a:endParaRPr lang="en-US" u="sng" dirty="0" smtClean="0"/>
          </a:p>
          <a:p>
            <a:pPr marL="0" indent="0">
              <a:buNone/>
            </a:pPr>
            <a:r>
              <a:rPr lang="en-US" u="sng" dirty="0" smtClean="0"/>
              <a:t>Soto Zen at Shasta Abby (California)</a:t>
            </a:r>
          </a:p>
          <a:p>
            <a:pPr marL="0" indent="0">
              <a:buNone/>
            </a:pPr>
            <a:endParaRPr lang="en-US" dirty="0" smtClean="0">
              <a:latin typeface="Arial Narrow" panose="020B0606020202030204" pitchFamily="34" charset="0"/>
            </a:endParaRPr>
          </a:p>
          <a:p>
            <a:pPr marL="0" indent="0">
              <a:buNone/>
            </a:pPr>
            <a:r>
              <a:rPr lang="en-US" sz="3600" dirty="0">
                <a:effectLst/>
              </a:rPr>
              <a:t>Sanbo Kyodan </a:t>
            </a:r>
            <a:r>
              <a:rPr lang="en-US" sz="3600" dirty="0" smtClean="0">
                <a:effectLst/>
              </a:rPr>
              <a:t>Zen, combining </a:t>
            </a:r>
            <a:r>
              <a:rPr lang="en-US" sz="3600" dirty="0">
                <a:effectLst/>
              </a:rPr>
              <a:t>Soto and </a:t>
            </a:r>
            <a:r>
              <a:rPr lang="en-US" sz="3600" u="sng" dirty="0">
                <a:effectLst/>
              </a:rPr>
              <a:t>Rinzai </a:t>
            </a:r>
            <a:r>
              <a:rPr lang="en-US" sz="3600" u="sng" dirty="0" smtClean="0">
                <a:effectLst/>
              </a:rPr>
              <a:t>Zen at Benedikushof </a:t>
            </a:r>
            <a:r>
              <a:rPr lang="en-US" sz="3600" dirty="0" smtClean="0">
                <a:effectLst/>
              </a:rPr>
              <a:t>(Germany) </a:t>
            </a:r>
            <a:r>
              <a:rPr lang="en-US" sz="3600" dirty="0" smtClean="0">
                <a:solidFill>
                  <a:schemeClr val="tx2"/>
                </a:solidFill>
                <a:effectLst/>
              </a:rPr>
              <a:t>Willigis Jaeger Benedictine Zen Master</a:t>
            </a:r>
            <a:endParaRPr lang="en-US" sz="3600" dirty="0" smtClean="0">
              <a:solidFill>
                <a:schemeClr val="tx2"/>
              </a:solidFill>
              <a:latin typeface="Arial Narrow" panose="020B0606020202030204" pitchFamily="34" charset="0"/>
            </a:endParaRPr>
          </a:p>
          <a:p>
            <a:pPr marL="0" indent="0">
              <a:buNone/>
            </a:pPr>
            <a:r>
              <a:rPr lang="en-US" sz="4400" dirty="0" smtClean="0">
                <a:solidFill>
                  <a:schemeClr val="tx2"/>
                </a:solidFill>
              </a:rPr>
              <a:t>               </a:t>
            </a:r>
            <a:endParaRPr lang="en-US" sz="4400" dirty="0">
              <a:solidFill>
                <a:schemeClr val="accent6"/>
              </a:solidFill>
            </a:endParaRPr>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14</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9696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ChangeArrowheads="1"/>
          </p:cNvSpPr>
          <p:nvPr>
            <p:ph type="title" idx="4294967295"/>
          </p:nvPr>
        </p:nvSpPr>
        <p:spPr>
          <a:xfrm>
            <a:off x="-1310111" y="152400"/>
            <a:ext cx="11809382" cy="1524000"/>
          </a:xfrm>
        </p:spPr>
        <p:txBody>
          <a:bodyPr lIns="92024" tIns="46013" rIns="92024" bIns="46013"/>
          <a:lstStyle/>
          <a:p>
            <a:pPr>
              <a:defRPr/>
            </a:pPr>
            <a:r>
              <a:rPr lang="en-US" dirty="0" smtClean="0">
                <a:latin typeface="+mj-lt"/>
                <a:ea typeface="+mj-ea"/>
                <a:cs typeface="+mj-cs"/>
              </a:rPr>
              <a:t>Example Change Skills</a:t>
            </a:r>
            <a:br>
              <a:rPr lang="en-US" dirty="0" smtClean="0">
                <a:latin typeface="+mj-lt"/>
                <a:ea typeface="+mj-ea"/>
                <a:cs typeface="+mj-cs"/>
              </a:rPr>
            </a:br>
            <a:endParaRPr lang="en-US" dirty="0">
              <a:latin typeface="+mj-lt"/>
              <a:ea typeface="+mj-ea"/>
              <a:cs typeface="+mj-cs"/>
            </a:endParaRPr>
          </a:p>
        </p:txBody>
      </p:sp>
      <p:sp>
        <p:nvSpPr>
          <p:cNvPr id="1461251" name="Rectangle 3"/>
          <p:cNvSpPr>
            <a:spLocks noGrp="1" noChangeArrowheads="1"/>
          </p:cNvSpPr>
          <p:nvPr>
            <p:ph type="body" idx="4294967295"/>
          </p:nvPr>
        </p:nvSpPr>
        <p:spPr>
          <a:xfrm>
            <a:off x="525780" y="1752600"/>
            <a:ext cx="9464040" cy="4800600"/>
          </a:xfrm>
        </p:spPr>
        <p:txBody>
          <a:bodyPr lIns="92024" tIns="46013" rIns="92024" bIns="46013"/>
          <a:lstStyle/>
          <a:p>
            <a:pPr>
              <a:lnSpc>
                <a:spcPct val="90000"/>
              </a:lnSpc>
              <a:buFontTx/>
              <a:buChar char="-"/>
              <a:defRPr/>
            </a:pPr>
            <a:r>
              <a:rPr lang="en-US" sz="4800" dirty="0" smtClean="0"/>
              <a:t>Interpersonal Skills </a:t>
            </a:r>
            <a:endParaRPr lang="en-US" sz="4800" dirty="0"/>
          </a:p>
          <a:p>
            <a:pPr>
              <a:lnSpc>
                <a:spcPct val="90000"/>
              </a:lnSpc>
              <a:buFontTx/>
              <a:buChar char="-"/>
              <a:defRPr/>
            </a:pPr>
            <a:r>
              <a:rPr lang="en-US" sz="4800" dirty="0" smtClean="0">
                <a:solidFill>
                  <a:schemeClr val="accent2"/>
                </a:solidFill>
              </a:rPr>
              <a:t>Emotion Regulation </a:t>
            </a:r>
            <a:r>
              <a:rPr lang="en-US" sz="4800" dirty="0" smtClean="0">
                <a:solidFill>
                  <a:schemeClr val="accent2"/>
                </a:solidFill>
              </a:rPr>
              <a:t>Skills</a:t>
            </a:r>
            <a:endParaRPr lang="en-US" sz="4800" dirty="0" smtClean="0">
              <a:solidFill>
                <a:schemeClr val="accent2"/>
              </a:solidFill>
            </a:endParaRPr>
          </a:p>
          <a:p>
            <a:pPr>
              <a:lnSpc>
                <a:spcPct val="90000"/>
              </a:lnSpc>
              <a:buFontTx/>
              <a:buChar char="-"/>
              <a:defRPr/>
            </a:pPr>
            <a:r>
              <a:rPr lang="en-US" sz="4800" dirty="0" smtClean="0">
                <a:solidFill>
                  <a:schemeClr val="accent2"/>
                </a:solidFill>
              </a:rPr>
              <a:t>Distress Tolerance Skills</a:t>
            </a:r>
            <a:endParaRPr lang="en-US" sz="4800" dirty="0">
              <a:solidFill>
                <a:schemeClr val="accent2"/>
              </a:solidFill>
            </a:endParaRPr>
          </a:p>
          <a:p>
            <a:pPr>
              <a:lnSpc>
                <a:spcPct val="90000"/>
              </a:lnSpc>
              <a:defRPr/>
            </a:pPr>
            <a:endParaRPr lang="en-US" dirty="0">
              <a:solidFill>
                <a:schemeClr val="tx1"/>
              </a:solidFill>
              <a:latin typeface="+mn-lt"/>
              <a:ea typeface="+mn-ea"/>
              <a:cs typeface="+mn-cs"/>
            </a:endParaRPr>
          </a:p>
        </p:txBody>
      </p:sp>
      <p:sp>
        <p:nvSpPr>
          <p:cNvPr id="2" name="Footer Placeholder 1"/>
          <p:cNvSpPr>
            <a:spLocks noGrp="1"/>
          </p:cNvSpPr>
          <p:nvPr>
            <p:ph type="ftr" sz="quarter" idx="12"/>
          </p:nvPr>
        </p:nvSpPr>
        <p:spPr/>
        <p:txBody>
          <a:bodyPr/>
          <a:lstStyle/>
          <a:p>
            <a:endParaRPr lang="en-US"/>
          </a:p>
        </p:txBody>
      </p:sp>
      <p:sp>
        <p:nvSpPr>
          <p:cNvPr id="3" name="Slide Number Placeholder 2"/>
          <p:cNvSpPr>
            <a:spLocks noGrp="1"/>
          </p:cNvSpPr>
          <p:nvPr>
            <p:ph type="sldNum" sz="quarter" idx="11"/>
          </p:nvPr>
        </p:nvSpPr>
        <p:spPr/>
        <p:txBody>
          <a:bodyPr/>
          <a:lstStyle/>
          <a:p>
            <a:pPr>
              <a:defRPr/>
            </a:pPr>
            <a:fld id="{BAAA3B9D-0401-41F6-A412-553B6C9CAEBC}" type="slidenum">
              <a:rPr lang="en-US" smtClean="0"/>
              <a:pPr>
                <a:defRPr/>
              </a:pPr>
              <a:t>15</a:t>
            </a:fld>
            <a:endParaRPr lang="en-US"/>
          </a:p>
        </p:txBody>
      </p:sp>
    </p:spTree>
    <p:extLst>
      <p:ext uri="{BB962C8B-B14F-4D97-AF65-F5344CB8AC3E}">
        <p14:creationId xmlns:p14="http://schemas.microsoft.com/office/powerpoint/2010/main" val="169893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ChangeArrowheads="1"/>
          </p:cNvSpPr>
          <p:nvPr>
            <p:ph type="title" idx="4294967295"/>
          </p:nvPr>
        </p:nvSpPr>
        <p:spPr>
          <a:xfrm>
            <a:off x="-3581399" y="95250"/>
            <a:ext cx="14095382" cy="1047750"/>
          </a:xfrm>
        </p:spPr>
        <p:txBody>
          <a:bodyPr lIns="92024" tIns="46013" rIns="92024" bIns="46013"/>
          <a:lstStyle/>
          <a:p>
            <a:pPr>
              <a:defRPr/>
            </a:pPr>
            <a:r>
              <a:rPr lang="en-US" sz="4000" dirty="0" smtClean="0"/>
              <a:t>       Example</a:t>
            </a:r>
            <a:r>
              <a:rPr lang="en-US" u="sng" dirty="0" smtClean="0">
                <a:latin typeface="+mj-lt"/>
                <a:ea typeface="+mj-ea"/>
                <a:cs typeface="+mj-cs"/>
              </a:rPr>
              <a:t> </a:t>
            </a:r>
            <a:r>
              <a:rPr lang="en-US" u="sng" dirty="0" smtClean="0">
                <a:latin typeface="+mj-lt"/>
                <a:ea typeface="+mj-ea"/>
                <a:cs typeface="+mj-cs"/>
              </a:rPr>
              <a:t>Mindfulness </a:t>
            </a:r>
            <a:r>
              <a:rPr lang="en-US" u="sng" dirty="0">
                <a:latin typeface="+mj-lt"/>
                <a:ea typeface="+mj-ea"/>
                <a:cs typeface="+mj-cs"/>
              </a:rPr>
              <a:t>Skills</a:t>
            </a:r>
          </a:p>
        </p:txBody>
      </p:sp>
      <p:sp>
        <p:nvSpPr>
          <p:cNvPr id="1461251" name="Rectangle 3"/>
          <p:cNvSpPr>
            <a:spLocks noGrp="1" noChangeArrowheads="1"/>
          </p:cNvSpPr>
          <p:nvPr>
            <p:ph type="body" idx="4294967295"/>
          </p:nvPr>
        </p:nvSpPr>
        <p:spPr>
          <a:xfrm>
            <a:off x="525780" y="990600"/>
            <a:ext cx="9464040" cy="6096000"/>
          </a:xfrm>
        </p:spPr>
        <p:txBody>
          <a:bodyPr lIns="92024" tIns="46013" rIns="92024" bIns="46013"/>
          <a:lstStyle/>
          <a:p>
            <a:pPr>
              <a:lnSpc>
                <a:spcPct val="90000"/>
              </a:lnSpc>
              <a:defRPr/>
            </a:pPr>
            <a:r>
              <a:rPr lang="en-US" dirty="0">
                <a:latin typeface="+mn-lt"/>
                <a:ea typeface="+mn-ea"/>
                <a:cs typeface="+mn-cs"/>
              </a:rPr>
              <a:t>Wise Mind</a:t>
            </a:r>
          </a:p>
          <a:p>
            <a:pPr lvl="1">
              <a:lnSpc>
                <a:spcPct val="90000"/>
              </a:lnSpc>
              <a:defRPr/>
            </a:pPr>
            <a:r>
              <a:rPr lang="en-US" sz="3200" dirty="0">
                <a:latin typeface="+mn-lt"/>
              </a:rPr>
              <a:t>Observing</a:t>
            </a:r>
          </a:p>
          <a:p>
            <a:pPr lvl="1">
              <a:lnSpc>
                <a:spcPct val="90000"/>
              </a:lnSpc>
              <a:defRPr/>
            </a:pPr>
            <a:r>
              <a:rPr lang="en-US" sz="3200" dirty="0">
                <a:latin typeface="+mn-lt"/>
              </a:rPr>
              <a:t>Describing</a:t>
            </a:r>
          </a:p>
          <a:p>
            <a:pPr lvl="1">
              <a:lnSpc>
                <a:spcPct val="90000"/>
              </a:lnSpc>
              <a:defRPr/>
            </a:pPr>
            <a:r>
              <a:rPr lang="en-US" sz="3200" dirty="0">
                <a:latin typeface="+mn-lt"/>
              </a:rPr>
              <a:t>Participating</a:t>
            </a:r>
          </a:p>
          <a:p>
            <a:pPr lvl="4">
              <a:lnSpc>
                <a:spcPct val="90000"/>
              </a:lnSpc>
              <a:defRPr/>
            </a:pPr>
            <a:r>
              <a:rPr lang="en-US" sz="3200" dirty="0">
                <a:latin typeface="+mn-lt"/>
              </a:rPr>
              <a:t>Non-judgmentally</a:t>
            </a:r>
          </a:p>
          <a:p>
            <a:pPr lvl="4">
              <a:lnSpc>
                <a:spcPct val="90000"/>
              </a:lnSpc>
              <a:defRPr/>
            </a:pPr>
            <a:r>
              <a:rPr lang="en-US" sz="3200" dirty="0">
                <a:latin typeface="+mn-lt"/>
              </a:rPr>
              <a:t>One-mindfully</a:t>
            </a:r>
          </a:p>
          <a:p>
            <a:pPr lvl="4">
              <a:lnSpc>
                <a:spcPct val="90000"/>
              </a:lnSpc>
              <a:defRPr/>
            </a:pPr>
            <a:r>
              <a:rPr lang="en-US" sz="3200" dirty="0">
                <a:latin typeface="+mn-lt"/>
              </a:rPr>
              <a:t>Effectively</a:t>
            </a:r>
          </a:p>
          <a:p>
            <a:pPr>
              <a:lnSpc>
                <a:spcPct val="90000"/>
              </a:lnSpc>
              <a:defRPr/>
            </a:pPr>
            <a:r>
              <a:rPr lang="en-US" dirty="0">
                <a:solidFill>
                  <a:schemeClr val="tx1"/>
                </a:solidFill>
                <a:latin typeface="+mn-lt"/>
                <a:ea typeface="+mn-ea"/>
                <a:cs typeface="+mn-cs"/>
              </a:rPr>
              <a:t>Radical Acceptance</a:t>
            </a:r>
          </a:p>
          <a:p>
            <a:pPr>
              <a:lnSpc>
                <a:spcPct val="90000"/>
              </a:lnSpc>
              <a:defRPr/>
            </a:pPr>
            <a:r>
              <a:rPr lang="en-US" dirty="0">
                <a:solidFill>
                  <a:schemeClr val="tx1"/>
                </a:solidFill>
                <a:latin typeface="+mn-lt"/>
                <a:ea typeface="+mn-ea"/>
                <a:cs typeface="+mn-cs"/>
              </a:rPr>
              <a:t>Willingness</a:t>
            </a:r>
          </a:p>
          <a:p>
            <a:pPr>
              <a:lnSpc>
                <a:spcPct val="90000"/>
              </a:lnSpc>
              <a:defRPr/>
            </a:pPr>
            <a:r>
              <a:rPr lang="en-US" dirty="0">
                <a:solidFill>
                  <a:schemeClr val="tx1"/>
                </a:solidFill>
                <a:latin typeface="+mn-lt"/>
                <a:ea typeface="+mn-ea"/>
                <a:cs typeface="+mn-cs"/>
              </a:rPr>
              <a:t>Turning the Mind</a:t>
            </a:r>
          </a:p>
          <a:p>
            <a:pPr>
              <a:lnSpc>
                <a:spcPct val="90000"/>
              </a:lnSpc>
              <a:defRPr/>
            </a:pPr>
            <a:endParaRPr lang="en-US" dirty="0">
              <a:solidFill>
                <a:schemeClr val="tx1"/>
              </a:solidFill>
              <a:latin typeface="+mn-lt"/>
              <a:ea typeface="+mn-ea"/>
              <a:cs typeface="+mn-cs"/>
            </a:endParaRPr>
          </a:p>
        </p:txBody>
      </p:sp>
      <p:sp>
        <p:nvSpPr>
          <p:cNvPr id="1461252" name="AutoShape 4"/>
          <p:cNvSpPr>
            <a:spLocks/>
          </p:cNvSpPr>
          <p:nvPr/>
        </p:nvSpPr>
        <p:spPr bwMode="auto">
          <a:xfrm>
            <a:off x="3886200" y="1143000"/>
            <a:ext cx="613410" cy="1905000"/>
          </a:xfrm>
          <a:prstGeom prst="rightBrace">
            <a:avLst>
              <a:gd name="adj1" fmla="val 22917"/>
              <a:gd name="adj2" fmla="val 50000"/>
            </a:avLst>
          </a:prstGeom>
          <a:noFill/>
          <a:ln w="101600">
            <a:solidFill>
              <a:srgbClr val="FF6600"/>
            </a:solidFill>
            <a:round/>
            <a:headEnd/>
            <a:tailEnd/>
          </a:ln>
          <a:effectLst>
            <a:outerShdw dist="71842" dir="2700000" algn="ctr" rotWithShape="0">
              <a:schemeClr val="bg2"/>
            </a:outerShdw>
          </a:effectLst>
        </p:spPr>
        <p:txBody>
          <a:bodyPr wrap="none" anchor="ctr"/>
          <a:lstStyle/>
          <a:p>
            <a:pPr eaLnBrk="0" hangingPunct="0">
              <a:spcBef>
                <a:spcPct val="0"/>
              </a:spcBef>
              <a:buClrTx/>
              <a:buSzTx/>
              <a:defRPr/>
            </a:pPr>
            <a:endParaRPr lang="en-US" sz="1800" b="0">
              <a:solidFill>
                <a:schemeClr val="tx1"/>
              </a:solidFill>
            </a:endParaRPr>
          </a:p>
        </p:txBody>
      </p:sp>
      <p:sp>
        <p:nvSpPr>
          <p:cNvPr id="1461254" name="Text Box 6"/>
          <p:cNvSpPr txBox="1">
            <a:spLocks noChangeArrowheads="1"/>
          </p:cNvSpPr>
          <p:nvPr/>
        </p:nvSpPr>
        <p:spPr bwMode="auto">
          <a:xfrm>
            <a:off x="5126356" y="1695452"/>
            <a:ext cx="4017644" cy="1200329"/>
          </a:xfrm>
          <a:prstGeom prst="rect">
            <a:avLst/>
          </a:prstGeom>
          <a:noFill/>
          <a:ln w="101600" algn="ctr">
            <a:noFill/>
            <a:miter lim="800000"/>
            <a:headEnd/>
            <a:tailEnd/>
          </a:ln>
          <a:effectLst>
            <a:outerShdw dist="71842" dir="2700000" algn="ctr" rotWithShape="0">
              <a:schemeClr val="bg2"/>
            </a:outerShdw>
          </a:effectLst>
        </p:spPr>
        <p:txBody>
          <a:bodyPr wrap="square">
            <a:spAutoFit/>
          </a:bodyPr>
          <a:lstStyle/>
          <a:p>
            <a:pPr eaLnBrk="0" hangingPunct="0">
              <a:spcBef>
                <a:spcPct val="50000"/>
              </a:spcBef>
              <a:buClrTx/>
              <a:buSzTx/>
              <a:defRPr/>
            </a:pPr>
            <a:r>
              <a:rPr lang="en-US" sz="3600" b="0" i="1" dirty="0">
                <a:solidFill>
                  <a:schemeClr val="tx1"/>
                </a:solidFill>
              </a:rPr>
              <a:t>Mindfulness “</a:t>
            </a:r>
            <a:r>
              <a:rPr lang="en-US" sz="3600" b="0" i="1" dirty="0" smtClean="0">
                <a:solidFill>
                  <a:schemeClr val="tx1"/>
                </a:solidFill>
              </a:rPr>
              <a:t>Whats”</a:t>
            </a:r>
            <a:endParaRPr lang="en-US" sz="3600" b="0" i="1" dirty="0">
              <a:solidFill>
                <a:schemeClr val="tx1"/>
              </a:solidFill>
            </a:endParaRPr>
          </a:p>
        </p:txBody>
      </p:sp>
      <p:sp>
        <p:nvSpPr>
          <p:cNvPr id="1461255" name="Text Box 7"/>
          <p:cNvSpPr txBox="1">
            <a:spLocks noChangeArrowheads="1"/>
          </p:cNvSpPr>
          <p:nvPr/>
        </p:nvSpPr>
        <p:spPr bwMode="auto">
          <a:xfrm>
            <a:off x="6857859" y="3200402"/>
            <a:ext cx="3417570" cy="1200329"/>
          </a:xfrm>
          <a:prstGeom prst="rect">
            <a:avLst/>
          </a:prstGeom>
          <a:noFill/>
          <a:ln w="101600" algn="ctr">
            <a:noFill/>
            <a:miter lim="800000"/>
            <a:headEnd/>
            <a:tailEnd/>
          </a:ln>
          <a:effectLst>
            <a:outerShdw dist="71842" dir="2700000" algn="ctr" rotWithShape="0">
              <a:schemeClr val="bg2"/>
            </a:outerShdw>
          </a:effectLst>
        </p:spPr>
        <p:txBody>
          <a:bodyPr>
            <a:spAutoFit/>
          </a:bodyPr>
          <a:lstStyle/>
          <a:p>
            <a:pPr eaLnBrk="0" hangingPunct="0">
              <a:spcBef>
                <a:spcPct val="50000"/>
              </a:spcBef>
              <a:buClrTx/>
              <a:buSzTx/>
              <a:defRPr/>
            </a:pPr>
            <a:r>
              <a:rPr lang="en-US" sz="3600" b="0" i="1" dirty="0">
                <a:solidFill>
                  <a:schemeClr val="tx1"/>
                </a:solidFill>
              </a:rPr>
              <a:t>Mindfulness </a:t>
            </a:r>
            <a:r>
              <a:rPr lang="en-US" sz="3600" b="0" i="1" dirty="0" smtClean="0">
                <a:solidFill>
                  <a:schemeClr val="tx1"/>
                </a:solidFill>
              </a:rPr>
              <a:t>“</a:t>
            </a:r>
            <a:r>
              <a:rPr lang="en-US" sz="3600" b="0" i="1" dirty="0" err="1" smtClean="0">
                <a:solidFill>
                  <a:schemeClr val="tx1"/>
                </a:solidFill>
              </a:rPr>
              <a:t>Hows</a:t>
            </a:r>
            <a:r>
              <a:rPr lang="en-US" sz="3600" b="0" i="1" dirty="0">
                <a:solidFill>
                  <a:schemeClr val="tx1"/>
                </a:solidFill>
              </a:rPr>
              <a:t>”</a:t>
            </a:r>
          </a:p>
        </p:txBody>
      </p:sp>
      <p:sp>
        <p:nvSpPr>
          <p:cNvPr id="1461257" name="Text Box 9"/>
          <p:cNvSpPr txBox="1">
            <a:spLocks noChangeArrowheads="1"/>
          </p:cNvSpPr>
          <p:nvPr/>
        </p:nvSpPr>
        <p:spPr bwMode="auto">
          <a:xfrm>
            <a:off x="6003754" y="5029202"/>
            <a:ext cx="3417570" cy="1200329"/>
          </a:xfrm>
          <a:prstGeom prst="rect">
            <a:avLst/>
          </a:prstGeom>
          <a:noFill/>
          <a:ln w="101600" algn="ctr">
            <a:noFill/>
            <a:miter lim="800000"/>
            <a:headEnd/>
            <a:tailEnd/>
          </a:ln>
          <a:effectLst>
            <a:outerShdw dist="71842" dir="2700000" algn="ctr" rotWithShape="0">
              <a:schemeClr val="bg2"/>
            </a:outerShdw>
          </a:effectLst>
        </p:spPr>
        <p:txBody>
          <a:bodyPr>
            <a:spAutoFit/>
          </a:bodyPr>
          <a:lstStyle/>
          <a:p>
            <a:pPr eaLnBrk="0" hangingPunct="0">
              <a:spcBef>
                <a:spcPct val="50000"/>
              </a:spcBef>
              <a:buClrTx/>
              <a:buSzTx/>
              <a:defRPr/>
            </a:pPr>
            <a:r>
              <a:rPr lang="en-US" sz="3600" b="0" i="1" dirty="0">
                <a:solidFill>
                  <a:schemeClr val="tx1"/>
                </a:solidFill>
              </a:rPr>
              <a:t>Reality Acceptance</a:t>
            </a:r>
          </a:p>
        </p:txBody>
      </p:sp>
      <p:sp>
        <p:nvSpPr>
          <p:cNvPr id="1461258" name="AutoShape 10"/>
          <p:cNvSpPr>
            <a:spLocks/>
          </p:cNvSpPr>
          <p:nvPr/>
        </p:nvSpPr>
        <p:spPr bwMode="auto">
          <a:xfrm>
            <a:off x="5638800" y="3066701"/>
            <a:ext cx="613410" cy="1467729"/>
          </a:xfrm>
          <a:prstGeom prst="rightBrace">
            <a:avLst>
              <a:gd name="adj1" fmla="val 22917"/>
              <a:gd name="adj2" fmla="val 50000"/>
            </a:avLst>
          </a:prstGeom>
          <a:noFill/>
          <a:ln w="101600">
            <a:solidFill>
              <a:srgbClr val="FF6600"/>
            </a:solidFill>
            <a:round/>
            <a:headEnd/>
            <a:tailEnd/>
          </a:ln>
          <a:effectLst>
            <a:outerShdw dist="71842" dir="2700000" algn="ctr" rotWithShape="0">
              <a:schemeClr val="bg2"/>
            </a:outerShdw>
          </a:effectLst>
        </p:spPr>
        <p:txBody>
          <a:bodyPr wrap="none" anchor="ctr"/>
          <a:lstStyle/>
          <a:p>
            <a:pPr eaLnBrk="0" hangingPunct="0">
              <a:spcBef>
                <a:spcPct val="0"/>
              </a:spcBef>
              <a:buClrTx/>
              <a:buSzTx/>
              <a:defRPr/>
            </a:pPr>
            <a:endParaRPr lang="en-US" sz="1800" b="0">
              <a:solidFill>
                <a:schemeClr val="tx1"/>
              </a:solidFill>
            </a:endParaRPr>
          </a:p>
        </p:txBody>
      </p:sp>
      <p:sp>
        <p:nvSpPr>
          <p:cNvPr id="1461259" name="AutoShape 11"/>
          <p:cNvSpPr>
            <a:spLocks/>
          </p:cNvSpPr>
          <p:nvPr/>
        </p:nvSpPr>
        <p:spPr bwMode="auto">
          <a:xfrm>
            <a:off x="4724400" y="4800600"/>
            <a:ext cx="613410" cy="1466850"/>
          </a:xfrm>
          <a:prstGeom prst="rightBrace">
            <a:avLst>
              <a:gd name="adj1" fmla="val 22917"/>
              <a:gd name="adj2" fmla="val 50000"/>
            </a:avLst>
          </a:prstGeom>
          <a:noFill/>
          <a:ln w="101600">
            <a:solidFill>
              <a:srgbClr val="FF6600"/>
            </a:solidFill>
            <a:round/>
            <a:headEnd/>
            <a:tailEnd/>
          </a:ln>
          <a:effectLst>
            <a:outerShdw dist="71842" dir="2700000" algn="ctr" rotWithShape="0">
              <a:schemeClr val="bg2"/>
            </a:outerShdw>
          </a:effectLst>
        </p:spPr>
        <p:txBody>
          <a:bodyPr wrap="none" anchor="ctr"/>
          <a:lstStyle/>
          <a:p>
            <a:pPr eaLnBrk="0" hangingPunct="0">
              <a:spcBef>
                <a:spcPct val="0"/>
              </a:spcBef>
              <a:buClrTx/>
              <a:buSzTx/>
              <a:defRPr/>
            </a:pPr>
            <a:endParaRPr lang="en-US" sz="1800" b="0">
              <a:solidFill>
                <a:schemeClr val="tx1"/>
              </a:solidFill>
            </a:endParaRPr>
          </a:p>
        </p:txBody>
      </p:sp>
      <p:sp>
        <p:nvSpPr>
          <p:cNvPr id="2" name="Footer Placeholder 1"/>
          <p:cNvSpPr>
            <a:spLocks noGrp="1"/>
          </p:cNvSpPr>
          <p:nvPr>
            <p:ph type="ftr" sz="quarter" idx="12"/>
          </p:nvPr>
        </p:nvSpPr>
        <p:spPr/>
        <p:txBody>
          <a:bodyPr/>
          <a:lstStyle/>
          <a:p>
            <a:endParaRPr lang="en-US"/>
          </a:p>
        </p:txBody>
      </p:sp>
      <p:sp>
        <p:nvSpPr>
          <p:cNvPr id="3" name="Slide Number Placeholder 2"/>
          <p:cNvSpPr>
            <a:spLocks noGrp="1"/>
          </p:cNvSpPr>
          <p:nvPr>
            <p:ph type="sldNum" sz="quarter" idx="11"/>
          </p:nvPr>
        </p:nvSpPr>
        <p:spPr/>
        <p:txBody>
          <a:bodyPr/>
          <a:lstStyle/>
          <a:p>
            <a:pPr>
              <a:defRPr/>
            </a:pPr>
            <a:fld id="{BAAA3B9D-0401-41F6-A412-553B6C9CAEBC}" type="slidenum">
              <a:rPr lang="en-US" smtClean="0"/>
              <a:pPr>
                <a:defRPr/>
              </a:pPr>
              <a:t>16</a:t>
            </a:fld>
            <a:endParaRPr lang="en-US"/>
          </a:p>
        </p:txBody>
      </p:sp>
    </p:spTree>
    <p:extLst>
      <p:ext uri="{BB962C8B-B14F-4D97-AF65-F5344CB8AC3E}">
        <p14:creationId xmlns:p14="http://schemas.microsoft.com/office/powerpoint/2010/main" val="2000637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304799"/>
            <a:ext cx="10513775" cy="1143001"/>
          </a:xfrm>
        </p:spPr>
        <p:txBody>
          <a:bodyPr/>
          <a:lstStyle/>
          <a:p>
            <a:pPr>
              <a:defRPr/>
            </a:pPr>
            <a:r>
              <a:rPr lang="en-US" dirty="0" smtClean="0"/>
              <a:t>Immediate Problems to Solve</a:t>
            </a:r>
            <a:endParaRPr lang="en-US" dirty="0"/>
          </a:p>
        </p:txBody>
      </p:sp>
      <p:sp>
        <p:nvSpPr>
          <p:cNvPr id="3" name="Content Placeholder 2"/>
          <p:cNvSpPr>
            <a:spLocks noGrp="1"/>
          </p:cNvSpPr>
          <p:nvPr>
            <p:ph idx="1"/>
          </p:nvPr>
        </p:nvSpPr>
        <p:spPr>
          <a:xfrm>
            <a:off x="685800" y="1600200"/>
            <a:ext cx="9673987" cy="6073774"/>
          </a:xfrm>
        </p:spPr>
        <p:txBody>
          <a:bodyPr/>
          <a:lstStyle/>
          <a:p>
            <a:pPr marL="0" indent="0">
              <a:lnSpc>
                <a:spcPct val="150000"/>
              </a:lnSpc>
              <a:spcBef>
                <a:spcPts val="800"/>
              </a:spcBef>
              <a:spcAft>
                <a:spcPts val="4200"/>
              </a:spcAft>
              <a:buNone/>
              <a:defRPr/>
            </a:pPr>
            <a:r>
              <a:rPr lang="en-US" sz="4400" dirty="0" smtClean="0"/>
              <a:t> </a:t>
            </a:r>
            <a:r>
              <a:rPr lang="en-US" sz="4400" dirty="0" smtClean="0">
                <a:solidFill>
                  <a:schemeClr val="tx2"/>
                </a:solidFill>
              </a:rPr>
              <a:t>4. </a:t>
            </a:r>
            <a:r>
              <a:rPr lang="en-US" sz="4400" dirty="0" smtClean="0"/>
              <a:t>Ever </a:t>
            </a:r>
            <a:r>
              <a:rPr lang="en-US" sz="4400" dirty="0"/>
              <a:t>changing clinical </a:t>
            </a:r>
            <a:r>
              <a:rPr lang="en-US" sz="4400" dirty="0" smtClean="0"/>
              <a:t>   presentation </a:t>
            </a:r>
            <a:r>
              <a:rPr lang="en-US" sz="4400" dirty="0"/>
              <a:t>together with frequent crises resulted in confused therapists and a chaotic  therapy</a:t>
            </a:r>
            <a:br>
              <a:rPr lang="en-US" sz="4400" dirty="0"/>
            </a:br>
            <a:r>
              <a:rPr lang="en-US" sz="3600" dirty="0" smtClean="0"/>
              <a:t/>
            </a:r>
            <a:br>
              <a:rPr lang="en-US" sz="3600" dirty="0" smtClean="0"/>
            </a:br>
            <a:endParaRPr lang="en-US" sz="3600" dirty="0" smtClean="0">
              <a:solidFill>
                <a:schemeClr val="tx1"/>
              </a:solidFill>
            </a:endParaRPr>
          </a:p>
          <a:p>
            <a:pPr marL="742950" indent="-742950">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17</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695359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62" name="Text Box 2"/>
          <p:cNvSpPr txBox="1">
            <a:spLocks noChangeArrowheads="1"/>
          </p:cNvSpPr>
          <p:nvPr/>
        </p:nvSpPr>
        <p:spPr bwMode="auto">
          <a:xfrm>
            <a:off x="1109980" y="0"/>
            <a:ext cx="9210279" cy="6477000"/>
          </a:xfrm>
          <a:prstGeom prst="rect">
            <a:avLst/>
          </a:prstGeom>
          <a:noFill/>
          <a:ln>
            <a:noFill/>
          </a:ln>
          <a:effectLst/>
          <a:extLst/>
        </p:spPr>
        <p:txBody>
          <a:bodyPr lIns="0" tIns="0" rIns="0" bIns="0"/>
          <a:lstStyle/>
          <a:p>
            <a:pPr eaLnBrk="0" hangingPunct="0">
              <a:defRPr/>
            </a:pPr>
            <a:r>
              <a:rPr lang="en-US" sz="4000" dirty="0">
                <a:solidFill>
                  <a:schemeClr val="tx2"/>
                </a:solidFill>
                <a:latin typeface="Times New Roman" pitchFamily="18" charset="0"/>
                <a:cs typeface="+mn-cs"/>
              </a:rPr>
              <a:t>         Percent </a:t>
            </a:r>
            <a:r>
              <a:rPr lang="en-US" sz="4000" dirty="0" smtClean="0">
                <a:solidFill>
                  <a:schemeClr val="tx2"/>
                </a:solidFill>
                <a:latin typeface="Times New Roman" pitchFamily="18" charset="0"/>
                <a:cs typeface="+mn-cs"/>
              </a:rPr>
              <a:t>DSM  </a:t>
            </a:r>
            <a:r>
              <a:rPr lang="en-US" sz="4000" dirty="0">
                <a:solidFill>
                  <a:schemeClr val="tx2"/>
                </a:solidFill>
                <a:latin typeface="Times New Roman" pitchFamily="18" charset="0"/>
                <a:cs typeface="+mn-cs"/>
              </a:rPr>
              <a:t>Diagnoses:</a:t>
            </a:r>
          </a:p>
          <a:p>
            <a:pPr eaLnBrk="0" hangingPunct="0">
              <a:defRPr/>
            </a:pPr>
            <a:r>
              <a:rPr lang="en-US" sz="4000" dirty="0">
                <a:solidFill>
                  <a:schemeClr val="tx2"/>
                </a:solidFill>
                <a:latin typeface="Times New Roman" pitchFamily="18" charset="0"/>
                <a:cs typeface="+mn-cs"/>
              </a:rPr>
              <a:t>    </a:t>
            </a:r>
            <a:r>
              <a:rPr kumimoji="1" lang="en-US" sz="3800" dirty="0">
                <a:solidFill>
                  <a:schemeClr val="accent2"/>
                </a:solidFill>
                <a:effectLst>
                  <a:outerShdw blurRad="38100" dist="38100" dir="2700000" algn="tl">
                    <a:srgbClr val="000000"/>
                  </a:outerShdw>
                </a:effectLst>
                <a:latin typeface="Tahoma" pitchFamily="34" charset="0"/>
                <a:cs typeface="+mn-cs"/>
              </a:rPr>
              <a:t>BPD Chronically Suicidal Patients</a:t>
            </a:r>
            <a:r>
              <a:rPr lang="en-US" sz="3200" dirty="0">
                <a:solidFill>
                  <a:schemeClr val="accent2"/>
                </a:solidFill>
                <a:latin typeface="Times New Roman" pitchFamily="18" charset="0"/>
                <a:cs typeface="+mn-cs"/>
              </a:rPr>
              <a:t> </a:t>
            </a:r>
          </a:p>
          <a:p>
            <a:pPr eaLnBrk="0" hangingPunct="0">
              <a:lnSpc>
                <a:spcPct val="50000"/>
              </a:lnSpc>
              <a:defRPr/>
            </a:pPr>
            <a:endParaRPr lang="en-US" sz="3200" dirty="0">
              <a:solidFill>
                <a:schemeClr val="hlink"/>
              </a:solidFill>
              <a:latin typeface="Times New Roman" pitchFamily="18" charset="0"/>
              <a:cs typeface="+mn-cs"/>
            </a:endParaRPr>
          </a:p>
          <a:p>
            <a:pPr eaLnBrk="0" hangingPunct="0">
              <a:lnSpc>
                <a:spcPct val="40000"/>
              </a:lnSpc>
              <a:defRPr/>
            </a:pPr>
            <a:r>
              <a:rPr lang="en-US" sz="4000" u="sng" dirty="0">
                <a:latin typeface="Times New Roman" pitchFamily="18" charset="0"/>
                <a:cs typeface="+mn-cs"/>
              </a:rPr>
              <a:t>Diagnosis		   </a:t>
            </a:r>
            <a:r>
              <a:rPr lang="en-US" sz="3600" u="sng" dirty="0">
                <a:latin typeface="Times New Roman" pitchFamily="18" charset="0"/>
                <a:cs typeface="+mn-cs"/>
              </a:rPr>
              <a:t>Lifetime     Current</a:t>
            </a:r>
          </a:p>
          <a:p>
            <a:pPr eaLnBrk="0" hangingPunct="0">
              <a:lnSpc>
                <a:spcPct val="40000"/>
              </a:lnSpc>
              <a:defRPr/>
            </a:pPr>
            <a:endParaRPr lang="en-US" sz="4000" dirty="0">
              <a:solidFill>
                <a:schemeClr val="hlink"/>
              </a:solidFill>
              <a:latin typeface="Times New Roman" pitchFamily="18" charset="0"/>
              <a:cs typeface="+mn-cs"/>
            </a:endParaRPr>
          </a:p>
          <a:p>
            <a:pPr eaLnBrk="0" hangingPunct="0">
              <a:lnSpc>
                <a:spcPct val="90000"/>
              </a:lnSpc>
              <a:defRPr/>
            </a:pPr>
            <a:r>
              <a:rPr lang="en-US" sz="3600" u="sng" dirty="0">
                <a:solidFill>
                  <a:schemeClr val="tx2"/>
                </a:solidFill>
                <a:latin typeface="Times New Roman" pitchFamily="18" charset="0"/>
                <a:cs typeface="+mn-cs"/>
              </a:rPr>
              <a:t>Major depression</a:t>
            </a:r>
            <a:r>
              <a:rPr lang="en-US" sz="3600" dirty="0">
                <a:latin typeface="Times New Roman" pitchFamily="18" charset="0"/>
                <a:cs typeface="+mn-cs"/>
              </a:rPr>
              <a:t>		96.7%	</a:t>
            </a:r>
            <a:r>
              <a:rPr lang="en-US" sz="3600" u="sng" dirty="0">
                <a:solidFill>
                  <a:schemeClr val="tx2"/>
                </a:solidFill>
                <a:latin typeface="Times New Roman" pitchFamily="18" charset="0"/>
                <a:cs typeface="+mn-cs"/>
              </a:rPr>
              <a:t>75.0%</a:t>
            </a:r>
          </a:p>
          <a:p>
            <a:pPr eaLnBrk="0" hangingPunct="0">
              <a:lnSpc>
                <a:spcPct val="90000"/>
              </a:lnSpc>
              <a:defRPr/>
            </a:pPr>
            <a:r>
              <a:rPr lang="en-US" sz="3600" dirty="0">
                <a:latin typeface="Times New Roman" pitchFamily="18" charset="0"/>
                <a:cs typeface="+mn-cs"/>
              </a:rPr>
              <a:t>Dysthymic disorder		N/A		14.3%</a:t>
            </a:r>
          </a:p>
          <a:p>
            <a:pPr eaLnBrk="0" hangingPunct="0">
              <a:lnSpc>
                <a:spcPct val="90000"/>
              </a:lnSpc>
              <a:defRPr/>
            </a:pPr>
            <a:r>
              <a:rPr lang="en-US" sz="3600" dirty="0">
                <a:latin typeface="Times New Roman" pitchFamily="18" charset="0"/>
                <a:cs typeface="+mn-cs"/>
              </a:rPr>
              <a:t>Substance abuse		15.2%	  5.4%</a:t>
            </a:r>
          </a:p>
          <a:p>
            <a:pPr eaLnBrk="0" hangingPunct="0">
              <a:lnSpc>
                <a:spcPct val="90000"/>
              </a:lnSpc>
              <a:defRPr/>
            </a:pPr>
            <a:r>
              <a:rPr lang="en-US" sz="3600" u="sng" dirty="0">
                <a:solidFill>
                  <a:schemeClr val="tx2"/>
                </a:solidFill>
                <a:latin typeface="Times New Roman" pitchFamily="18" charset="0"/>
                <a:cs typeface="+mn-cs"/>
              </a:rPr>
              <a:t>Substance dependence</a:t>
            </a:r>
            <a:r>
              <a:rPr lang="en-US" sz="3600" dirty="0">
                <a:latin typeface="Times New Roman" pitchFamily="18" charset="0"/>
                <a:cs typeface="+mn-cs"/>
              </a:rPr>
              <a:t>	56.5%	</a:t>
            </a:r>
            <a:r>
              <a:rPr lang="en-US" sz="3600" u="sng" dirty="0">
                <a:solidFill>
                  <a:schemeClr val="tx2"/>
                </a:solidFill>
                <a:latin typeface="Times New Roman" pitchFamily="18" charset="0"/>
                <a:cs typeface="+mn-cs"/>
              </a:rPr>
              <a:t>26.1%</a:t>
            </a:r>
          </a:p>
          <a:p>
            <a:pPr eaLnBrk="0" hangingPunct="0">
              <a:lnSpc>
                <a:spcPct val="90000"/>
              </a:lnSpc>
              <a:defRPr/>
            </a:pPr>
            <a:r>
              <a:rPr lang="en-US" sz="3600" u="sng" dirty="0">
                <a:solidFill>
                  <a:schemeClr val="tx2"/>
                </a:solidFill>
                <a:latin typeface="Times New Roman" pitchFamily="18" charset="0"/>
                <a:cs typeface="+mn-cs"/>
              </a:rPr>
              <a:t>PTSD</a:t>
            </a:r>
            <a:r>
              <a:rPr lang="en-US" sz="3600" dirty="0">
                <a:latin typeface="Times New Roman" pitchFamily="18" charset="0"/>
                <a:cs typeface="+mn-cs"/>
              </a:rPr>
              <a:t>				56.5% 	</a:t>
            </a:r>
            <a:r>
              <a:rPr lang="en-US" sz="3600" u="sng" dirty="0">
                <a:solidFill>
                  <a:schemeClr val="tx2"/>
                </a:solidFill>
                <a:latin typeface="Times New Roman" pitchFamily="18" charset="0"/>
                <a:cs typeface="+mn-cs"/>
              </a:rPr>
              <a:t>51.1%</a:t>
            </a:r>
          </a:p>
          <a:p>
            <a:pPr eaLnBrk="0" hangingPunct="0">
              <a:lnSpc>
                <a:spcPct val="90000"/>
              </a:lnSpc>
              <a:defRPr/>
            </a:pPr>
            <a:r>
              <a:rPr lang="en-US" sz="3600" dirty="0">
                <a:latin typeface="Times New Roman" pitchFamily="18" charset="0"/>
                <a:cs typeface="+mn-cs"/>
              </a:rPr>
              <a:t>Social phobia			21.7%	16.3%</a:t>
            </a:r>
          </a:p>
          <a:p>
            <a:pPr eaLnBrk="0" hangingPunct="0">
              <a:lnSpc>
                <a:spcPct val="90000"/>
              </a:lnSpc>
              <a:defRPr/>
            </a:pPr>
            <a:r>
              <a:rPr lang="en-US" sz="3600" u="sng" dirty="0">
                <a:solidFill>
                  <a:schemeClr val="tx2"/>
                </a:solidFill>
                <a:latin typeface="Times New Roman" pitchFamily="18" charset="0"/>
                <a:cs typeface="+mn-cs"/>
              </a:rPr>
              <a:t>Panic disorder</a:t>
            </a:r>
            <a:r>
              <a:rPr lang="en-US" sz="3600" dirty="0">
                <a:latin typeface="Times New Roman" pitchFamily="18" charset="0"/>
                <a:cs typeface="+mn-cs"/>
              </a:rPr>
              <a:t>			52.2%	</a:t>
            </a:r>
            <a:r>
              <a:rPr lang="en-US" sz="3600" u="sng" dirty="0">
                <a:solidFill>
                  <a:schemeClr val="tx2"/>
                </a:solidFill>
                <a:latin typeface="Times New Roman" pitchFamily="18" charset="0"/>
                <a:cs typeface="+mn-cs"/>
              </a:rPr>
              <a:t>40.2%</a:t>
            </a:r>
          </a:p>
          <a:p>
            <a:pPr eaLnBrk="0" hangingPunct="0">
              <a:lnSpc>
                <a:spcPct val="90000"/>
              </a:lnSpc>
              <a:defRPr/>
            </a:pPr>
            <a:r>
              <a:rPr lang="en-US" sz="3600" dirty="0">
                <a:latin typeface="Times New Roman" pitchFamily="18" charset="0"/>
                <a:cs typeface="+mn-cs"/>
              </a:rPr>
              <a:t>OCD 				23.9%	19.8%</a:t>
            </a:r>
          </a:p>
          <a:p>
            <a:pPr eaLnBrk="0" hangingPunct="0">
              <a:lnSpc>
                <a:spcPct val="90000"/>
              </a:lnSpc>
              <a:defRPr/>
            </a:pPr>
            <a:r>
              <a:rPr lang="en-US" sz="3600" u="sng" dirty="0">
                <a:solidFill>
                  <a:schemeClr val="tx2"/>
                </a:solidFill>
                <a:latin typeface="Times New Roman" pitchFamily="18" charset="0"/>
                <a:cs typeface="+mn-cs"/>
              </a:rPr>
              <a:t>Eating disorder</a:t>
            </a:r>
            <a:r>
              <a:rPr lang="en-US" sz="3600" dirty="0">
                <a:latin typeface="Times New Roman" pitchFamily="18" charset="0"/>
                <a:cs typeface="+mn-cs"/>
              </a:rPr>
              <a:t>		41.3%	</a:t>
            </a:r>
            <a:r>
              <a:rPr lang="en-US" sz="3600" u="sng" dirty="0">
                <a:solidFill>
                  <a:schemeClr val="tx2"/>
                </a:solidFill>
                <a:latin typeface="Times New Roman" pitchFamily="18" charset="0"/>
                <a:cs typeface="+mn-cs"/>
              </a:rPr>
              <a:t>23.9</a:t>
            </a:r>
            <a:r>
              <a:rPr lang="en-US" sz="3600" dirty="0">
                <a:latin typeface="Times New Roman" pitchFamily="18" charset="0"/>
                <a:cs typeface="+mn-cs"/>
              </a:rPr>
              <a:t>%</a:t>
            </a:r>
          </a:p>
          <a:p>
            <a:pPr eaLnBrk="0" hangingPunct="0">
              <a:defRPr/>
            </a:pPr>
            <a:endParaRPr lang="en-US" sz="3600" dirty="0">
              <a:latin typeface="Times New Roman" pitchFamily="18" charset="0"/>
              <a:cs typeface="+mn-cs"/>
            </a:endParaRPr>
          </a:p>
        </p:txBody>
      </p:sp>
      <p:sp>
        <p:nvSpPr>
          <p:cNvPr id="2140163" name="Text Box 3"/>
          <p:cNvSpPr txBox="1">
            <a:spLocks noChangeArrowheads="1"/>
          </p:cNvSpPr>
          <p:nvPr/>
        </p:nvSpPr>
        <p:spPr bwMode="auto">
          <a:xfrm>
            <a:off x="3021410" y="6632576"/>
            <a:ext cx="6659880" cy="244475"/>
          </a:xfrm>
          <a:prstGeom prst="rect">
            <a:avLst/>
          </a:prstGeom>
          <a:noFill/>
          <a:ln>
            <a:noFill/>
          </a:ln>
          <a:effectLst/>
          <a:extLst/>
        </p:spPr>
        <p:txBody>
          <a:bodyPr lIns="0" tIns="0" rIns="0" bIns="0">
            <a:spAutoFit/>
          </a:bodyPr>
          <a:lstStyle/>
          <a:p>
            <a:pPr algn="r" eaLnBrk="0" hangingPunct="0">
              <a:spcBef>
                <a:spcPct val="50000"/>
              </a:spcBef>
              <a:defRPr/>
            </a:pPr>
            <a:r>
              <a:rPr lang="en-US" sz="1600" i="1">
                <a:solidFill>
                  <a:srgbClr val="FF9900"/>
                </a:solidFill>
                <a:effectLst>
                  <a:outerShdw blurRad="38100" dist="38100" dir="2700000" algn="tl">
                    <a:srgbClr val="000000"/>
                  </a:outerShdw>
                </a:effectLst>
                <a:latin typeface="Arial" charset="0"/>
                <a:cs typeface="+mn-cs"/>
              </a:rPr>
              <a:t>Linehan et al., 2006</a:t>
            </a:r>
          </a:p>
        </p:txBody>
      </p:sp>
      <p:sp>
        <p:nvSpPr>
          <p:cNvPr id="2" name="Slide Number Placeholder 1"/>
          <p:cNvSpPr>
            <a:spLocks noGrp="1"/>
          </p:cNvSpPr>
          <p:nvPr>
            <p:ph type="sldNum" sz="quarter" idx="11"/>
          </p:nvPr>
        </p:nvSpPr>
        <p:spPr/>
        <p:txBody>
          <a:bodyPr/>
          <a:lstStyle/>
          <a:p>
            <a:pPr>
              <a:defRPr/>
            </a:pPr>
            <a:fld id="{7B2BDA0E-F016-403A-8C5A-6BBEDC7EAE75}" type="slidenum">
              <a:rPr lang="en-US" smtClean="0"/>
              <a:pPr>
                <a:defRPr/>
              </a:pPr>
              <a:t>18</a:t>
            </a:fld>
            <a:endParaRPr lang="en-US"/>
          </a:p>
        </p:txBody>
      </p:sp>
      <p:sp>
        <p:nvSpPr>
          <p:cNvPr id="3" name="Footer Placeholder 2"/>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37168316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62" name="Text Box 2"/>
          <p:cNvSpPr txBox="1">
            <a:spLocks noChangeArrowheads="1"/>
          </p:cNvSpPr>
          <p:nvPr/>
        </p:nvSpPr>
        <p:spPr bwMode="auto">
          <a:xfrm>
            <a:off x="1051560" y="0"/>
            <a:ext cx="9210279" cy="6477000"/>
          </a:xfrm>
          <a:prstGeom prst="rect">
            <a:avLst/>
          </a:prstGeom>
          <a:noFill/>
          <a:ln>
            <a:noFill/>
          </a:ln>
          <a:effectLst/>
          <a:extLst/>
        </p:spPr>
        <p:txBody>
          <a:bodyPr lIns="0" tIns="0" rIns="0" bIns="0"/>
          <a:lstStyle/>
          <a:p>
            <a:pPr algn="ctr" eaLnBrk="0" hangingPunct="0">
              <a:defRPr/>
            </a:pPr>
            <a:r>
              <a:rPr lang="en-US" sz="4400" b="1" dirty="0">
                <a:effectLst>
                  <a:outerShdw blurRad="38100" dist="38100" dir="2700000" algn="tl">
                    <a:srgbClr val="000000"/>
                  </a:outerShdw>
                </a:effectLst>
                <a:latin typeface="+mj-lt"/>
                <a:ea typeface="+mj-ea"/>
                <a:cs typeface="+mj-cs"/>
              </a:rPr>
              <a:t>Adolescent </a:t>
            </a:r>
            <a:r>
              <a:rPr lang="en-US" sz="4400" dirty="0">
                <a:solidFill>
                  <a:schemeClr val="tx2"/>
                </a:solidFill>
                <a:latin typeface="Times New Roman" pitchFamily="18" charset="0"/>
              </a:rPr>
              <a:t>DSM</a:t>
            </a:r>
            <a:r>
              <a:rPr lang="en-US" sz="4400" b="1" dirty="0" smtClean="0">
                <a:effectLst>
                  <a:outerShdw blurRad="38100" dist="38100" dir="2700000" algn="tl">
                    <a:srgbClr val="000000"/>
                  </a:outerShdw>
                </a:effectLst>
                <a:latin typeface="+mj-lt"/>
                <a:ea typeface="+mj-ea"/>
                <a:cs typeface="+mj-cs"/>
              </a:rPr>
              <a:t> </a:t>
            </a:r>
            <a:r>
              <a:rPr lang="en-US" sz="4400" b="1" dirty="0">
                <a:effectLst>
                  <a:outerShdw blurRad="38100" dist="38100" dir="2700000" algn="tl">
                    <a:srgbClr val="000000"/>
                  </a:outerShdw>
                </a:effectLst>
                <a:latin typeface="+mj-lt"/>
                <a:ea typeface="+mj-ea"/>
                <a:cs typeface="+mj-cs"/>
              </a:rPr>
              <a:t>Diagnoses:</a:t>
            </a:r>
          </a:p>
          <a:p>
            <a:pPr algn="ctr" eaLnBrk="0" hangingPunct="0">
              <a:defRPr/>
            </a:pPr>
            <a:r>
              <a:rPr kumimoji="1" lang="en-US" sz="3800" dirty="0">
                <a:solidFill>
                  <a:schemeClr val="accent2"/>
                </a:solidFill>
                <a:effectLst>
                  <a:outerShdw blurRad="38100" dist="38100" dir="2700000" algn="tl">
                    <a:srgbClr val="000000"/>
                  </a:outerShdw>
                </a:effectLst>
                <a:latin typeface="Tahoma" pitchFamily="34" charset="0"/>
                <a:cs typeface="+mn-cs"/>
              </a:rPr>
              <a:t>Suicidal Patients </a:t>
            </a:r>
          </a:p>
          <a:p>
            <a:pPr eaLnBrk="0" hangingPunct="0">
              <a:lnSpc>
                <a:spcPct val="50000"/>
              </a:lnSpc>
              <a:defRPr/>
            </a:pPr>
            <a:endParaRPr lang="en-US" sz="3200" dirty="0">
              <a:solidFill>
                <a:srgbClr val="FFFFFF"/>
              </a:solidFill>
              <a:latin typeface="Times New Roman" pitchFamily="18" charset="0"/>
              <a:cs typeface="+mn-cs"/>
            </a:endParaRPr>
          </a:p>
          <a:p>
            <a:pPr eaLnBrk="0" hangingPunct="0">
              <a:lnSpc>
                <a:spcPct val="40000"/>
              </a:lnSpc>
              <a:defRPr/>
            </a:pPr>
            <a:r>
              <a:rPr lang="en-US" sz="4000" u="sng" dirty="0">
                <a:solidFill>
                  <a:srgbClr val="FFFFFF"/>
                </a:solidFill>
                <a:effectLst>
                  <a:outerShdw blurRad="38100" dist="38100" dir="2700000" algn="tl">
                    <a:srgbClr val="000000">
                      <a:alpha val="43137"/>
                    </a:srgbClr>
                  </a:outerShdw>
                </a:effectLst>
                <a:latin typeface="Times New Roman" pitchFamily="18" charset="0"/>
                <a:cs typeface="+mn-cs"/>
              </a:rPr>
              <a:t>Diagnosis		   			</a:t>
            </a: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Lifetime    </a:t>
            </a:r>
          </a:p>
          <a:p>
            <a:pPr eaLnBrk="0" hangingPunct="0">
              <a:lnSpc>
                <a:spcPct val="40000"/>
              </a:lnSpc>
              <a:defRPr/>
            </a:pPr>
            <a:endParaRPr lang="en-US" sz="4000" dirty="0">
              <a:solidFill>
                <a:srgbClr val="F71D06"/>
              </a:solidFill>
              <a:effectLst>
                <a:outerShdw blurRad="38100" dist="38100" dir="2700000" algn="tl">
                  <a:srgbClr val="000000">
                    <a:alpha val="43137"/>
                  </a:srgbClr>
                </a:outerShdw>
              </a:effectLst>
              <a:latin typeface="Times New Roman" pitchFamily="18" charset="0"/>
              <a:cs typeface="+mn-cs"/>
            </a:endParaRP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Greater </a:t>
            </a:r>
            <a:r>
              <a:rPr lang="en-US" sz="3600" u="sng" dirty="0" smtClean="0">
                <a:solidFill>
                  <a:srgbClr val="FFFFFF"/>
                </a:solidFill>
                <a:effectLst>
                  <a:outerShdw blurRad="38100" dist="38100" dir="2700000" algn="tl">
                    <a:srgbClr val="000000">
                      <a:alpha val="43137"/>
                    </a:srgbClr>
                  </a:outerShdw>
                </a:effectLst>
                <a:latin typeface="Times New Roman" pitchFamily="18" charset="0"/>
                <a:cs typeface="+mn-cs"/>
              </a:rPr>
              <a:t>than </a:t>
            </a: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3 disorders</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60.6%</a:t>
            </a: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Major depression</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53.8%</a:t>
            </a:r>
            <a:endParaRPr lang="en-US" sz="3600" u="sng" dirty="0">
              <a:solidFill>
                <a:srgbClr val="FFFFFF"/>
              </a:solidFill>
              <a:effectLst>
                <a:outerShdw blurRad="38100" dist="38100" dir="2700000" algn="tl">
                  <a:srgbClr val="000000">
                    <a:alpha val="43137"/>
                  </a:srgbClr>
                </a:outerShdw>
              </a:effectLst>
              <a:latin typeface="Times New Roman" pitchFamily="18" charset="0"/>
              <a:cs typeface="+mn-cs"/>
            </a:endParaRP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Alcohol abuse</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43.2%</a:t>
            </a:r>
            <a:endParaRPr lang="en-US" sz="3600" u="sng" dirty="0">
              <a:solidFill>
                <a:srgbClr val="FFFFFF"/>
              </a:solidFill>
              <a:effectLst>
                <a:outerShdw blurRad="38100" dist="38100" dir="2700000" algn="tl">
                  <a:srgbClr val="000000">
                    <a:alpha val="43137"/>
                  </a:srgbClr>
                </a:outerShdw>
              </a:effectLst>
              <a:latin typeface="Times New Roman" pitchFamily="18" charset="0"/>
              <a:cs typeface="+mn-cs"/>
            </a:endParaRP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Conduct disorder</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42.6%</a:t>
            </a: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Substance abuse </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32.9%</a:t>
            </a: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Simple phobia</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30.8% </a:t>
            </a:r>
            <a:endParaRPr lang="en-US" sz="3600" u="sng" dirty="0">
              <a:solidFill>
                <a:srgbClr val="FFFFFF"/>
              </a:solidFill>
              <a:effectLst>
                <a:outerShdw blurRad="38100" dist="38100" dir="2700000" algn="tl">
                  <a:srgbClr val="000000">
                    <a:alpha val="43137"/>
                  </a:srgbClr>
                </a:outerShdw>
              </a:effectLst>
              <a:latin typeface="Times New Roman" pitchFamily="18" charset="0"/>
              <a:cs typeface="+mn-cs"/>
            </a:endParaRP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Social phobia</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28.8%</a:t>
            </a:r>
          </a:p>
          <a:p>
            <a:pPr eaLnBrk="0" hangingPunct="0">
              <a:lnSpc>
                <a:spcPct val="90000"/>
              </a:lnSpc>
              <a:defRPr/>
            </a:pPr>
            <a:r>
              <a:rPr lang="en-US" sz="3600" u="sng" dirty="0">
                <a:solidFill>
                  <a:srgbClr val="FFFFFF"/>
                </a:solidFill>
                <a:effectLst>
                  <a:outerShdw blurRad="38100" dist="38100" dir="2700000" algn="tl">
                    <a:srgbClr val="000000">
                      <a:alpha val="43137"/>
                    </a:srgbClr>
                  </a:outerShdw>
                </a:effectLst>
                <a:latin typeface="Times New Roman" pitchFamily="18" charset="0"/>
                <a:cs typeface="+mn-cs"/>
              </a:rPr>
              <a:t>PTSD</a:t>
            </a:r>
            <a:r>
              <a:rPr lang="en-US" sz="3600" dirty="0">
                <a:solidFill>
                  <a:srgbClr val="FFFFFF"/>
                </a:solidFill>
                <a:effectLst>
                  <a:outerShdw blurRad="38100" dist="38100" dir="2700000" algn="tl">
                    <a:srgbClr val="000000">
                      <a:alpha val="43137"/>
                    </a:srgbClr>
                  </a:outerShdw>
                </a:effectLst>
                <a:latin typeface="Times New Roman" pitchFamily="18" charset="0"/>
                <a:cs typeface="+mn-cs"/>
              </a:rPr>
              <a:t>						27.1%</a:t>
            </a:r>
            <a:r>
              <a:rPr lang="en-US" sz="3600" dirty="0">
                <a:solidFill>
                  <a:srgbClr val="FFFFFF"/>
                </a:solidFill>
                <a:latin typeface="Times New Roman" pitchFamily="18" charset="0"/>
                <a:cs typeface="+mn-cs"/>
              </a:rPr>
              <a:t>			 </a:t>
            </a:r>
            <a:endParaRPr lang="en-US" sz="3600" u="sng" dirty="0">
              <a:solidFill>
                <a:srgbClr val="FFFFFF"/>
              </a:solidFill>
              <a:latin typeface="Times New Roman" pitchFamily="18" charset="0"/>
              <a:cs typeface="+mn-cs"/>
            </a:endParaRPr>
          </a:p>
          <a:p>
            <a:pPr eaLnBrk="0" hangingPunct="0">
              <a:lnSpc>
                <a:spcPct val="90000"/>
              </a:lnSpc>
              <a:defRPr/>
            </a:pPr>
            <a:r>
              <a:rPr lang="en-US" sz="3600" dirty="0">
                <a:solidFill>
                  <a:srgbClr val="FFFFFF"/>
                </a:solidFill>
                <a:latin typeface="Times New Roman" pitchFamily="18" charset="0"/>
                <a:cs typeface="+mn-cs"/>
              </a:rPr>
              <a:t>					</a:t>
            </a:r>
          </a:p>
          <a:p>
            <a:pPr eaLnBrk="0" hangingPunct="0">
              <a:defRPr/>
            </a:pPr>
            <a:endParaRPr lang="en-US" sz="3600" dirty="0">
              <a:solidFill>
                <a:srgbClr val="FFFFFF"/>
              </a:solidFill>
              <a:latin typeface="Times New Roman" pitchFamily="18" charset="0"/>
              <a:cs typeface="+mn-cs"/>
            </a:endParaRPr>
          </a:p>
        </p:txBody>
      </p:sp>
      <p:sp>
        <p:nvSpPr>
          <p:cNvPr id="2140163" name="Text Box 3"/>
          <p:cNvSpPr txBox="1">
            <a:spLocks noChangeArrowheads="1"/>
          </p:cNvSpPr>
          <p:nvPr/>
        </p:nvSpPr>
        <p:spPr bwMode="auto">
          <a:xfrm>
            <a:off x="3021410" y="6510339"/>
            <a:ext cx="6659880" cy="244475"/>
          </a:xfrm>
          <a:prstGeom prst="rect">
            <a:avLst/>
          </a:prstGeom>
          <a:noFill/>
          <a:ln>
            <a:noFill/>
          </a:ln>
          <a:effectLst/>
          <a:extLst/>
        </p:spPr>
        <p:txBody>
          <a:bodyPr lIns="0" tIns="0" rIns="0" bIns="0">
            <a:spAutoFit/>
          </a:bodyPr>
          <a:lstStyle/>
          <a:p>
            <a:pPr algn="r" eaLnBrk="0" hangingPunct="0">
              <a:spcBef>
                <a:spcPct val="50000"/>
              </a:spcBef>
              <a:defRPr/>
            </a:pPr>
            <a:r>
              <a:rPr lang="en-US" sz="1600" i="1" dirty="0">
                <a:solidFill>
                  <a:srgbClr val="FF9900"/>
                </a:solidFill>
                <a:effectLst>
                  <a:outerShdw blurRad="38100" dist="38100" dir="2700000" algn="tl">
                    <a:srgbClr val="000000"/>
                  </a:outerShdw>
                </a:effectLst>
                <a:latin typeface="Arial" charset="0"/>
                <a:cs typeface="+mn-cs"/>
              </a:rPr>
              <a:t>Knock &amp; Kessler, 2006</a:t>
            </a:r>
          </a:p>
        </p:txBody>
      </p:sp>
      <p:sp>
        <p:nvSpPr>
          <p:cNvPr id="2" name="Slide Number Placeholder 1"/>
          <p:cNvSpPr>
            <a:spLocks noGrp="1"/>
          </p:cNvSpPr>
          <p:nvPr>
            <p:ph type="sldNum" sz="quarter" idx="11"/>
          </p:nvPr>
        </p:nvSpPr>
        <p:spPr/>
        <p:txBody>
          <a:bodyPr/>
          <a:lstStyle/>
          <a:p>
            <a:pPr>
              <a:defRPr/>
            </a:pPr>
            <a:fld id="{E0BC10D0-611A-4272-BC2E-8C58EE5B09C2}" type="slidenum">
              <a:rPr lang="en-US" smtClean="0"/>
              <a:pPr>
                <a:defRPr/>
              </a:pPr>
              <a:t>19</a:t>
            </a:fld>
            <a:endParaRPr lang="en-US"/>
          </a:p>
        </p:txBody>
      </p:sp>
      <p:sp>
        <p:nvSpPr>
          <p:cNvPr id="3" name="Footer Placeholder 2"/>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5522330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0513775" cy="3276600"/>
          </a:xfrm>
        </p:spPr>
        <p:txBody>
          <a:bodyPr/>
          <a:lstStyle/>
          <a:p>
            <a:r>
              <a:rPr lang="en-US" dirty="0" smtClean="0">
                <a:solidFill>
                  <a:schemeClr val="accent2"/>
                </a:solidFill>
              </a:rPr>
              <a:t>Conflicts of Interest</a:t>
            </a:r>
            <a:br>
              <a:rPr lang="en-US" dirty="0" smtClean="0">
                <a:solidFill>
                  <a:schemeClr val="accent2"/>
                </a:solidFill>
              </a:rPr>
            </a:br>
            <a:r>
              <a:rPr lang="en-US" dirty="0">
                <a:solidFill>
                  <a:schemeClr val="accent2"/>
                </a:solidFill>
              </a:rPr>
              <a:t/>
            </a:r>
            <a:br>
              <a:rPr lang="en-US" dirty="0">
                <a:solidFill>
                  <a:schemeClr val="accent2"/>
                </a:solidFill>
              </a:rPr>
            </a:br>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
        <p:nvSpPr>
          <p:cNvPr id="3" name="Content Placeholder 2"/>
          <p:cNvSpPr>
            <a:spLocks noGrp="1"/>
          </p:cNvSpPr>
          <p:nvPr>
            <p:ph idx="1"/>
          </p:nvPr>
        </p:nvSpPr>
        <p:spPr>
          <a:xfrm>
            <a:off x="20875" y="1676400"/>
            <a:ext cx="10513775" cy="6246812"/>
          </a:xfrm>
        </p:spPr>
        <p:txBody>
          <a:bodyPr/>
          <a:lstStyle/>
          <a:p>
            <a:pPr marL="857250" lvl="1" indent="-457200">
              <a:defRPr/>
            </a:pPr>
            <a:r>
              <a:rPr lang="en-US" sz="3200" dirty="0" smtClean="0">
                <a:solidFill>
                  <a:schemeClr val="tx1"/>
                </a:solidFill>
                <a:effectLst/>
                <a:ea typeface="ＭＳ Ｐゴシック" charset="0"/>
              </a:rPr>
              <a:t>Receives </a:t>
            </a:r>
            <a:r>
              <a:rPr lang="en-US" sz="3200" dirty="0">
                <a:solidFill>
                  <a:schemeClr val="tx1"/>
                </a:solidFill>
                <a:effectLst/>
                <a:ea typeface="ＭＳ Ｐゴシック" charset="0"/>
              </a:rPr>
              <a:t>grant funding from the National Institute of Mental Health (NIMH) for DBT research and development</a:t>
            </a:r>
          </a:p>
          <a:p>
            <a:pPr marL="857250" lvl="1" indent="-457200">
              <a:defRPr/>
            </a:pPr>
            <a:r>
              <a:rPr lang="en-US" sz="3200" dirty="0" smtClean="0">
                <a:solidFill>
                  <a:schemeClr val="tx1"/>
                </a:solidFill>
                <a:effectLst/>
                <a:ea typeface="ＭＳ Ｐゴシック" charset="0"/>
              </a:rPr>
              <a:t>Receives </a:t>
            </a:r>
            <a:r>
              <a:rPr lang="en-US" sz="3200" dirty="0">
                <a:solidFill>
                  <a:schemeClr val="tx1"/>
                </a:solidFill>
                <a:effectLst/>
                <a:ea typeface="ＭＳ Ｐゴシック" charset="0"/>
              </a:rPr>
              <a:t>training and consultation fees from Behavioral Tech, LLC.</a:t>
            </a:r>
          </a:p>
          <a:p>
            <a:pPr marL="857250" lvl="1" indent="-457200">
              <a:defRPr/>
            </a:pPr>
            <a:r>
              <a:rPr lang="en-US" sz="3200" dirty="0" smtClean="0">
                <a:solidFill>
                  <a:schemeClr val="tx1"/>
                </a:solidFill>
                <a:effectLst/>
                <a:ea typeface="ＭＳ Ｐゴシック" charset="0"/>
              </a:rPr>
              <a:t>Receives </a:t>
            </a:r>
            <a:r>
              <a:rPr lang="en-US" sz="3200" dirty="0">
                <a:solidFill>
                  <a:schemeClr val="tx1"/>
                </a:solidFill>
                <a:effectLst/>
                <a:ea typeface="ＭＳ Ｐゴシック" charset="0"/>
              </a:rPr>
              <a:t>compensation as owner of </a:t>
            </a:r>
            <a:r>
              <a:rPr lang="en-US" sz="3200" dirty="0">
                <a:solidFill>
                  <a:schemeClr val="tx1"/>
                </a:solidFill>
                <a:effectLst/>
              </a:rPr>
              <a:t>Behavioral Tech Research, Inc.</a:t>
            </a:r>
            <a:endParaRPr lang="en-US" sz="3200" dirty="0">
              <a:solidFill>
                <a:schemeClr val="tx1"/>
              </a:solidFill>
              <a:effectLst/>
              <a:ea typeface="ＭＳ Ｐゴシック" charset="0"/>
            </a:endParaRPr>
          </a:p>
          <a:p>
            <a:pPr marL="857250" lvl="1" indent="-457200">
              <a:defRPr/>
            </a:pPr>
            <a:r>
              <a:rPr lang="en-US" sz="3200" dirty="0" smtClean="0">
                <a:solidFill>
                  <a:schemeClr val="tx1"/>
                </a:solidFill>
                <a:effectLst/>
                <a:ea typeface="ＭＳ Ｐゴシック" charset="0"/>
              </a:rPr>
              <a:t>Receives </a:t>
            </a:r>
            <a:r>
              <a:rPr lang="en-US" sz="3200" dirty="0">
                <a:solidFill>
                  <a:schemeClr val="tx1"/>
                </a:solidFill>
                <a:effectLst/>
                <a:ea typeface="ＭＳ Ｐゴシック" charset="0"/>
              </a:rPr>
              <a:t>royalties from sale of DBT </a:t>
            </a:r>
            <a:r>
              <a:rPr lang="en-US" sz="3200" dirty="0" smtClean="0">
                <a:solidFill>
                  <a:schemeClr val="tx1"/>
                </a:solidFill>
                <a:effectLst/>
                <a:ea typeface="ＭＳ Ｐゴシック" charset="0"/>
              </a:rPr>
              <a:t>books</a:t>
            </a: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a:t>
            </a:fld>
            <a:endParaRPr lang="en-US" dirty="0"/>
          </a:p>
        </p:txBody>
      </p:sp>
    </p:spTree>
    <p:extLst>
      <p:ext uri="{BB962C8B-B14F-4D97-AF65-F5344CB8AC3E}">
        <p14:creationId xmlns:p14="http://schemas.microsoft.com/office/powerpoint/2010/main" val="3046862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2210" name="Rectangle 2"/>
          <p:cNvSpPr>
            <a:spLocks noGrp="1" noChangeArrowheads="1"/>
          </p:cNvSpPr>
          <p:nvPr>
            <p:ph type="title"/>
          </p:nvPr>
        </p:nvSpPr>
        <p:spPr>
          <a:xfrm>
            <a:off x="-414416" y="304803"/>
            <a:ext cx="10513775" cy="1247775"/>
          </a:xfrm>
        </p:spPr>
        <p:txBody>
          <a:bodyPr/>
          <a:lstStyle/>
          <a:p>
            <a:pPr algn="l">
              <a:defRPr/>
            </a:pPr>
            <a:r>
              <a:rPr lang="en-US" sz="4100" dirty="0"/>
              <a:t>              Solution Was to Provide </a:t>
            </a:r>
            <a:br>
              <a:rPr lang="en-US" sz="4100" dirty="0"/>
            </a:br>
            <a:r>
              <a:rPr lang="en-US" sz="4100" dirty="0"/>
              <a:t>             </a:t>
            </a:r>
            <a:r>
              <a:rPr lang="en-US" sz="4100" dirty="0" smtClean="0"/>
              <a:t>    A </a:t>
            </a:r>
            <a:r>
              <a:rPr lang="en-US" dirty="0">
                <a:cs typeface="Arial" charset="0"/>
              </a:rPr>
              <a:t>Dialectical</a:t>
            </a:r>
            <a:r>
              <a:rPr lang="en-US" sz="4100" dirty="0" smtClean="0"/>
              <a:t> </a:t>
            </a:r>
            <a:r>
              <a:rPr lang="en-US" sz="4100" dirty="0"/>
              <a:t>Balance</a:t>
            </a:r>
          </a:p>
        </p:txBody>
      </p:sp>
      <p:sp>
        <p:nvSpPr>
          <p:cNvPr id="2142211" name="Rectangle 3"/>
          <p:cNvSpPr>
            <a:spLocks noGrp="1" noChangeArrowheads="1"/>
          </p:cNvSpPr>
          <p:nvPr>
            <p:ph type="body" idx="1"/>
          </p:nvPr>
        </p:nvSpPr>
        <p:spPr>
          <a:xfrm>
            <a:off x="152400" y="2590800"/>
            <a:ext cx="5257799" cy="979321"/>
          </a:xfrm>
          <a:effectLst/>
          <a:extLst/>
        </p:spPr>
        <p:txBody>
          <a:bodyPr wrap="square">
            <a:spAutoFit/>
          </a:bodyPr>
          <a:lstStyle/>
          <a:p>
            <a:pPr marL="0" indent="0" algn="ctr">
              <a:lnSpc>
                <a:spcPct val="80000"/>
              </a:lnSpc>
              <a:spcBef>
                <a:spcPts val="3600"/>
              </a:spcBef>
              <a:spcAft>
                <a:spcPts val="1200"/>
              </a:spcAft>
              <a:buFontTx/>
              <a:buNone/>
              <a:defRPr/>
            </a:pPr>
            <a:r>
              <a:rPr lang="en-US" sz="3600" dirty="0" smtClean="0">
                <a:solidFill>
                  <a:schemeClr val="tx2"/>
                </a:solidFill>
              </a:rPr>
              <a:t>Individualized Target-based Agenda</a:t>
            </a:r>
            <a:endParaRPr lang="en-US" sz="3600" dirty="0">
              <a:solidFill>
                <a:schemeClr val="tx2"/>
              </a:solidFill>
            </a:endParaRPr>
          </a:p>
        </p:txBody>
      </p:sp>
      <p:sp>
        <p:nvSpPr>
          <p:cNvPr id="2142212" name="Freeform 4"/>
          <p:cNvSpPr>
            <a:spLocks/>
          </p:cNvSpPr>
          <p:nvPr/>
        </p:nvSpPr>
        <p:spPr bwMode="auto">
          <a:xfrm>
            <a:off x="2219961" y="3733800"/>
            <a:ext cx="6479144" cy="1785938"/>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30725" name="Line 5"/>
          <p:cNvSpPr>
            <a:spLocks noChangeShapeType="1"/>
          </p:cNvSpPr>
          <p:nvPr/>
        </p:nvSpPr>
        <p:spPr bwMode="auto">
          <a:xfrm>
            <a:off x="292104" y="3632203"/>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42214" name="Rectangle 6"/>
          <p:cNvSpPr>
            <a:spLocks noChangeArrowheads="1"/>
          </p:cNvSpPr>
          <p:nvPr/>
        </p:nvSpPr>
        <p:spPr bwMode="auto">
          <a:xfrm>
            <a:off x="5763504" y="2451101"/>
            <a:ext cx="4304824" cy="1078918"/>
          </a:xfrm>
          <a:prstGeom prst="rect">
            <a:avLst/>
          </a:prstGeom>
          <a:noFill/>
          <a:ln>
            <a:noFill/>
          </a:ln>
          <a:effectLst/>
          <a:extLst/>
        </p:spPr>
        <p:txBody>
          <a:bodyPr lIns="91713" tIns="46562" rIns="91713" bIns="46562">
            <a:spAutoFit/>
          </a:bodyPr>
          <a:lstStyle/>
          <a:p>
            <a:pPr algn="ctr" eaLnBrk="0" hangingPunct="0">
              <a:lnSpc>
                <a:spcPct val="80000"/>
              </a:lnSpc>
              <a:spcBef>
                <a:spcPct val="50000"/>
              </a:spcBef>
              <a:defRPr/>
            </a:pPr>
            <a:r>
              <a:rPr lang="en-US" sz="4000" b="1" dirty="0">
                <a:effectLst>
                  <a:outerShdw blurRad="38100" dist="38100" dir="2700000" algn="tl">
                    <a:srgbClr val="000000"/>
                  </a:outerShdw>
                </a:effectLst>
                <a:latin typeface="+mn-lt"/>
                <a:cs typeface="+mn-cs"/>
              </a:rPr>
              <a:t>Protocol-based Agenda </a:t>
            </a:r>
          </a:p>
        </p:txBody>
      </p:sp>
      <p:sp>
        <p:nvSpPr>
          <p:cNvPr id="30727" name="Text Box 7"/>
          <p:cNvSpPr txBox="1">
            <a:spLocks noChangeArrowheads="1"/>
          </p:cNvSpPr>
          <p:nvPr/>
        </p:nvSpPr>
        <p:spPr bwMode="auto">
          <a:xfrm>
            <a:off x="3835639" y="4572002"/>
            <a:ext cx="3233181"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spcBef>
                <a:spcPct val="50000"/>
              </a:spcBef>
            </a:pPr>
            <a:r>
              <a:rPr lang="en-US" sz="4400" dirty="0" smtClean="0"/>
              <a:t>  Dialectics</a:t>
            </a:r>
            <a:endParaRPr lang="en-US" sz="4400" dirty="0"/>
          </a:p>
        </p:txBody>
      </p:sp>
      <p:sp>
        <p:nvSpPr>
          <p:cNvPr id="2" name="Slide Number Placeholder 1"/>
          <p:cNvSpPr>
            <a:spLocks noGrp="1"/>
          </p:cNvSpPr>
          <p:nvPr>
            <p:ph type="sldNum" sz="quarter" idx="11"/>
          </p:nvPr>
        </p:nvSpPr>
        <p:spPr/>
        <p:txBody>
          <a:bodyPr/>
          <a:lstStyle/>
          <a:p>
            <a:pPr>
              <a:defRPr/>
            </a:pPr>
            <a:fld id="{8777A2C1-CE96-47CD-A945-9E714D94E1D4}" type="slidenum">
              <a:rPr lang="en-US" smtClean="0"/>
              <a:pPr>
                <a:defRPr/>
              </a:pPr>
              <a:t>20</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6716698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42212"/>
                                        </p:tgtEl>
                                        <p:attrNameLst>
                                          <p:attrName>style.visibility</p:attrName>
                                        </p:attrNameLst>
                                      </p:cBhvr>
                                      <p:to>
                                        <p:strVal val="visible"/>
                                      </p:to>
                                    </p:set>
                                    <p:animEffect transition="in" filter="dissolve">
                                      <p:cBhvr>
                                        <p:cTn id="7" dur="500"/>
                                        <p:tgtEl>
                                          <p:spTgt spid="214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22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Immediate Problems to Solve</a:t>
            </a:r>
            <a:endParaRPr lang="en-US" dirty="0"/>
          </a:p>
        </p:txBody>
      </p:sp>
      <p:sp>
        <p:nvSpPr>
          <p:cNvPr id="3" name="Content Placeholder 2"/>
          <p:cNvSpPr>
            <a:spLocks noGrp="1"/>
          </p:cNvSpPr>
          <p:nvPr>
            <p:ph idx="1"/>
          </p:nvPr>
        </p:nvSpPr>
        <p:spPr>
          <a:xfrm>
            <a:off x="152400" y="1373289"/>
            <a:ext cx="9673987" cy="5462588"/>
          </a:xfrm>
        </p:spPr>
        <p:txBody>
          <a:bodyPr/>
          <a:lstStyle/>
          <a:p>
            <a:pPr marL="628650" indent="0">
              <a:lnSpc>
                <a:spcPct val="150000"/>
              </a:lnSpc>
              <a:spcBef>
                <a:spcPts val="800"/>
              </a:spcBef>
              <a:spcAft>
                <a:spcPts val="1800"/>
              </a:spcAft>
              <a:buNone/>
              <a:defRPr/>
            </a:pPr>
            <a:r>
              <a:rPr lang="en-US" sz="4400" dirty="0">
                <a:solidFill>
                  <a:schemeClr val="tx1"/>
                </a:solidFill>
              </a:rPr>
              <a:t>5</a:t>
            </a:r>
            <a:r>
              <a:rPr lang="en-US" sz="4400" dirty="0" smtClean="0">
                <a:solidFill>
                  <a:schemeClr val="tx1"/>
                </a:solidFill>
              </a:rPr>
              <a:t>.</a:t>
            </a:r>
            <a:r>
              <a:rPr lang="en-US" sz="5400" dirty="0" smtClean="0">
                <a:latin typeface="Arial Narrow" panose="020B0606020202030204" pitchFamily="34" charset="0"/>
              </a:rPr>
              <a:t> </a:t>
            </a:r>
            <a:r>
              <a:rPr lang="en-US" sz="4000" dirty="0" smtClean="0">
                <a:latin typeface="Arial Narrow" panose="020B0606020202030204" pitchFamily="34" charset="0"/>
              </a:rPr>
              <a:t> Need for multiple interventions and a host of behavioral skills could easily lead to memory overload and confusion about what to do when</a:t>
            </a:r>
            <a:r>
              <a:rPr lang="en-US" sz="4400" dirty="0" smtClean="0">
                <a:latin typeface="Arial Narrow" panose="020B0606020202030204" pitchFamily="34" charset="0"/>
              </a:rPr>
              <a:t>. </a:t>
            </a:r>
            <a:r>
              <a:rPr lang="en-US" sz="3600" dirty="0" smtClean="0">
                <a:latin typeface="Arial Narrow" panose="020B0606020202030204" pitchFamily="34" charset="0"/>
              </a:rPr>
              <a:t/>
            </a:r>
            <a:br>
              <a:rPr lang="en-US" sz="3600" dirty="0" smtClean="0">
                <a:latin typeface="Arial Narrow" panose="020B0606020202030204" pitchFamily="34" charset="0"/>
              </a:rPr>
            </a:br>
            <a:endParaRPr lang="en-US" sz="3600" dirty="0" smtClean="0">
              <a:solidFill>
                <a:schemeClr val="tx1"/>
              </a:solidFill>
            </a:endParaRPr>
          </a:p>
          <a:p>
            <a:pPr marL="742950" indent="-742950">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21</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52285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u="sng" dirty="0" smtClean="0"/>
              <a:t>A </a:t>
            </a:r>
            <a:r>
              <a:rPr lang="en-US" u="sng" dirty="0" smtClean="0">
                <a:effectLst/>
              </a:rPr>
              <a:t>Hierarchical Approach</a:t>
            </a:r>
            <a:endParaRPr lang="en-US" u="sng" dirty="0">
              <a:effectLst/>
            </a:endParaRPr>
          </a:p>
        </p:txBody>
      </p:sp>
      <p:sp>
        <p:nvSpPr>
          <p:cNvPr id="6" name="TextBox 5"/>
          <p:cNvSpPr txBox="1"/>
          <p:nvPr/>
        </p:nvSpPr>
        <p:spPr>
          <a:xfrm>
            <a:off x="1780862" y="2054173"/>
            <a:ext cx="3193443" cy="451629"/>
          </a:xfrm>
          <a:prstGeom prst="rect">
            <a:avLst/>
          </a:prstGeom>
          <a:noFill/>
          <a:ln w="25400">
            <a:solidFill>
              <a:schemeClr val="tx1"/>
            </a:solidFill>
          </a:ln>
        </p:spPr>
        <p:txBody>
          <a:bodyPr wrap="square" rtlCol="0" anchor="ctr" anchorCtr="0">
            <a:spAutoFit/>
          </a:bodyPr>
          <a:lstStyle/>
          <a:p>
            <a:pPr algn="ctr"/>
            <a:r>
              <a:rPr lang="en-US" sz="2348" dirty="0"/>
              <a:t>1: Behavior Dyscontrol</a:t>
            </a:r>
          </a:p>
        </p:txBody>
      </p:sp>
      <p:sp>
        <p:nvSpPr>
          <p:cNvPr id="7" name="TextBox 6"/>
          <p:cNvSpPr txBox="1"/>
          <p:nvPr/>
        </p:nvSpPr>
        <p:spPr>
          <a:xfrm>
            <a:off x="1781495" y="3064438"/>
            <a:ext cx="3193443" cy="451629"/>
          </a:xfrm>
          <a:prstGeom prst="rect">
            <a:avLst/>
          </a:prstGeom>
          <a:noFill/>
          <a:ln w="25400">
            <a:solidFill>
              <a:schemeClr val="tx1"/>
            </a:solidFill>
          </a:ln>
        </p:spPr>
        <p:txBody>
          <a:bodyPr wrap="square" rtlCol="0" anchor="ctr" anchorCtr="0">
            <a:spAutoFit/>
          </a:bodyPr>
          <a:lstStyle/>
          <a:p>
            <a:pPr algn="ctr"/>
            <a:r>
              <a:rPr lang="en-US" sz="2348" dirty="0"/>
              <a:t>2: Quiet Desperation</a:t>
            </a:r>
          </a:p>
        </p:txBody>
      </p:sp>
      <p:sp>
        <p:nvSpPr>
          <p:cNvPr id="8" name="TextBox 7"/>
          <p:cNvSpPr txBox="1"/>
          <p:nvPr/>
        </p:nvSpPr>
        <p:spPr>
          <a:xfrm>
            <a:off x="1780862" y="4074702"/>
            <a:ext cx="3193443" cy="451629"/>
          </a:xfrm>
          <a:prstGeom prst="rect">
            <a:avLst/>
          </a:prstGeom>
          <a:noFill/>
          <a:ln w="25400">
            <a:solidFill>
              <a:schemeClr val="tx1"/>
            </a:solidFill>
          </a:ln>
        </p:spPr>
        <p:txBody>
          <a:bodyPr wrap="square" rtlCol="0" anchor="ctr" anchorCtr="0">
            <a:spAutoFit/>
          </a:bodyPr>
          <a:lstStyle/>
          <a:p>
            <a:pPr algn="ctr"/>
            <a:r>
              <a:rPr lang="en-US" sz="2348" dirty="0"/>
              <a:t>3: Problems in Living</a:t>
            </a:r>
          </a:p>
        </p:txBody>
      </p:sp>
      <p:sp>
        <p:nvSpPr>
          <p:cNvPr id="9" name="TextBox 8"/>
          <p:cNvSpPr txBox="1"/>
          <p:nvPr/>
        </p:nvSpPr>
        <p:spPr>
          <a:xfrm>
            <a:off x="1768098" y="5084966"/>
            <a:ext cx="3193443" cy="451629"/>
          </a:xfrm>
          <a:prstGeom prst="rect">
            <a:avLst/>
          </a:prstGeom>
          <a:noFill/>
          <a:ln w="25400">
            <a:solidFill>
              <a:schemeClr val="tx1"/>
            </a:solidFill>
          </a:ln>
        </p:spPr>
        <p:txBody>
          <a:bodyPr wrap="square" rtlCol="0" anchor="ctr" anchorCtr="0">
            <a:spAutoFit/>
          </a:bodyPr>
          <a:lstStyle/>
          <a:p>
            <a:pPr algn="ctr"/>
            <a:r>
              <a:rPr lang="en-US" sz="2348" dirty="0"/>
              <a:t>4: Incompleteness</a:t>
            </a:r>
          </a:p>
        </p:txBody>
      </p:sp>
      <p:sp>
        <p:nvSpPr>
          <p:cNvPr id="10" name="TextBox 9"/>
          <p:cNvSpPr txBox="1"/>
          <p:nvPr/>
        </p:nvSpPr>
        <p:spPr>
          <a:xfrm>
            <a:off x="5430586" y="1873520"/>
            <a:ext cx="3192109" cy="812932"/>
          </a:xfrm>
          <a:prstGeom prst="rect">
            <a:avLst/>
          </a:prstGeom>
          <a:noFill/>
          <a:ln w="25400">
            <a:solidFill>
              <a:schemeClr val="tx1"/>
            </a:solidFill>
          </a:ln>
        </p:spPr>
        <p:txBody>
          <a:bodyPr wrap="square" rtlCol="0" anchor="ctr" anchorCtr="0">
            <a:spAutoFit/>
          </a:bodyPr>
          <a:lstStyle/>
          <a:p>
            <a:pPr algn="ctr"/>
            <a:r>
              <a:rPr lang="en-US" sz="2348" dirty="0">
                <a:solidFill>
                  <a:schemeClr val="accent6"/>
                </a:solidFill>
              </a:rPr>
              <a:t>Life Threatening Behaviors</a:t>
            </a:r>
          </a:p>
        </p:txBody>
      </p:sp>
      <p:sp>
        <p:nvSpPr>
          <p:cNvPr id="11" name="TextBox 10"/>
          <p:cNvSpPr txBox="1"/>
          <p:nvPr/>
        </p:nvSpPr>
        <p:spPr>
          <a:xfrm>
            <a:off x="5429253" y="2823567"/>
            <a:ext cx="3192109" cy="812932"/>
          </a:xfrm>
          <a:prstGeom prst="rect">
            <a:avLst/>
          </a:prstGeom>
          <a:noFill/>
          <a:ln w="25400">
            <a:solidFill>
              <a:schemeClr val="tx1"/>
            </a:solidFill>
          </a:ln>
        </p:spPr>
        <p:txBody>
          <a:bodyPr wrap="square" rtlCol="0" anchor="ctr" anchorCtr="0">
            <a:spAutoFit/>
          </a:bodyPr>
          <a:lstStyle/>
          <a:p>
            <a:pPr algn="ctr"/>
            <a:r>
              <a:rPr lang="en-US" sz="2348" dirty="0"/>
              <a:t>Therapy Interfering Behaviors</a:t>
            </a:r>
          </a:p>
        </p:txBody>
      </p:sp>
      <p:sp>
        <p:nvSpPr>
          <p:cNvPr id="12" name="TextBox 11"/>
          <p:cNvSpPr txBox="1"/>
          <p:nvPr/>
        </p:nvSpPr>
        <p:spPr>
          <a:xfrm>
            <a:off x="5430586" y="3773616"/>
            <a:ext cx="3192109" cy="1174235"/>
          </a:xfrm>
          <a:prstGeom prst="rect">
            <a:avLst/>
          </a:prstGeom>
          <a:noFill/>
          <a:ln w="25400">
            <a:solidFill>
              <a:schemeClr val="tx1"/>
            </a:solidFill>
          </a:ln>
        </p:spPr>
        <p:txBody>
          <a:bodyPr wrap="square" rtlCol="0" anchor="ctr" anchorCtr="0">
            <a:spAutoFit/>
          </a:bodyPr>
          <a:lstStyle/>
          <a:p>
            <a:pPr algn="ctr"/>
            <a:r>
              <a:rPr lang="en-US" sz="2348" dirty="0"/>
              <a:t>(Serious) Quality of Life Interfering Behaviors</a:t>
            </a:r>
          </a:p>
        </p:txBody>
      </p:sp>
      <p:sp>
        <p:nvSpPr>
          <p:cNvPr id="13" name="TextBox 12"/>
          <p:cNvSpPr txBox="1"/>
          <p:nvPr/>
        </p:nvSpPr>
        <p:spPr>
          <a:xfrm>
            <a:off x="5429252" y="5084965"/>
            <a:ext cx="3193443" cy="451630"/>
          </a:xfrm>
          <a:prstGeom prst="rect">
            <a:avLst/>
          </a:prstGeom>
          <a:noFill/>
          <a:ln w="25400">
            <a:solidFill>
              <a:schemeClr val="tx1"/>
            </a:solidFill>
          </a:ln>
        </p:spPr>
        <p:txBody>
          <a:bodyPr wrap="square" rtlCol="0" anchor="ctr" anchorCtr="0">
            <a:spAutoFit/>
          </a:bodyPr>
          <a:lstStyle/>
          <a:p>
            <a:pPr algn="ctr"/>
            <a:r>
              <a:rPr lang="en-US" sz="2348" dirty="0"/>
              <a:t>Skills Deficits</a:t>
            </a:r>
          </a:p>
        </p:txBody>
      </p:sp>
      <p:sp>
        <p:nvSpPr>
          <p:cNvPr id="15" name="TextBox 14"/>
          <p:cNvSpPr txBox="1"/>
          <p:nvPr/>
        </p:nvSpPr>
        <p:spPr>
          <a:xfrm>
            <a:off x="114301" y="1208510"/>
            <a:ext cx="1638373" cy="692497"/>
          </a:xfrm>
          <a:prstGeom prst="rect">
            <a:avLst/>
          </a:prstGeom>
          <a:noFill/>
          <a:ln>
            <a:noFill/>
          </a:ln>
        </p:spPr>
        <p:txBody>
          <a:bodyPr wrap="square" rtlCol="0" anchor="ctr" anchorCtr="0">
            <a:spAutoFit/>
          </a:bodyPr>
          <a:lstStyle/>
          <a:p>
            <a:pPr algn="ctr"/>
            <a:r>
              <a:rPr lang="en-US" sz="1957" b="1" dirty="0">
                <a:solidFill>
                  <a:srgbClr val="FFFF00"/>
                </a:solidFill>
              </a:rPr>
              <a:t>Higher Importance</a:t>
            </a:r>
          </a:p>
        </p:txBody>
      </p:sp>
      <p:sp>
        <p:nvSpPr>
          <p:cNvPr id="16" name="TextBox 15"/>
          <p:cNvSpPr txBox="1"/>
          <p:nvPr/>
        </p:nvSpPr>
        <p:spPr>
          <a:xfrm>
            <a:off x="114300" y="5669298"/>
            <a:ext cx="1638374" cy="692497"/>
          </a:xfrm>
          <a:prstGeom prst="rect">
            <a:avLst/>
          </a:prstGeom>
          <a:noFill/>
          <a:ln>
            <a:noFill/>
          </a:ln>
        </p:spPr>
        <p:txBody>
          <a:bodyPr wrap="square" rtlCol="0" anchor="ctr" anchorCtr="0">
            <a:spAutoFit/>
          </a:bodyPr>
          <a:lstStyle/>
          <a:p>
            <a:pPr algn="ctr"/>
            <a:r>
              <a:rPr lang="en-US" sz="1957" b="1" dirty="0">
                <a:solidFill>
                  <a:srgbClr val="FFFF00"/>
                </a:solidFill>
              </a:rPr>
              <a:t>Lower Importance</a:t>
            </a:r>
          </a:p>
        </p:txBody>
      </p:sp>
      <p:cxnSp>
        <p:nvCxnSpPr>
          <p:cNvPr id="21" name="Straight Arrow Connector 20"/>
          <p:cNvCxnSpPr>
            <a:stCxn id="6" idx="3"/>
            <a:endCxn id="10" idx="1"/>
          </p:cNvCxnSpPr>
          <p:nvPr/>
        </p:nvCxnSpPr>
        <p:spPr bwMode="auto">
          <a:xfrm flipV="1">
            <a:off x="4974304" y="2279987"/>
            <a:ext cx="456280" cy="1"/>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24" name="Straight Arrow Connector 23"/>
          <p:cNvCxnSpPr>
            <a:stCxn id="6" idx="3"/>
            <a:endCxn id="11" idx="1"/>
          </p:cNvCxnSpPr>
          <p:nvPr/>
        </p:nvCxnSpPr>
        <p:spPr bwMode="auto">
          <a:xfrm>
            <a:off x="4974305" y="2279988"/>
            <a:ext cx="454947" cy="950047"/>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27" name="Straight Arrow Connector 26"/>
          <p:cNvCxnSpPr>
            <a:stCxn id="6" idx="3"/>
            <a:endCxn id="12" idx="1"/>
          </p:cNvCxnSpPr>
          <p:nvPr/>
        </p:nvCxnSpPr>
        <p:spPr bwMode="auto">
          <a:xfrm>
            <a:off x="4974304" y="2279988"/>
            <a:ext cx="456280" cy="2231289"/>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30" name="Straight Arrow Connector 29"/>
          <p:cNvCxnSpPr>
            <a:stCxn id="6" idx="3"/>
            <a:endCxn id="13" idx="1"/>
          </p:cNvCxnSpPr>
          <p:nvPr/>
        </p:nvCxnSpPr>
        <p:spPr bwMode="auto">
          <a:xfrm>
            <a:off x="4974305" y="2279988"/>
            <a:ext cx="454947" cy="3030793"/>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35" name="Down Arrow 34"/>
          <p:cNvSpPr/>
          <p:nvPr/>
        </p:nvSpPr>
        <p:spPr bwMode="auto">
          <a:xfrm flipV="1">
            <a:off x="774671" y="2054173"/>
            <a:ext cx="317633" cy="3482421"/>
          </a:xfrm>
          <a:prstGeom prst="downArrow">
            <a:avLst/>
          </a:prstGeom>
          <a:noFill/>
          <a:ln w="25400" cap="flat" cmpd="sng" algn="ctr">
            <a:solidFill>
              <a:srgbClr val="FFFF00"/>
            </a:solidFill>
            <a:prstDash val="solid"/>
            <a:round/>
            <a:headEnd type="none" w="sm" len="sm"/>
            <a:tailEnd type="none" w="sm" len="sm"/>
          </a:ln>
          <a:effectLst/>
        </p:spPr>
        <p:txBody>
          <a:bodyPr vert="horz" wrap="square" lIns="89452" tIns="44726" rIns="89452" bIns="44726" numCol="1" rtlCol="0" anchor="t" anchorCtr="0" compatLnSpc="1">
            <a:prstTxWarp prst="textNoShape">
              <a:avLst/>
            </a:prstTxWarp>
          </a:bodyPr>
          <a:lstStyle/>
          <a:p>
            <a:pPr defTabSz="894558" eaLnBrk="0" hangingPunct="0"/>
            <a:endParaRPr lang="en-US" sz="2348">
              <a:latin typeface="Arial" charset="0"/>
            </a:endParaRPr>
          </a:p>
        </p:txBody>
      </p:sp>
      <p:sp>
        <p:nvSpPr>
          <p:cNvPr id="63" name="TextBox 62"/>
          <p:cNvSpPr txBox="1"/>
          <p:nvPr/>
        </p:nvSpPr>
        <p:spPr>
          <a:xfrm>
            <a:off x="8760133" y="1208510"/>
            <a:ext cx="1641169" cy="692497"/>
          </a:xfrm>
          <a:prstGeom prst="rect">
            <a:avLst/>
          </a:prstGeom>
          <a:noFill/>
          <a:ln>
            <a:noFill/>
          </a:ln>
        </p:spPr>
        <p:txBody>
          <a:bodyPr wrap="square" rtlCol="0" anchor="ctr" anchorCtr="0">
            <a:spAutoFit/>
          </a:bodyPr>
          <a:lstStyle/>
          <a:p>
            <a:pPr algn="ctr"/>
            <a:r>
              <a:rPr lang="en-US" sz="1957" b="1" dirty="0">
                <a:solidFill>
                  <a:srgbClr val="FFFF00"/>
                </a:solidFill>
              </a:rPr>
              <a:t>Higher Importance</a:t>
            </a:r>
          </a:p>
        </p:txBody>
      </p:sp>
      <p:sp>
        <p:nvSpPr>
          <p:cNvPr id="64" name="TextBox 63"/>
          <p:cNvSpPr txBox="1"/>
          <p:nvPr/>
        </p:nvSpPr>
        <p:spPr>
          <a:xfrm>
            <a:off x="8752420" y="5669298"/>
            <a:ext cx="1638374" cy="692497"/>
          </a:xfrm>
          <a:prstGeom prst="rect">
            <a:avLst/>
          </a:prstGeom>
          <a:noFill/>
          <a:ln>
            <a:noFill/>
          </a:ln>
        </p:spPr>
        <p:txBody>
          <a:bodyPr wrap="square" rtlCol="0" anchor="ctr" anchorCtr="0">
            <a:spAutoFit/>
          </a:bodyPr>
          <a:lstStyle/>
          <a:p>
            <a:pPr algn="ctr"/>
            <a:r>
              <a:rPr lang="en-US" sz="1957" b="1" dirty="0">
                <a:solidFill>
                  <a:srgbClr val="FFFF00"/>
                </a:solidFill>
              </a:rPr>
              <a:t>Lower Importance</a:t>
            </a:r>
          </a:p>
        </p:txBody>
      </p:sp>
      <p:sp>
        <p:nvSpPr>
          <p:cNvPr id="65" name="Down Arrow 64"/>
          <p:cNvSpPr/>
          <p:nvPr/>
        </p:nvSpPr>
        <p:spPr bwMode="auto">
          <a:xfrm flipV="1">
            <a:off x="9421900" y="2054172"/>
            <a:ext cx="317633" cy="3482420"/>
          </a:xfrm>
          <a:prstGeom prst="downArrow">
            <a:avLst/>
          </a:prstGeom>
          <a:noFill/>
          <a:ln w="25400" cap="flat" cmpd="sng" algn="ctr">
            <a:solidFill>
              <a:srgbClr val="FFFF00"/>
            </a:solidFill>
            <a:prstDash val="solid"/>
            <a:round/>
            <a:headEnd type="none" w="sm" len="sm"/>
            <a:tailEnd type="none" w="sm" len="sm"/>
          </a:ln>
          <a:effectLst/>
        </p:spPr>
        <p:txBody>
          <a:bodyPr vert="horz" wrap="square" lIns="89452" tIns="44726" rIns="89452" bIns="44726" numCol="1" rtlCol="0" anchor="t" anchorCtr="0" compatLnSpc="1">
            <a:prstTxWarp prst="textNoShape">
              <a:avLst/>
            </a:prstTxWarp>
          </a:bodyPr>
          <a:lstStyle/>
          <a:p>
            <a:pPr defTabSz="894558" eaLnBrk="0" hangingPunct="0"/>
            <a:endParaRPr lang="en-US" sz="2348">
              <a:latin typeface="Arial" charset="0"/>
            </a:endParaRPr>
          </a:p>
        </p:txBody>
      </p:sp>
      <p:sp>
        <p:nvSpPr>
          <p:cNvPr id="3" name="Footer Placeholder 2"/>
          <p:cNvSpPr>
            <a:spLocks noGrp="1"/>
          </p:cNvSpPr>
          <p:nvPr>
            <p:ph type="ftr" sz="quarter" idx="12"/>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8777A2C1-CE96-47CD-A945-9E714D94E1D4}" type="slidenum">
              <a:rPr lang="en-US" smtClean="0"/>
              <a:pPr>
                <a:defRPr/>
              </a:pPr>
              <a:t>22</a:t>
            </a:fld>
            <a:endParaRPr lang="en-US"/>
          </a:p>
        </p:txBody>
      </p:sp>
    </p:spTree>
    <p:extLst>
      <p:ext uri="{BB962C8B-B14F-4D97-AF65-F5344CB8AC3E}">
        <p14:creationId xmlns:p14="http://schemas.microsoft.com/office/powerpoint/2010/main" val="4122076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Immediate Problem to Solve</a:t>
            </a:r>
            <a:endParaRPr lang="en-US" dirty="0"/>
          </a:p>
        </p:txBody>
      </p:sp>
      <p:sp>
        <p:nvSpPr>
          <p:cNvPr id="3" name="Content Placeholder 2"/>
          <p:cNvSpPr>
            <a:spLocks noGrp="1"/>
          </p:cNvSpPr>
          <p:nvPr>
            <p:ph idx="1"/>
          </p:nvPr>
        </p:nvSpPr>
        <p:spPr>
          <a:xfrm>
            <a:off x="350525" y="1219202"/>
            <a:ext cx="9761617" cy="5462588"/>
          </a:xfrm>
        </p:spPr>
        <p:txBody>
          <a:bodyPr/>
          <a:lstStyle/>
          <a:p>
            <a:pPr marL="0" indent="0">
              <a:spcBef>
                <a:spcPts val="800"/>
              </a:spcBef>
              <a:buNone/>
            </a:pPr>
            <a:r>
              <a:rPr lang="en-US" sz="3600" dirty="0" smtClean="0">
                <a:latin typeface="Arial Narrow" panose="020B0606020202030204" pitchFamily="34" charset="0"/>
              </a:rPr>
              <a:t>    </a:t>
            </a:r>
            <a:r>
              <a:rPr lang="en-US" sz="3600" dirty="0" smtClean="0">
                <a:solidFill>
                  <a:schemeClr val="tx2"/>
                </a:solidFill>
                <a:latin typeface="Arial Narrow" panose="020B0606020202030204" pitchFamily="34" charset="0"/>
              </a:rPr>
              <a:t>6</a:t>
            </a:r>
            <a:r>
              <a:rPr lang="en-US" sz="3600" dirty="0" smtClean="0">
                <a:latin typeface="Arial Narrow" panose="020B0606020202030204" pitchFamily="34" charset="0"/>
              </a:rPr>
              <a:t>. </a:t>
            </a:r>
            <a:r>
              <a:rPr lang="en-US" sz="3600" dirty="0" smtClean="0">
                <a:latin typeface="Arial Narrow" panose="020B0606020202030204" pitchFamily="34" charset="0"/>
              </a:rPr>
              <a:t>Treating </a:t>
            </a:r>
            <a:r>
              <a:rPr lang="en-US" sz="3600" dirty="0" smtClean="0">
                <a:latin typeface="Arial Narrow" panose="020B0606020202030204" pitchFamily="34" charset="0"/>
              </a:rPr>
              <a:t>individuals at chronic high suicide risk </a:t>
            </a:r>
            <a:r>
              <a:rPr lang="en-US" sz="3600" dirty="0">
                <a:latin typeface="Arial Narrow" panose="020B0606020202030204" pitchFamily="34" charset="0"/>
              </a:rPr>
              <a:t> </a:t>
            </a:r>
            <a:r>
              <a:rPr lang="en-US" sz="3600" dirty="0" smtClean="0">
                <a:latin typeface="Arial Narrow" panose="020B0606020202030204" pitchFamily="34" charset="0"/>
              </a:rPr>
              <a:t> 	is scary, often leads to treatment based on fear 	of being sued  and often leads to burnout. </a:t>
            </a:r>
          </a:p>
          <a:p>
            <a:pPr marL="742950" indent="-742950">
              <a:spcBef>
                <a:spcPts val="2400"/>
              </a:spcBef>
              <a:buFontTx/>
              <a:buNone/>
            </a:pPr>
            <a:r>
              <a:rPr lang="en-US" sz="3600" dirty="0" smtClean="0">
                <a:latin typeface="Arial Narrow" panose="020B0606020202030204" pitchFamily="34" charset="0"/>
              </a:rPr>
              <a:t>	Standard of care has no data that it is effective. </a:t>
            </a:r>
          </a:p>
          <a:p>
            <a:pPr marL="742950" indent="-742950">
              <a:spcBef>
                <a:spcPts val="2400"/>
              </a:spcBef>
              <a:buFontTx/>
              <a:buNone/>
            </a:pPr>
            <a:r>
              <a:rPr lang="en-US" sz="3600" dirty="0">
                <a:solidFill>
                  <a:schemeClr val="tx1"/>
                </a:solidFill>
                <a:latin typeface="Arial Narrow" panose="020B0606020202030204" pitchFamily="34" charset="0"/>
              </a:rPr>
              <a:t>	</a:t>
            </a:r>
            <a:r>
              <a:rPr lang="en-US" sz="3600" dirty="0" smtClean="0">
                <a:solidFill>
                  <a:schemeClr val="tx1"/>
                </a:solidFill>
                <a:latin typeface="Arial Narrow" panose="020B0606020202030204" pitchFamily="34" charset="0"/>
              </a:rPr>
              <a:t>(</a:t>
            </a:r>
            <a:r>
              <a:rPr lang="en-US" sz="3600" dirty="0" smtClean="0">
                <a:solidFill>
                  <a:schemeClr val="tx2"/>
                </a:solidFill>
                <a:latin typeface="Arial Narrow" panose="020B0606020202030204" pitchFamily="34" charset="0"/>
              </a:rPr>
              <a:t>Hospitalization has no data that it reduces suicide) </a:t>
            </a:r>
          </a:p>
          <a:p>
            <a:pPr marL="742950" indent="-742950">
              <a:spcBef>
                <a:spcPts val="2400"/>
              </a:spcBef>
              <a:buFontTx/>
              <a:buNone/>
            </a:pPr>
            <a:r>
              <a:rPr lang="en-US" sz="3600" dirty="0" smtClean="0">
                <a:latin typeface="Arial Narrow" panose="020B0606020202030204" pitchFamily="34" charset="0"/>
              </a:rPr>
              <a:t>	There was no evidence-based treatment to fall back on</a:t>
            </a:r>
            <a:r>
              <a:rPr lang="en-US" dirty="0" smtClean="0">
                <a:latin typeface="Arial Narrow" panose="020B0606020202030204" pitchFamily="34" charset="0"/>
              </a:rPr>
              <a:t>.</a:t>
            </a:r>
          </a:p>
          <a:p>
            <a:pPr marL="742950" indent="-742950">
              <a:spcBef>
                <a:spcPts val="800"/>
              </a:spcBef>
              <a:buFontTx/>
              <a:buNone/>
            </a:pPr>
            <a:r>
              <a:rPr lang="en-US" sz="3600" dirty="0" smtClean="0"/>
              <a:t> </a:t>
            </a:r>
            <a:endParaRPr lang="en-US" sz="3600" dirty="0" smtClean="0">
              <a:solidFill>
                <a:schemeClr val="tx1"/>
              </a:solidFill>
            </a:endParaRPr>
          </a:p>
          <a:p>
            <a:pPr marL="742950" indent="-742950"/>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23</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783903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8354" name="Rectangle 2"/>
          <p:cNvSpPr>
            <a:spLocks noGrp="1" noChangeArrowheads="1"/>
          </p:cNvSpPr>
          <p:nvPr>
            <p:ph type="title"/>
          </p:nvPr>
        </p:nvSpPr>
        <p:spPr>
          <a:xfrm>
            <a:off x="1826" y="609603"/>
            <a:ext cx="10513774" cy="1247775"/>
          </a:xfrm>
        </p:spPr>
        <p:txBody>
          <a:bodyPr/>
          <a:lstStyle/>
          <a:p>
            <a:pPr algn="l">
              <a:defRPr/>
            </a:pPr>
            <a:r>
              <a:rPr lang="en-US" sz="4100" dirty="0"/>
              <a:t>              Solution Was to Provide </a:t>
            </a:r>
            <a:br>
              <a:rPr lang="en-US" sz="4100" dirty="0"/>
            </a:br>
            <a:r>
              <a:rPr lang="en-US" sz="4100" dirty="0"/>
              <a:t>             A  </a:t>
            </a:r>
            <a:r>
              <a:rPr lang="en-US" sz="4100" dirty="0" smtClean="0"/>
              <a:t>Dialectical </a:t>
            </a:r>
            <a:r>
              <a:rPr lang="en-US" sz="4100" dirty="0"/>
              <a:t>Balance</a:t>
            </a:r>
          </a:p>
        </p:txBody>
      </p:sp>
      <p:sp>
        <p:nvSpPr>
          <p:cNvPr id="2148355" name="Rectangle 3"/>
          <p:cNvSpPr>
            <a:spLocks noGrp="1" noChangeArrowheads="1"/>
          </p:cNvSpPr>
          <p:nvPr>
            <p:ph type="body" idx="1"/>
          </p:nvPr>
        </p:nvSpPr>
        <p:spPr>
          <a:xfrm>
            <a:off x="5460445" y="2030416"/>
            <a:ext cx="4890849" cy="2308916"/>
          </a:xfrm>
          <a:effectLst/>
          <a:extLst/>
        </p:spPr>
        <p:txBody>
          <a:bodyPr>
            <a:spAutoFit/>
          </a:bodyPr>
          <a:lstStyle/>
          <a:p>
            <a:pPr marL="0" indent="0" algn="ctr">
              <a:lnSpc>
                <a:spcPct val="90000"/>
              </a:lnSpc>
              <a:spcBef>
                <a:spcPct val="50000"/>
              </a:spcBef>
              <a:buFontTx/>
              <a:buNone/>
              <a:defRPr/>
            </a:pPr>
            <a:r>
              <a:rPr lang="en-US" sz="4000" dirty="0" smtClean="0"/>
              <a:t>DBT Risk Assessment and Management Protocol</a:t>
            </a:r>
            <a:endParaRPr lang="en-US" sz="4000" dirty="0"/>
          </a:p>
        </p:txBody>
      </p:sp>
      <p:sp>
        <p:nvSpPr>
          <p:cNvPr id="32772" name="Freeform 4"/>
          <p:cNvSpPr>
            <a:spLocks/>
          </p:cNvSpPr>
          <p:nvPr/>
        </p:nvSpPr>
        <p:spPr bwMode="auto">
          <a:xfrm>
            <a:off x="2219961" y="4614867"/>
            <a:ext cx="6479144" cy="1785937"/>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32773" name="Line 5"/>
          <p:cNvSpPr>
            <a:spLocks noChangeShapeType="1"/>
          </p:cNvSpPr>
          <p:nvPr/>
        </p:nvSpPr>
        <p:spPr bwMode="auto">
          <a:xfrm>
            <a:off x="292104" y="4513266"/>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48358" name="Rectangle 6"/>
          <p:cNvSpPr>
            <a:spLocks noChangeArrowheads="1"/>
          </p:cNvSpPr>
          <p:nvPr/>
        </p:nvSpPr>
        <p:spPr bwMode="auto">
          <a:xfrm>
            <a:off x="1340009" y="3136899"/>
            <a:ext cx="3193019" cy="955808"/>
          </a:xfrm>
          <a:prstGeom prst="rect">
            <a:avLst/>
          </a:prstGeom>
          <a:noFill/>
          <a:ln>
            <a:noFill/>
          </a:ln>
          <a:effectLst/>
          <a:extLst/>
        </p:spPr>
        <p:txBody>
          <a:bodyPr lIns="91713" tIns="46562" rIns="91713" bIns="46562">
            <a:spAutoFit/>
          </a:bodyPr>
          <a:lstStyle/>
          <a:p>
            <a:pPr algn="ctr" eaLnBrk="0" hangingPunct="0">
              <a:lnSpc>
                <a:spcPct val="70000"/>
              </a:lnSpc>
              <a:spcBef>
                <a:spcPct val="50000"/>
              </a:spcBef>
              <a:defRPr/>
            </a:pPr>
            <a:r>
              <a:rPr lang="en-US" sz="4000" b="1" dirty="0">
                <a:effectLst>
                  <a:outerShdw blurRad="38100" dist="38100" dir="2700000" algn="tl">
                    <a:srgbClr val="000000"/>
                  </a:outerShdw>
                </a:effectLst>
                <a:latin typeface="+mn-lt"/>
                <a:cs typeface="+mn-cs"/>
              </a:rPr>
              <a:t>Standard of Care</a:t>
            </a:r>
            <a:r>
              <a:rPr lang="en-US" sz="4000" dirty="0">
                <a:effectLst>
                  <a:outerShdw blurRad="38100" dist="38100" dir="2700000" algn="tl">
                    <a:srgbClr val="000000"/>
                  </a:outerShdw>
                </a:effectLst>
                <a:latin typeface="Arial" charset="0"/>
                <a:cs typeface="+mn-cs"/>
              </a:rPr>
              <a:t> </a:t>
            </a:r>
          </a:p>
        </p:txBody>
      </p:sp>
      <p:sp>
        <p:nvSpPr>
          <p:cNvPr id="8" name="Rectangle 7"/>
          <p:cNvSpPr>
            <a:spLocks noChangeArrowheads="1"/>
          </p:cNvSpPr>
          <p:nvPr/>
        </p:nvSpPr>
        <p:spPr bwMode="auto">
          <a:xfrm>
            <a:off x="4052887" y="5484814"/>
            <a:ext cx="3388360" cy="709587"/>
          </a:xfrm>
          <a:prstGeom prst="rect">
            <a:avLst/>
          </a:prstGeom>
          <a:noFill/>
          <a:ln>
            <a:noFill/>
          </a:ln>
          <a:effectLst/>
          <a:extLst/>
        </p:spPr>
        <p:txBody>
          <a:bodyPr lIns="91713" tIns="46562" rIns="91713" bIns="46562">
            <a:spAutoFit/>
          </a:bodyPr>
          <a:lstStyle/>
          <a:p>
            <a:pPr eaLnBrk="0" hangingPunct="0">
              <a:spcBef>
                <a:spcPct val="50000"/>
              </a:spcBef>
              <a:defRPr/>
            </a:pPr>
            <a:r>
              <a:rPr lang="en-US" sz="4000" dirty="0" smtClean="0">
                <a:effectLst>
                  <a:outerShdw blurRad="38100" dist="38100" dir="2700000" algn="tl">
                    <a:srgbClr val="000000"/>
                  </a:outerShdw>
                </a:effectLst>
                <a:latin typeface="Arial" charset="0"/>
                <a:cs typeface="+mn-cs"/>
              </a:rPr>
              <a:t>  Dialectics</a:t>
            </a:r>
            <a:endParaRPr lang="en-US" sz="4000" dirty="0">
              <a:effectLst>
                <a:outerShdw blurRad="38100" dist="38100" dir="2700000" algn="tl">
                  <a:srgbClr val="000000"/>
                </a:outerShdw>
              </a:effectLst>
              <a:latin typeface="Arial" charset="0"/>
              <a:cs typeface="+mn-cs"/>
            </a:endParaRPr>
          </a:p>
        </p:txBody>
      </p:sp>
      <p:sp>
        <p:nvSpPr>
          <p:cNvPr id="2" name="Slide Number Placeholder 1"/>
          <p:cNvSpPr>
            <a:spLocks noGrp="1"/>
          </p:cNvSpPr>
          <p:nvPr>
            <p:ph type="sldNum" sz="quarter" idx="11"/>
          </p:nvPr>
        </p:nvSpPr>
        <p:spPr/>
        <p:txBody>
          <a:bodyPr/>
          <a:lstStyle/>
          <a:p>
            <a:pPr>
              <a:defRPr/>
            </a:pPr>
            <a:fld id="{8777A2C1-CE96-47CD-A945-9E714D94E1D4}" type="slidenum">
              <a:rPr lang="en-US" smtClean="0"/>
              <a:pPr>
                <a:defRPr/>
              </a:pPr>
              <a:t>24</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63098706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90600"/>
            <a:ext cx="9218375" cy="4038600"/>
          </a:xfrm>
        </p:spPr>
        <p:txBody>
          <a:bodyPr/>
          <a:lstStyle/>
          <a:p>
            <a:pPr algn="l">
              <a:defRPr/>
            </a:pPr>
            <a:r>
              <a:rPr lang="en-US" sz="3600" dirty="0" smtClean="0"/>
              <a:t/>
            </a:r>
            <a:br>
              <a:rPr lang="en-US" sz="3600" dirty="0" smtClean="0"/>
            </a:br>
            <a:r>
              <a:rPr lang="en-US" sz="3600" dirty="0"/>
              <a:t/>
            </a:r>
            <a:br>
              <a:rPr lang="en-US" sz="3600" dirty="0"/>
            </a:br>
            <a:r>
              <a:rPr lang="en-US" sz="3600" dirty="0" smtClean="0"/>
              <a:t>Linehan Suicide Safety Net (LSSN)</a:t>
            </a:r>
            <a:br>
              <a:rPr lang="en-US" sz="3600" dirty="0" smtClean="0"/>
            </a:br>
            <a:r>
              <a:rPr lang="en-US" sz="3600" dirty="0" smtClean="0"/>
              <a:t>based on the </a:t>
            </a:r>
            <a:br>
              <a:rPr lang="en-US" sz="3600" dirty="0" smtClean="0"/>
            </a:br>
            <a:r>
              <a:rPr lang="en-US" sz="3600" dirty="0" smtClean="0"/>
              <a:t>DBT Risk Assessment and </a:t>
            </a:r>
            <a:br>
              <a:rPr lang="en-US" sz="3600" dirty="0" smtClean="0"/>
            </a:br>
            <a:r>
              <a:rPr lang="en-US" sz="3600" dirty="0" smtClean="0"/>
              <a:t>Management </a:t>
            </a:r>
            <a:r>
              <a:rPr lang="en-US" sz="3600" dirty="0" smtClean="0"/>
              <a:t>Protocol</a:t>
            </a:r>
            <a:br>
              <a:rPr lang="en-US" sz="3600" dirty="0" smtClean="0"/>
            </a:br>
            <a:r>
              <a:rPr lang="en-US" sz="3600" dirty="0"/>
              <a:t> </a:t>
            </a:r>
            <a:r>
              <a:rPr lang="en-US" sz="3600" dirty="0" smtClean="0"/>
              <a:t>       ( LRAMP )</a:t>
            </a:r>
            <a:r>
              <a:rPr lang="en-US" sz="3600" dirty="0" smtClean="0"/>
              <a:t/>
            </a:r>
            <a:br>
              <a:rPr lang="en-US" sz="3600" dirty="0" smtClean="0"/>
            </a:br>
            <a:endParaRPr lang="en-US" sz="4800" dirty="0"/>
          </a:p>
        </p:txBody>
      </p:sp>
      <p:sp>
        <p:nvSpPr>
          <p:cNvPr id="4" name="Slide Number Placeholder 3"/>
          <p:cNvSpPr>
            <a:spLocks noGrp="1"/>
          </p:cNvSpPr>
          <p:nvPr>
            <p:ph type="sldNum" sz="quarter" idx="11"/>
          </p:nvPr>
        </p:nvSpPr>
        <p:spPr/>
        <p:txBody>
          <a:bodyPr/>
          <a:lstStyle/>
          <a:p>
            <a:pPr>
              <a:defRPr/>
            </a:pPr>
            <a:fld id="{188D1F74-91E8-44C1-8050-BFA8F6786C17}" type="slidenum">
              <a:rPr lang="en-US" smtClean="0"/>
              <a:pPr>
                <a:defRPr/>
              </a:pPr>
              <a:t>25</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665710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Problem Further</a:t>
            </a:r>
            <a:endParaRPr lang="en-US" dirty="0"/>
          </a:p>
        </p:txBody>
      </p:sp>
      <p:sp>
        <p:nvSpPr>
          <p:cNvPr id="3" name="Content Placeholder 2"/>
          <p:cNvSpPr>
            <a:spLocks noGrp="1"/>
          </p:cNvSpPr>
          <p:nvPr>
            <p:ph idx="1"/>
          </p:nvPr>
        </p:nvSpPr>
        <p:spPr>
          <a:xfrm>
            <a:off x="438155" y="1219202"/>
            <a:ext cx="9673987" cy="5462588"/>
          </a:xfrm>
        </p:spPr>
        <p:txBody>
          <a:bodyPr/>
          <a:lstStyle/>
          <a:p>
            <a:pPr marL="0" indent="0">
              <a:spcBef>
                <a:spcPts val="800"/>
              </a:spcBef>
              <a:buNone/>
            </a:pPr>
            <a:r>
              <a:rPr lang="en-US" sz="3600" dirty="0" smtClean="0"/>
              <a:t>   </a:t>
            </a:r>
            <a:r>
              <a:rPr lang="en-US" sz="3600" dirty="0" smtClean="0">
                <a:solidFill>
                  <a:schemeClr val="tx2"/>
                </a:solidFill>
              </a:rPr>
              <a:t>7.</a:t>
            </a:r>
            <a:r>
              <a:rPr lang="en-US" sz="3600" dirty="0" smtClean="0"/>
              <a:t>	</a:t>
            </a:r>
            <a:r>
              <a:rPr lang="en-US" sz="3600" dirty="0" smtClean="0">
                <a:latin typeface="Arial Narrow" panose="020B0606020202030204" pitchFamily="34" charset="0"/>
              </a:rPr>
              <a:t>Therapist emotion dysregulation often led to 	excessive fear, anger and hostility resulting in 	attempts to control the patient, rejection and  	burnout.</a:t>
            </a:r>
          </a:p>
          <a:p>
            <a:pPr marL="0" indent="0">
              <a:spcBef>
                <a:spcPts val="800"/>
              </a:spcBef>
              <a:buNone/>
            </a:pPr>
            <a:r>
              <a:rPr lang="en-US" sz="3600" dirty="0">
                <a:latin typeface="Arial Narrow" panose="020B0606020202030204" pitchFamily="34" charset="0"/>
              </a:rPr>
              <a:t> </a:t>
            </a:r>
            <a:r>
              <a:rPr lang="en-US" sz="3600" dirty="0" smtClean="0">
                <a:latin typeface="Arial Narrow" panose="020B0606020202030204" pitchFamily="34" charset="0"/>
              </a:rPr>
              <a:t>  </a:t>
            </a:r>
            <a:r>
              <a:rPr lang="en-US" sz="3600" dirty="0" smtClean="0">
                <a:solidFill>
                  <a:schemeClr val="tx1"/>
                </a:solidFill>
                <a:latin typeface="Arial Narrow" panose="020B0606020202030204" pitchFamily="34" charset="0"/>
              </a:rPr>
              <a:t>8.</a:t>
            </a:r>
            <a:r>
              <a:rPr lang="en-US" sz="3600" dirty="0" smtClean="0">
                <a:solidFill>
                  <a:schemeClr val="tx1"/>
                </a:solidFill>
                <a:latin typeface="Arial Narrow" panose="020B0606020202030204" pitchFamily="34" charset="0"/>
              </a:rPr>
              <a:t>	</a:t>
            </a:r>
            <a:r>
              <a:rPr lang="en-US" sz="3600" dirty="0" smtClean="0">
                <a:latin typeface="Arial Narrow" panose="020B0606020202030204" pitchFamily="34" charset="0"/>
              </a:rPr>
              <a:t>Excessive empathy leading to falling into the 	pool of despair with the client and abandoning 	therapy</a:t>
            </a:r>
          </a:p>
          <a:p>
            <a:pPr marL="742950" indent="-742950">
              <a:buFontTx/>
              <a:buNone/>
            </a:pPr>
            <a:endParaRPr lang="en-US" sz="3600" dirty="0" smtClean="0">
              <a:solidFill>
                <a:schemeClr val="tx1"/>
              </a:solidFill>
            </a:endParaRPr>
          </a:p>
          <a:p>
            <a:pPr marL="742950" indent="-742950"/>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26</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265247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8354" name="Rectangle 2"/>
          <p:cNvSpPr>
            <a:spLocks noGrp="1" noChangeArrowheads="1"/>
          </p:cNvSpPr>
          <p:nvPr>
            <p:ph type="title"/>
          </p:nvPr>
        </p:nvSpPr>
        <p:spPr>
          <a:xfrm>
            <a:off x="1826" y="609603"/>
            <a:ext cx="10513774" cy="1247775"/>
          </a:xfrm>
        </p:spPr>
        <p:txBody>
          <a:bodyPr/>
          <a:lstStyle/>
          <a:p>
            <a:pPr>
              <a:defRPr/>
            </a:pPr>
            <a:r>
              <a:rPr lang="en-US" sz="4100" dirty="0" smtClean="0"/>
              <a:t>Solution </a:t>
            </a:r>
            <a:r>
              <a:rPr lang="en-US" sz="4100" dirty="0"/>
              <a:t>Was to </a:t>
            </a:r>
            <a:r>
              <a:rPr lang="en-US" sz="4100" dirty="0" smtClean="0"/>
              <a:t>Provide </a:t>
            </a:r>
            <a:br>
              <a:rPr lang="en-US" sz="4100" dirty="0" smtClean="0"/>
            </a:br>
            <a:r>
              <a:rPr lang="en-US" sz="4100" dirty="0" smtClean="0"/>
              <a:t>A  Dialectical </a:t>
            </a:r>
            <a:r>
              <a:rPr lang="en-US" sz="4100" dirty="0"/>
              <a:t>Balance</a:t>
            </a:r>
          </a:p>
        </p:txBody>
      </p:sp>
      <p:sp>
        <p:nvSpPr>
          <p:cNvPr id="2148355" name="Rectangle 3"/>
          <p:cNvSpPr>
            <a:spLocks noGrp="1" noChangeArrowheads="1"/>
          </p:cNvSpPr>
          <p:nvPr>
            <p:ph type="body" idx="1"/>
          </p:nvPr>
        </p:nvSpPr>
        <p:spPr>
          <a:xfrm>
            <a:off x="6572254" y="2795589"/>
            <a:ext cx="3428524" cy="646923"/>
          </a:xfrm>
          <a:effectLst/>
          <a:extLst/>
        </p:spPr>
        <p:txBody>
          <a:bodyPr>
            <a:spAutoFit/>
          </a:bodyPr>
          <a:lstStyle/>
          <a:p>
            <a:pPr marL="0" indent="0" algn="ctr">
              <a:lnSpc>
                <a:spcPct val="90000"/>
              </a:lnSpc>
              <a:spcBef>
                <a:spcPct val="50000"/>
              </a:spcBef>
              <a:buFontTx/>
              <a:buNone/>
              <a:defRPr/>
            </a:pPr>
            <a:r>
              <a:rPr lang="en-US" sz="4000" dirty="0"/>
              <a:t>Therapist</a:t>
            </a:r>
          </a:p>
        </p:txBody>
      </p:sp>
      <p:sp>
        <p:nvSpPr>
          <p:cNvPr id="35844" name="Freeform 4"/>
          <p:cNvSpPr>
            <a:spLocks/>
          </p:cNvSpPr>
          <p:nvPr/>
        </p:nvSpPr>
        <p:spPr bwMode="auto">
          <a:xfrm>
            <a:off x="2219961" y="3733800"/>
            <a:ext cx="6479144" cy="1785938"/>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35845" name="Line 5"/>
          <p:cNvSpPr>
            <a:spLocks noChangeShapeType="1"/>
          </p:cNvSpPr>
          <p:nvPr/>
        </p:nvSpPr>
        <p:spPr bwMode="auto">
          <a:xfrm>
            <a:off x="292104" y="3632203"/>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48358" name="Rectangle 6"/>
          <p:cNvSpPr>
            <a:spLocks noChangeArrowheads="1"/>
          </p:cNvSpPr>
          <p:nvPr/>
        </p:nvSpPr>
        <p:spPr bwMode="auto">
          <a:xfrm>
            <a:off x="1367398" y="2887664"/>
            <a:ext cx="3193018" cy="524921"/>
          </a:xfrm>
          <a:prstGeom prst="rect">
            <a:avLst/>
          </a:prstGeom>
          <a:noFill/>
          <a:ln>
            <a:noFill/>
          </a:ln>
          <a:effectLst/>
          <a:extLst/>
        </p:spPr>
        <p:txBody>
          <a:bodyPr lIns="91713" tIns="46562" rIns="91713" bIns="46562">
            <a:spAutoFit/>
          </a:bodyPr>
          <a:lstStyle/>
          <a:p>
            <a:pPr eaLnBrk="0" hangingPunct="0">
              <a:lnSpc>
                <a:spcPct val="70000"/>
              </a:lnSpc>
              <a:spcBef>
                <a:spcPct val="50000"/>
              </a:spcBef>
              <a:defRPr/>
            </a:pPr>
            <a:r>
              <a:rPr lang="en-US" sz="4000" b="1" dirty="0">
                <a:effectLst>
                  <a:outerShdw blurRad="38100" dist="38100" dir="2700000" algn="tl">
                    <a:srgbClr val="000000"/>
                  </a:outerShdw>
                </a:effectLst>
                <a:latin typeface="+mn-lt"/>
                <a:cs typeface="+mn-cs"/>
              </a:rPr>
              <a:t>Client</a:t>
            </a:r>
            <a:r>
              <a:rPr lang="en-US" sz="4000" dirty="0">
                <a:effectLst>
                  <a:outerShdw blurRad="38100" dist="38100" dir="2700000" algn="tl">
                    <a:srgbClr val="000000"/>
                  </a:outerShdw>
                </a:effectLst>
                <a:latin typeface="Arial" charset="0"/>
                <a:cs typeface="+mn-cs"/>
              </a:rPr>
              <a:t> </a:t>
            </a:r>
          </a:p>
        </p:txBody>
      </p:sp>
      <p:sp>
        <p:nvSpPr>
          <p:cNvPr id="35847" name="Text Box 7"/>
          <p:cNvSpPr txBox="1">
            <a:spLocks noChangeArrowheads="1"/>
          </p:cNvSpPr>
          <p:nvPr/>
        </p:nvSpPr>
        <p:spPr bwMode="auto">
          <a:xfrm>
            <a:off x="4495800" y="4343400"/>
            <a:ext cx="2258299" cy="92333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spcBef>
                <a:spcPct val="50000"/>
              </a:spcBef>
            </a:pPr>
            <a:r>
              <a:rPr lang="en-US" sz="5400" dirty="0"/>
              <a:t>Team</a:t>
            </a:r>
          </a:p>
        </p:txBody>
      </p:sp>
      <p:sp>
        <p:nvSpPr>
          <p:cNvPr id="2" name="Slide Number Placeholder 1"/>
          <p:cNvSpPr>
            <a:spLocks noGrp="1"/>
          </p:cNvSpPr>
          <p:nvPr>
            <p:ph type="sldNum" sz="quarter" idx="11"/>
          </p:nvPr>
        </p:nvSpPr>
        <p:spPr/>
        <p:txBody>
          <a:bodyPr/>
          <a:lstStyle/>
          <a:p>
            <a:pPr>
              <a:defRPr/>
            </a:pPr>
            <a:fld id="{8777A2C1-CE96-47CD-A945-9E714D94E1D4}" type="slidenum">
              <a:rPr lang="en-US" smtClean="0"/>
              <a:pPr>
                <a:defRPr/>
              </a:pPr>
              <a:t>27</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2025855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DBT Staff Hierarchy</a:t>
            </a:r>
            <a:endParaRPr lang="en-US" dirty="0"/>
          </a:p>
        </p:txBody>
      </p:sp>
      <p:sp>
        <p:nvSpPr>
          <p:cNvPr id="6" name="TextBox 5"/>
          <p:cNvSpPr txBox="1"/>
          <p:nvPr/>
        </p:nvSpPr>
        <p:spPr>
          <a:xfrm>
            <a:off x="3924948" y="1878041"/>
            <a:ext cx="2665705" cy="461665"/>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Client</a:t>
            </a:r>
            <a:endParaRPr lang="en-US" sz="2400" dirty="0">
              <a:solidFill>
                <a:srgbClr val="FFFFFF"/>
              </a:solidFill>
              <a:cs typeface="Arial" pitchFamily="34" charset="0"/>
            </a:endParaRPr>
          </a:p>
        </p:txBody>
      </p:sp>
      <p:sp>
        <p:nvSpPr>
          <p:cNvPr id="7" name="TextBox 6"/>
          <p:cNvSpPr txBox="1"/>
          <p:nvPr/>
        </p:nvSpPr>
        <p:spPr>
          <a:xfrm>
            <a:off x="3924948" y="2618693"/>
            <a:ext cx="2665705" cy="1200329"/>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Individual Therapist/</a:t>
            </a:r>
          </a:p>
          <a:p>
            <a:pPr algn="ctr" fontAlgn="base">
              <a:spcBef>
                <a:spcPct val="0"/>
              </a:spcBef>
              <a:spcAft>
                <a:spcPct val="0"/>
              </a:spcAft>
            </a:pPr>
            <a:r>
              <a:rPr lang="en-US" sz="2400" dirty="0" smtClean="0">
                <a:solidFill>
                  <a:srgbClr val="FFFFFF"/>
                </a:solidFill>
                <a:cs typeface="Arial" pitchFamily="34" charset="0"/>
              </a:rPr>
              <a:t>Case Manager</a:t>
            </a:r>
            <a:endParaRPr lang="en-US" sz="2400" dirty="0">
              <a:solidFill>
                <a:srgbClr val="FFFFFF"/>
              </a:solidFill>
              <a:cs typeface="Arial" pitchFamily="34" charset="0"/>
            </a:endParaRPr>
          </a:p>
        </p:txBody>
      </p:sp>
      <p:sp>
        <p:nvSpPr>
          <p:cNvPr id="8" name="TextBox 7"/>
          <p:cNvSpPr txBox="1"/>
          <p:nvPr/>
        </p:nvSpPr>
        <p:spPr>
          <a:xfrm>
            <a:off x="713698" y="4316326"/>
            <a:ext cx="1995335" cy="830997"/>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Case Manager</a:t>
            </a:r>
            <a:endParaRPr lang="en-US" sz="2400" dirty="0">
              <a:solidFill>
                <a:srgbClr val="FFFFFF"/>
              </a:solidFill>
              <a:cs typeface="Arial" pitchFamily="34" charset="0"/>
            </a:endParaRPr>
          </a:p>
        </p:txBody>
      </p:sp>
      <p:sp>
        <p:nvSpPr>
          <p:cNvPr id="9" name="TextBox 8"/>
          <p:cNvSpPr txBox="1"/>
          <p:nvPr/>
        </p:nvSpPr>
        <p:spPr>
          <a:xfrm>
            <a:off x="3062003" y="4322188"/>
            <a:ext cx="1995335" cy="830997"/>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Medication Prescriber</a:t>
            </a:r>
            <a:endParaRPr lang="en-US" sz="2400" dirty="0">
              <a:solidFill>
                <a:srgbClr val="FFFFFF"/>
              </a:solidFill>
              <a:cs typeface="Arial" pitchFamily="34" charset="0"/>
            </a:endParaRPr>
          </a:p>
        </p:txBody>
      </p:sp>
      <p:sp>
        <p:nvSpPr>
          <p:cNvPr id="10" name="TextBox 9"/>
          <p:cNvSpPr txBox="1"/>
          <p:nvPr/>
        </p:nvSpPr>
        <p:spPr>
          <a:xfrm>
            <a:off x="5407847" y="4316326"/>
            <a:ext cx="1995402" cy="830997"/>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Skills Trainer(s)</a:t>
            </a:r>
            <a:endParaRPr lang="en-US" sz="2400" dirty="0">
              <a:solidFill>
                <a:srgbClr val="FFFFFF"/>
              </a:solidFill>
              <a:cs typeface="Arial" pitchFamily="34" charset="0"/>
            </a:endParaRPr>
          </a:p>
        </p:txBody>
      </p:sp>
      <p:sp>
        <p:nvSpPr>
          <p:cNvPr id="11" name="TextBox 10"/>
          <p:cNvSpPr txBox="1"/>
          <p:nvPr/>
        </p:nvSpPr>
        <p:spPr>
          <a:xfrm>
            <a:off x="7749582" y="4322188"/>
            <a:ext cx="1995335" cy="461665"/>
          </a:xfrm>
          <a:prstGeom prst="rect">
            <a:avLst/>
          </a:prstGeom>
          <a:noFill/>
          <a:ln w="25400">
            <a:solidFill>
              <a:schemeClr val="tx1"/>
            </a:solidFill>
          </a:ln>
        </p:spPr>
        <p:txBody>
          <a:bodyPr wrap="square" rtlCol="0" anchor="ctr" anchorCtr="0">
            <a:spAutoFit/>
          </a:bodyPr>
          <a:lstStyle/>
          <a:p>
            <a:pPr algn="ctr" fontAlgn="base">
              <a:spcBef>
                <a:spcPct val="0"/>
              </a:spcBef>
              <a:spcAft>
                <a:spcPct val="0"/>
              </a:spcAft>
            </a:pPr>
            <a:r>
              <a:rPr lang="en-US" sz="2400" dirty="0" smtClean="0">
                <a:solidFill>
                  <a:srgbClr val="FFFFFF"/>
                </a:solidFill>
                <a:cs typeface="Arial" pitchFamily="34" charset="0"/>
              </a:rPr>
              <a:t>Team Leader</a:t>
            </a:r>
            <a:endParaRPr lang="en-US" sz="2400" dirty="0">
              <a:solidFill>
                <a:srgbClr val="FFFFFF"/>
              </a:solidFill>
              <a:cs typeface="Arial" pitchFamily="34" charset="0"/>
            </a:endParaRPr>
          </a:p>
        </p:txBody>
      </p:sp>
      <p:cxnSp>
        <p:nvCxnSpPr>
          <p:cNvPr id="12" name="Straight Arrow Connector 11"/>
          <p:cNvCxnSpPr>
            <a:stCxn id="6" idx="2"/>
          </p:cNvCxnSpPr>
          <p:nvPr/>
        </p:nvCxnSpPr>
        <p:spPr bwMode="auto">
          <a:xfrm flipH="1">
            <a:off x="5253251" y="2339706"/>
            <a:ext cx="4550" cy="251094"/>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32" name="Straight Arrow Connector 31"/>
          <p:cNvCxnSpPr>
            <a:stCxn id="7" idx="2"/>
          </p:cNvCxnSpPr>
          <p:nvPr/>
        </p:nvCxnSpPr>
        <p:spPr bwMode="auto">
          <a:xfrm flipH="1">
            <a:off x="5253251" y="3819022"/>
            <a:ext cx="4550" cy="223974"/>
          </a:xfrm>
          <a:prstGeom prst="straightConnector1">
            <a:avLst/>
          </a:prstGeom>
          <a:solidFill>
            <a:schemeClr val="accent1"/>
          </a:solidFill>
          <a:ln w="25400" cap="flat" cmpd="sng" algn="ctr">
            <a:solidFill>
              <a:schemeClr val="tx1"/>
            </a:solidFill>
            <a:prstDash val="solid"/>
            <a:round/>
            <a:headEnd type="none" w="sm" len="sm"/>
            <a:tailEnd type="none"/>
          </a:ln>
          <a:effectLst/>
        </p:spPr>
      </p:cxnSp>
      <p:cxnSp>
        <p:nvCxnSpPr>
          <p:cNvPr id="35" name="Straight Arrow Connector 34"/>
          <p:cNvCxnSpPr/>
          <p:nvPr/>
        </p:nvCxnSpPr>
        <p:spPr bwMode="auto">
          <a:xfrm>
            <a:off x="5257800" y="4042996"/>
            <a:ext cx="3489449" cy="0"/>
          </a:xfrm>
          <a:prstGeom prst="straightConnector1">
            <a:avLst/>
          </a:prstGeom>
          <a:solidFill>
            <a:schemeClr val="accent1"/>
          </a:solidFill>
          <a:ln w="25400" cap="flat" cmpd="sng" algn="ctr">
            <a:solidFill>
              <a:schemeClr val="tx1"/>
            </a:solidFill>
            <a:prstDash val="solid"/>
            <a:round/>
            <a:headEnd type="none" w="sm" len="sm"/>
            <a:tailEnd type="none"/>
          </a:ln>
          <a:effectLst/>
        </p:spPr>
      </p:cxnSp>
      <p:cxnSp>
        <p:nvCxnSpPr>
          <p:cNvPr id="38" name="Straight Arrow Connector 37"/>
          <p:cNvCxnSpPr/>
          <p:nvPr/>
        </p:nvCxnSpPr>
        <p:spPr bwMode="auto">
          <a:xfrm flipV="1">
            <a:off x="1711365" y="4042997"/>
            <a:ext cx="3541886" cy="6858"/>
          </a:xfrm>
          <a:prstGeom prst="straightConnector1">
            <a:avLst/>
          </a:prstGeom>
          <a:solidFill>
            <a:schemeClr val="accent1"/>
          </a:solidFill>
          <a:ln w="25400" cap="flat" cmpd="sng" algn="ctr">
            <a:solidFill>
              <a:schemeClr val="tx1"/>
            </a:solidFill>
            <a:prstDash val="solid"/>
            <a:round/>
            <a:headEnd type="none" w="sm" len="sm"/>
            <a:tailEnd type="none"/>
          </a:ln>
          <a:effectLst/>
        </p:spPr>
      </p:cxnSp>
      <p:cxnSp>
        <p:nvCxnSpPr>
          <p:cNvPr id="39" name="Straight Arrow Connector 38"/>
          <p:cNvCxnSpPr>
            <a:endCxn id="8" idx="0"/>
          </p:cNvCxnSpPr>
          <p:nvPr/>
        </p:nvCxnSpPr>
        <p:spPr bwMode="auto">
          <a:xfrm flipH="1">
            <a:off x="1711366" y="4042996"/>
            <a:ext cx="6603" cy="27333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1" name="Straight Arrow Connector 40"/>
          <p:cNvCxnSpPr>
            <a:endCxn id="10" idx="0"/>
          </p:cNvCxnSpPr>
          <p:nvPr/>
        </p:nvCxnSpPr>
        <p:spPr bwMode="auto">
          <a:xfrm>
            <a:off x="6405514" y="4056714"/>
            <a:ext cx="34" cy="259612"/>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2" name="Straight Arrow Connector 41"/>
          <p:cNvCxnSpPr>
            <a:endCxn id="11" idx="0"/>
          </p:cNvCxnSpPr>
          <p:nvPr/>
        </p:nvCxnSpPr>
        <p:spPr bwMode="auto">
          <a:xfrm>
            <a:off x="8747249" y="4049855"/>
            <a:ext cx="1" cy="272333"/>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8" name="Straight Arrow Connector 47"/>
          <p:cNvCxnSpPr>
            <a:endCxn id="9" idx="0"/>
          </p:cNvCxnSpPr>
          <p:nvPr/>
        </p:nvCxnSpPr>
        <p:spPr bwMode="auto">
          <a:xfrm>
            <a:off x="4059670" y="4049855"/>
            <a:ext cx="1" cy="272333"/>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3" name="Footer Placeholder 2"/>
          <p:cNvSpPr>
            <a:spLocks noGrp="1"/>
          </p:cNvSpPr>
          <p:nvPr>
            <p:ph type="ftr" sz="quarter" idx="12"/>
          </p:nvPr>
        </p:nvSpPr>
        <p:spPr/>
        <p:txBody>
          <a:bodyPr/>
          <a:lstStyle/>
          <a:p>
            <a:r>
              <a:rPr lang="en-US" smtClean="0"/>
              <a:t>© Marsha Linehan, Ph.D., 2016</a:t>
            </a:r>
            <a:endParaRPr lang="en-US"/>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28</a:t>
            </a:fld>
            <a:endParaRPr lang="en-US"/>
          </a:p>
        </p:txBody>
      </p:sp>
    </p:spTree>
    <p:extLst>
      <p:ext uri="{BB962C8B-B14F-4D97-AF65-F5344CB8AC3E}">
        <p14:creationId xmlns:p14="http://schemas.microsoft.com/office/powerpoint/2010/main" val="2710719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to Solve</a:t>
            </a:r>
            <a:endParaRPr lang="en-US" dirty="0"/>
          </a:p>
        </p:txBody>
      </p:sp>
      <p:sp>
        <p:nvSpPr>
          <p:cNvPr id="3" name="Content Placeholder 2"/>
          <p:cNvSpPr>
            <a:spLocks noGrp="1"/>
          </p:cNvSpPr>
          <p:nvPr>
            <p:ph idx="1"/>
          </p:nvPr>
        </p:nvSpPr>
        <p:spPr>
          <a:xfrm>
            <a:off x="460063" y="1393826"/>
            <a:ext cx="9673987" cy="5462588"/>
          </a:xfrm>
        </p:spPr>
        <p:txBody>
          <a:bodyPr/>
          <a:lstStyle/>
          <a:p>
            <a:pPr marL="0" indent="0">
              <a:spcBef>
                <a:spcPts val="800"/>
              </a:spcBef>
              <a:buNone/>
              <a:defRPr/>
            </a:pPr>
            <a:r>
              <a:rPr lang="en-US" sz="4000" dirty="0">
                <a:effectLst>
                  <a:outerShdw blurRad="38100" dist="38100" dir="2700000" algn="tl">
                    <a:srgbClr val="000000">
                      <a:alpha val="43137"/>
                    </a:srgbClr>
                  </a:outerShdw>
                </a:effectLst>
                <a:latin typeface="Arial Narrow" panose="020B0606020202030204" pitchFamily="34" charset="0"/>
              </a:rPr>
              <a:t>	</a:t>
            </a:r>
            <a:r>
              <a:rPr lang="en-US" sz="4000" dirty="0" smtClean="0">
                <a:solidFill>
                  <a:schemeClr val="tx1"/>
                </a:solidFill>
                <a:effectLst>
                  <a:outerShdw blurRad="38100" dist="38100" dir="2700000" algn="tl">
                    <a:srgbClr val="000000">
                      <a:alpha val="43137"/>
                    </a:srgbClr>
                  </a:outerShdw>
                </a:effectLst>
                <a:latin typeface="Arial Narrow" panose="020B0606020202030204" pitchFamily="34" charset="0"/>
              </a:rPr>
              <a:t>9. </a:t>
            </a:r>
            <a:r>
              <a:rPr lang="en-US" sz="4000" dirty="0" smtClean="0">
                <a:effectLst>
                  <a:outerShdw blurRad="38100" dist="38100" dir="2700000" algn="tl">
                    <a:srgbClr val="000000">
                      <a:alpha val="43137"/>
                    </a:srgbClr>
                  </a:outerShdw>
                </a:effectLst>
                <a:latin typeface="Arial Narrow" panose="020B0606020202030204" pitchFamily="34" charset="0"/>
              </a:rPr>
              <a:t>Getting </a:t>
            </a:r>
            <a:r>
              <a:rPr lang="en-US" sz="4000" dirty="0" smtClean="0">
                <a:effectLst>
                  <a:outerShdw blurRad="38100" dist="38100" dir="2700000" algn="tl">
                    <a:srgbClr val="000000">
                      <a:alpha val="43137"/>
                    </a:srgbClr>
                  </a:outerShdw>
                </a:effectLst>
                <a:latin typeface="Arial Narrow" panose="020B0606020202030204" pitchFamily="34" charset="0"/>
              </a:rPr>
              <a:t>an NIMH grant required at least 	one mental disorder as an inclusion 	criteria</a:t>
            </a:r>
            <a:br>
              <a:rPr lang="en-US" sz="4000" dirty="0" smtClean="0">
                <a:effectLst>
                  <a:outerShdw blurRad="38100" dist="38100" dir="2700000" algn="tl">
                    <a:srgbClr val="000000">
                      <a:alpha val="43137"/>
                    </a:srgbClr>
                  </a:outerShdw>
                </a:effectLst>
                <a:latin typeface="Arial Narrow" panose="020B0606020202030204" pitchFamily="34" charset="0"/>
              </a:rPr>
            </a:br>
            <a:r>
              <a:rPr lang="en-US" sz="4000" dirty="0" smtClean="0">
                <a:effectLst>
                  <a:outerShdw blurRad="38100" dist="38100" dir="2700000" algn="tl">
                    <a:srgbClr val="000000">
                      <a:alpha val="43137"/>
                    </a:srgbClr>
                  </a:outerShdw>
                </a:effectLst>
                <a:latin typeface="Arial Narrow" panose="020B0606020202030204" pitchFamily="34" charset="0"/>
              </a:rPr>
              <a:t/>
            </a:r>
            <a:br>
              <a:rPr lang="en-US" sz="4000" dirty="0" smtClean="0">
                <a:effectLst>
                  <a:outerShdw blurRad="38100" dist="38100" dir="2700000" algn="tl">
                    <a:srgbClr val="000000">
                      <a:alpha val="43137"/>
                    </a:srgbClr>
                  </a:outerShdw>
                </a:effectLst>
                <a:latin typeface="Arial Narrow" panose="020B0606020202030204" pitchFamily="34" charset="0"/>
              </a:rPr>
            </a:br>
            <a:r>
              <a:rPr lang="en-US" sz="4000" dirty="0" smtClean="0">
                <a:effectLst>
                  <a:outerShdw blurRad="38100" dist="38100" dir="2700000" algn="tl">
                    <a:srgbClr val="000000">
                      <a:alpha val="43137"/>
                    </a:srgbClr>
                  </a:outerShdw>
                </a:effectLst>
                <a:latin typeface="Arial Narrow" panose="020B0606020202030204" pitchFamily="34" charset="0"/>
              </a:rPr>
              <a:t>	My choices were BPD or Depression as 	both were related to suicide</a:t>
            </a:r>
            <a:br>
              <a:rPr lang="en-US" sz="4000" dirty="0" smtClean="0">
                <a:effectLst>
                  <a:outerShdw blurRad="38100" dist="38100" dir="2700000" algn="tl">
                    <a:srgbClr val="000000">
                      <a:alpha val="43137"/>
                    </a:srgbClr>
                  </a:outerShdw>
                </a:effectLst>
                <a:latin typeface="Arial Narrow" panose="020B0606020202030204" pitchFamily="34" charset="0"/>
              </a:rPr>
            </a:br>
            <a:r>
              <a:rPr lang="en-US" sz="4000" dirty="0" smtClean="0">
                <a:effectLst>
                  <a:outerShdw blurRad="38100" dist="38100" dir="2700000" algn="tl">
                    <a:srgbClr val="000000">
                      <a:alpha val="43137"/>
                    </a:srgbClr>
                  </a:outerShdw>
                </a:effectLst>
                <a:latin typeface="Arial Narrow" panose="020B0606020202030204" pitchFamily="34" charset="0"/>
              </a:rPr>
              <a:t/>
            </a:r>
            <a:br>
              <a:rPr lang="en-US" sz="4000" dirty="0" smtClean="0">
                <a:effectLst>
                  <a:outerShdw blurRad="38100" dist="38100" dir="2700000" algn="tl">
                    <a:srgbClr val="000000">
                      <a:alpha val="43137"/>
                    </a:srgbClr>
                  </a:outerShdw>
                </a:effectLst>
                <a:latin typeface="Arial Narrow" panose="020B0606020202030204" pitchFamily="34" charset="0"/>
              </a:rPr>
            </a:br>
            <a:r>
              <a:rPr lang="en-US" sz="4000" dirty="0" smtClean="0">
                <a:effectLst>
                  <a:outerShdw blurRad="38100" dist="38100" dir="2700000" algn="tl">
                    <a:srgbClr val="000000">
                      <a:alpha val="43137"/>
                    </a:srgbClr>
                  </a:outerShdw>
                </a:effectLst>
                <a:latin typeface="Arial Narrow" panose="020B0606020202030204" pitchFamily="34" charset="0"/>
              </a:rPr>
              <a:t>	</a:t>
            </a:r>
            <a:r>
              <a:rPr lang="en-US" sz="4000" dirty="0" smtClean="0">
                <a:solidFill>
                  <a:schemeClr val="tx1"/>
                </a:solidFill>
                <a:effectLst>
                  <a:outerShdw blurRad="38100" dist="38100" dir="2700000" algn="tl">
                    <a:srgbClr val="000000">
                      <a:alpha val="43137"/>
                    </a:srgbClr>
                  </a:outerShdw>
                </a:effectLst>
                <a:latin typeface="Arial Narrow" panose="020B0606020202030204" pitchFamily="34" charset="0"/>
              </a:rPr>
              <a:t>I chose BPD</a:t>
            </a:r>
            <a:r>
              <a:rPr lang="en-US" sz="3600" dirty="0" smtClean="0">
                <a:solidFill>
                  <a:schemeClr val="tx1"/>
                </a:solidFill>
                <a:latin typeface="Arial Narrow" panose="020B0606020202030204" pitchFamily="34" charset="0"/>
              </a:rPr>
              <a:t/>
            </a:r>
            <a:br>
              <a:rPr lang="en-US" sz="3600" dirty="0" smtClean="0">
                <a:solidFill>
                  <a:schemeClr val="tx1"/>
                </a:solidFill>
                <a:latin typeface="Arial Narrow" panose="020B0606020202030204" pitchFamily="34" charset="0"/>
              </a:rPr>
            </a:br>
            <a:endParaRPr lang="en-US" sz="3600" dirty="0" smtClean="0">
              <a:solidFill>
                <a:schemeClr val="tx1"/>
              </a:solidFill>
              <a:latin typeface="Arial Narrow" panose="020B0606020202030204" pitchFamily="34" charset="0"/>
            </a:endParaRPr>
          </a:p>
          <a:p>
            <a:pPr marL="742950" indent="-742950">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29</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974809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Where DBT Started:  1980</a:t>
            </a:r>
            <a:endParaRPr lang="en-US" dirty="0"/>
          </a:p>
        </p:txBody>
      </p:sp>
      <p:sp>
        <p:nvSpPr>
          <p:cNvPr id="3" name="Content Placeholder 2"/>
          <p:cNvSpPr>
            <a:spLocks noGrp="1"/>
          </p:cNvSpPr>
          <p:nvPr>
            <p:ph idx="1"/>
          </p:nvPr>
        </p:nvSpPr>
        <p:spPr>
          <a:xfrm>
            <a:off x="460063" y="1524003"/>
            <a:ext cx="9673987" cy="5332412"/>
          </a:xfrm>
        </p:spPr>
        <p:txBody>
          <a:bodyPr/>
          <a:lstStyle/>
          <a:p>
            <a:pPr>
              <a:spcBef>
                <a:spcPts val="1800"/>
              </a:spcBef>
              <a:defRPr/>
            </a:pPr>
            <a:r>
              <a:rPr lang="en-US" sz="3600" dirty="0" smtClean="0"/>
              <a:t>Patients: </a:t>
            </a:r>
            <a:r>
              <a:rPr lang="en-US" sz="3600" dirty="0" smtClean="0">
                <a:solidFill>
                  <a:schemeClr val="tx1"/>
                </a:solidFill>
              </a:rPr>
              <a:t>high risk for SUICIDE with</a:t>
            </a:r>
            <a:br>
              <a:rPr lang="en-US" sz="3600" dirty="0" smtClean="0">
                <a:solidFill>
                  <a:schemeClr val="tx1"/>
                </a:solidFill>
              </a:rPr>
            </a:br>
            <a:r>
              <a:rPr lang="en-US" sz="3600" dirty="0" smtClean="0">
                <a:solidFill>
                  <a:schemeClr val="tx1"/>
                </a:solidFill>
              </a:rPr>
              <a:t>multiple suicide attempts/self-injuries</a:t>
            </a:r>
          </a:p>
          <a:p>
            <a:pPr>
              <a:spcBef>
                <a:spcPts val="1800"/>
              </a:spcBef>
              <a:defRPr/>
            </a:pPr>
            <a:r>
              <a:rPr lang="en-US" sz="3600" dirty="0"/>
              <a:t>Funding: </a:t>
            </a:r>
            <a:r>
              <a:rPr lang="en-US" sz="3600" dirty="0" smtClean="0">
                <a:solidFill>
                  <a:schemeClr val="tx1"/>
                </a:solidFill>
              </a:rPr>
              <a:t> NIMH treatment development grant for suicidal behavior</a:t>
            </a:r>
          </a:p>
          <a:p>
            <a:pPr>
              <a:spcBef>
                <a:spcPts val="1800"/>
              </a:spcBef>
              <a:defRPr/>
            </a:pPr>
            <a:r>
              <a:rPr lang="en-US" sz="3600" dirty="0" smtClean="0"/>
              <a:t>Starting point</a:t>
            </a:r>
            <a:r>
              <a:rPr lang="en-US" sz="3600" dirty="0" smtClean="0">
                <a:solidFill>
                  <a:schemeClr val="tx1"/>
                </a:solidFill>
              </a:rPr>
              <a:t>:  behavior therapy</a:t>
            </a:r>
          </a:p>
          <a:p>
            <a:pPr>
              <a:defRPr/>
            </a:pPr>
            <a:endParaRPr lang="en-US" sz="3600" dirty="0">
              <a:solidFill>
                <a:schemeClr val="tx1"/>
              </a:solidFill>
            </a:endParaRPr>
          </a:p>
          <a:p>
            <a:pPr>
              <a:defRPr/>
            </a:pPr>
            <a:endParaRPr lang="en-US" sz="3600" dirty="0" smtClean="0">
              <a:solidFill>
                <a:schemeClr val="tx1"/>
              </a:solidFill>
            </a:endParaRPr>
          </a:p>
          <a:p>
            <a:pPr>
              <a:defRPr/>
            </a:pPr>
            <a:endParaRPr lang="en-US" sz="3600" dirty="0" smtClean="0">
              <a:solidFill>
                <a:schemeClr val="tx1"/>
              </a:solidFill>
            </a:endParaRPr>
          </a:p>
          <a:p>
            <a:pPr>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3</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93582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8354" name="Rectangle 2"/>
          <p:cNvSpPr>
            <a:spLocks noGrp="1" noChangeArrowheads="1"/>
          </p:cNvSpPr>
          <p:nvPr>
            <p:ph type="title"/>
          </p:nvPr>
        </p:nvSpPr>
        <p:spPr>
          <a:xfrm>
            <a:off x="1826" y="609603"/>
            <a:ext cx="10513774" cy="1247775"/>
          </a:xfrm>
        </p:spPr>
        <p:txBody>
          <a:bodyPr/>
          <a:lstStyle/>
          <a:p>
            <a:pPr algn="l">
              <a:defRPr/>
            </a:pPr>
            <a:r>
              <a:rPr lang="en-US" sz="4100" dirty="0"/>
              <a:t>              Solution Was to Provide </a:t>
            </a:r>
            <a:br>
              <a:rPr lang="en-US" sz="4100" dirty="0"/>
            </a:br>
            <a:r>
              <a:rPr lang="en-US" sz="4100" dirty="0"/>
              <a:t>             A  </a:t>
            </a:r>
            <a:r>
              <a:rPr lang="en-US" sz="4100" dirty="0" smtClean="0"/>
              <a:t>Dialectical </a:t>
            </a:r>
            <a:r>
              <a:rPr lang="en-US" sz="4100" dirty="0"/>
              <a:t>Balance</a:t>
            </a:r>
          </a:p>
        </p:txBody>
      </p:sp>
      <p:sp>
        <p:nvSpPr>
          <p:cNvPr id="37891" name="Freeform 4"/>
          <p:cNvSpPr>
            <a:spLocks/>
          </p:cNvSpPr>
          <p:nvPr/>
        </p:nvSpPr>
        <p:spPr bwMode="auto">
          <a:xfrm>
            <a:off x="2219961" y="3733800"/>
            <a:ext cx="6479144" cy="1785938"/>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sz="1600" dirty="0"/>
          </a:p>
        </p:txBody>
      </p:sp>
      <p:sp>
        <p:nvSpPr>
          <p:cNvPr id="37892" name="Line 5"/>
          <p:cNvSpPr>
            <a:spLocks noChangeShapeType="1"/>
          </p:cNvSpPr>
          <p:nvPr/>
        </p:nvSpPr>
        <p:spPr bwMode="auto">
          <a:xfrm>
            <a:off x="701040" y="3713163"/>
            <a:ext cx="9464040" cy="25403"/>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3" name="Text Box 7"/>
          <p:cNvSpPr txBox="1">
            <a:spLocks noChangeArrowheads="1"/>
          </p:cNvSpPr>
          <p:nvPr/>
        </p:nvSpPr>
        <p:spPr bwMode="auto">
          <a:xfrm>
            <a:off x="3733800" y="4419600"/>
            <a:ext cx="3505200" cy="1077218"/>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3200" dirty="0" smtClean="0"/>
              <a:t> Mechanisms of Disorder</a:t>
            </a:r>
            <a:endParaRPr lang="en-US" sz="3200" dirty="0"/>
          </a:p>
        </p:txBody>
      </p:sp>
      <p:sp>
        <p:nvSpPr>
          <p:cNvPr id="37895" name="Text Box 7"/>
          <p:cNvSpPr txBox="1">
            <a:spLocks noChangeArrowheads="1"/>
          </p:cNvSpPr>
          <p:nvPr/>
        </p:nvSpPr>
        <p:spPr bwMode="auto">
          <a:xfrm>
            <a:off x="6207126" y="2292353"/>
            <a:ext cx="2891790" cy="144655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spcBef>
                <a:spcPct val="50000"/>
              </a:spcBef>
            </a:pPr>
            <a:r>
              <a:rPr lang="en-US" sz="4400" dirty="0" smtClean="0"/>
              <a:t>Problem </a:t>
            </a:r>
            <a:r>
              <a:rPr lang="en-US" sz="4400" dirty="0"/>
              <a:t>Behavior</a:t>
            </a:r>
          </a:p>
        </p:txBody>
      </p:sp>
      <p:sp>
        <p:nvSpPr>
          <p:cNvPr id="37896" name="Text Box 7"/>
          <p:cNvSpPr txBox="1">
            <a:spLocks noChangeArrowheads="1"/>
          </p:cNvSpPr>
          <p:nvPr/>
        </p:nvSpPr>
        <p:spPr bwMode="auto">
          <a:xfrm>
            <a:off x="1226820" y="2292353"/>
            <a:ext cx="359283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4400" dirty="0" smtClean="0"/>
              <a:t>Diagnosis</a:t>
            </a:r>
            <a:endParaRPr lang="en-US" sz="4400" dirty="0"/>
          </a:p>
        </p:txBody>
      </p:sp>
      <p:sp>
        <p:nvSpPr>
          <p:cNvPr id="3" name="Slide Number Placeholder 2"/>
          <p:cNvSpPr>
            <a:spLocks noGrp="1"/>
          </p:cNvSpPr>
          <p:nvPr>
            <p:ph type="sldNum" sz="quarter" idx="11"/>
          </p:nvPr>
        </p:nvSpPr>
        <p:spPr/>
        <p:txBody>
          <a:bodyPr/>
          <a:lstStyle/>
          <a:p>
            <a:pPr>
              <a:defRPr/>
            </a:pPr>
            <a:fld id="{8777A2C1-CE96-47CD-A945-9E714D94E1D4}" type="slidenum">
              <a:rPr lang="en-US" smtClean="0"/>
              <a:pPr>
                <a:defRPr/>
              </a:pPr>
              <a:t>30</a:t>
            </a:fld>
            <a:endParaRPr lang="en-US"/>
          </a:p>
        </p:txBody>
      </p:sp>
      <p:sp>
        <p:nvSpPr>
          <p:cNvPr id="4" name="Footer Placeholder 3"/>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5622091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to Solve</a:t>
            </a:r>
            <a:endParaRPr lang="en-US" dirty="0"/>
          </a:p>
        </p:txBody>
      </p:sp>
      <p:sp>
        <p:nvSpPr>
          <p:cNvPr id="3" name="Content Placeholder 2"/>
          <p:cNvSpPr>
            <a:spLocks noGrp="1"/>
          </p:cNvSpPr>
          <p:nvPr>
            <p:ph idx="1"/>
          </p:nvPr>
        </p:nvSpPr>
        <p:spPr>
          <a:xfrm>
            <a:off x="460063" y="1393826"/>
            <a:ext cx="9673987" cy="5462588"/>
          </a:xfrm>
        </p:spPr>
        <p:txBody>
          <a:bodyPr/>
          <a:lstStyle/>
          <a:p>
            <a:pPr marL="0" indent="0">
              <a:spcBef>
                <a:spcPts val="800"/>
              </a:spcBef>
              <a:buNone/>
              <a:defRPr/>
            </a:pPr>
            <a:r>
              <a:rPr lang="en-US" sz="4800" dirty="0" smtClean="0">
                <a:solidFill>
                  <a:schemeClr val="tx2"/>
                </a:solidFill>
                <a:latin typeface="Arial Narrow" panose="020B0606020202030204" pitchFamily="34" charset="0"/>
              </a:rPr>
              <a:t>10.</a:t>
            </a:r>
            <a:r>
              <a:rPr lang="en-US" sz="4800" dirty="0" smtClean="0">
                <a:latin typeface="Arial Narrow" panose="020B0606020202030204" pitchFamily="34" charset="0"/>
              </a:rPr>
              <a:t>	</a:t>
            </a:r>
            <a:r>
              <a:rPr lang="en-US" sz="4800" dirty="0" smtClean="0">
                <a:latin typeface="Arial Narrow" panose="020B0606020202030204" pitchFamily="34" charset="0"/>
              </a:rPr>
              <a:t>Develop </a:t>
            </a:r>
            <a:r>
              <a:rPr lang="en-US" sz="4800" dirty="0" smtClean="0">
                <a:latin typeface="Arial Narrow" panose="020B0606020202030204" pitchFamily="34" charset="0"/>
              </a:rPr>
              <a:t>a model of BPD </a:t>
            </a:r>
          </a:p>
          <a:p>
            <a:pPr marL="857250" lvl="1" indent="-457200">
              <a:spcBef>
                <a:spcPts val="800"/>
              </a:spcBef>
              <a:defRPr/>
            </a:pPr>
            <a:r>
              <a:rPr lang="en-US" sz="4400" dirty="0" smtClean="0">
                <a:latin typeface="Arial Narrow" panose="020B0606020202030204" pitchFamily="34" charset="0"/>
              </a:rPr>
              <a:t>Capable of guiding effective therapy</a:t>
            </a:r>
          </a:p>
          <a:p>
            <a:pPr marL="857250" lvl="1" indent="-457200">
              <a:spcBef>
                <a:spcPts val="800"/>
              </a:spcBef>
              <a:defRPr/>
            </a:pPr>
            <a:r>
              <a:rPr lang="en-US" sz="4400" dirty="0" smtClean="0">
                <a:latin typeface="Arial Narrow" panose="020B0606020202030204" pitchFamily="34" charset="0"/>
              </a:rPr>
              <a:t>Non-pejorative, engendering compassion</a:t>
            </a:r>
          </a:p>
          <a:p>
            <a:pPr marL="857250" lvl="1" indent="-457200">
              <a:spcBef>
                <a:spcPts val="800"/>
              </a:spcBef>
              <a:defRPr/>
            </a:pPr>
            <a:r>
              <a:rPr lang="en-US" sz="4400" dirty="0" smtClean="0">
                <a:latin typeface="Arial Narrow" panose="020B0606020202030204" pitchFamily="34" charset="0"/>
              </a:rPr>
              <a:t>Compatible with current research data</a:t>
            </a:r>
            <a:r>
              <a:rPr lang="en-US" sz="3600" dirty="0" smtClean="0">
                <a:latin typeface="Arial Narrow" panose="020B0606020202030204" pitchFamily="34" charset="0"/>
              </a:rPr>
              <a:t/>
            </a:r>
            <a:br>
              <a:rPr lang="en-US" sz="3600" dirty="0" smtClean="0">
                <a:latin typeface="Arial Narrow" panose="020B0606020202030204" pitchFamily="34" charset="0"/>
              </a:rPr>
            </a:br>
            <a:endParaRPr lang="en-US" sz="3600" dirty="0" smtClean="0">
              <a:latin typeface="Arial Narrow" panose="020B0606020202030204" pitchFamily="34" charset="0"/>
            </a:endParaRPr>
          </a:p>
          <a:p>
            <a:pPr marL="742950" indent="-742950">
              <a:defRPr/>
            </a:pPr>
            <a:endParaRPr lang="en-US" sz="40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31</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914214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5658817A-8DAC-48B1-AF24-9748C3420A27}" type="slidenum">
              <a:rPr lang="en-US" sz="1400" smtClean="0">
                <a:latin typeface="Times New Roman" pitchFamily="18" charset="0"/>
              </a:rPr>
              <a:pPr/>
              <a:t>32</a:t>
            </a:fld>
            <a:endParaRPr lang="en-US" sz="1400" smtClean="0">
              <a:latin typeface="Times New Roman" pitchFamily="18" charset="0"/>
            </a:endParaRPr>
          </a:p>
        </p:txBody>
      </p:sp>
      <p:sp>
        <p:nvSpPr>
          <p:cNvPr id="1774594" name="Rectangle 2050"/>
          <p:cNvSpPr>
            <a:spLocks noGrp="1" noChangeArrowheads="1"/>
          </p:cNvSpPr>
          <p:nvPr>
            <p:ph type="title"/>
          </p:nvPr>
        </p:nvSpPr>
        <p:spPr>
          <a:xfrm>
            <a:off x="467365" y="457201"/>
            <a:ext cx="9425702" cy="2057400"/>
          </a:xfrm>
          <a:effectLst>
            <a:outerShdw dist="107763" dir="2700000" algn="ctr" rotWithShape="0">
              <a:schemeClr val="bg2"/>
            </a:outerShdw>
          </a:effectLst>
        </p:spPr>
        <p:txBody>
          <a:bodyPr lIns="103176" tIns="52382" rIns="103176" bIns="52382"/>
          <a:lstStyle/>
          <a:p>
            <a:pPr defTabSz="1028700" eaLnBrk="1" hangingPunct="1">
              <a:lnSpc>
                <a:spcPct val="80000"/>
              </a:lnSpc>
              <a:defRPr/>
            </a:pPr>
            <a:r>
              <a:rPr lang="en-US" smtClean="0"/>
              <a:t>  BPD is a Pervasive Disorder of the Emotion Regulation System</a:t>
            </a:r>
          </a:p>
        </p:txBody>
      </p:sp>
      <p:sp>
        <p:nvSpPr>
          <p:cNvPr id="1774595" name="Rectangle 2051"/>
          <p:cNvSpPr>
            <a:spLocks noChangeArrowheads="1"/>
          </p:cNvSpPr>
          <p:nvPr/>
        </p:nvSpPr>
        <p:spPr bwMode="auto">
          <a:xfrm>
            <a:off x="545868" y="3276604"/>
            <a:ext cx="9423876" cy="2867024"/>
          </a:xfrm>
          <a:prstGeom prst="rect">
            <a:avLst/>
          </a:prstGeom>
          <a:noFill/>
          <a:ln w="9525">
            <a:noFill/>
            <a:miter lim="800000"/>
            <a:headEnd/>
            <a:tailEnd/>
          </a:ln>
          <a:effectLst>
            <a:outerShdw dist="107763" dir="2700000" algn="ctr" rotWithShape="0">
              <a:schemeClr val="bg2"/>
            </a:outerShdw>
          </a:effectLst>
        </p:spPr>
        <p:txBody>
          <a:bodyPr lIns="103176" tIns="52382" rIns="103176" bIns="52382" anchor="ctr"/>
          <a:lstStyle/>
          <a:p>
            <a:pPr algn="ctr" defTabSz="1028700">
              <a:lnSpc>
                <a:spcPct val="80000"/>
              </a:lnSpc>
              <a:defRPr/>
            </a:pPr>
            <a:r>
              <a:rPr lang="en-US" sz="4300" b="1" dirty="0">
                <a:effectLst>
                  <a:outerShdw blurRad="38100" dist="38100" dir="2700000" algn="tl">
                    <a:srgbClr val="000000"/>
                  </a:outerShdw>
                </a:effectLst>
                <a:latin typeface="Arial" charset="0"/>
                <a:cs typeface="+mn-cs"/>
              </a:rPr>
              <a:t>  </a:t>
            </a:r>
            <a:r>
              <a:rPr lang="en-US" sz="4000" b="1" dirty="0">
                <a:solidFill>
                  <a:schemeClr val="tx2"/>
                </a:solidFill>
                <a:effectLst>
                  <a:outerShdw blurRad="38100" dist="38100" dir="2700000" algn="tl">
                    <a:srgbClr val="000000"/>
                  </a:outerShdw>
                </a:effectLst>
                <a:latin typeface="Arial Narrow" panose="020B0606020202030204" pitchFamily="34" charset="0"/>
                <a:cs typeface="+mn-cs"/>
              </a:rPr>
              <a:t>BPD criterion behaviors function to regulate emotions or</a:t>
            </a:r>
            <a:br>
              <a:rPr lang="en-US" sz="4000" b="1" dirty="0">
                <a:solidFill>
                  <a:schemeClr val="tx2"/>
                </a:solidFill>
                <a:effectLst>
                  <a:outerShdw blurRad="38100" dist="38100" dir="2700000" algn="tl">
                    <a:srgbClr val="000000"/>
                  </a:outerShdw>
                </a:effectLst>
                <a:latin typeface="Arial Narrow" panose="020B0606020202030204" pitchFamily="34" charset="0"/>
                <a:cs typeface="+mn-cs"/>
              </a:rPr>
            </a:br>
            <a:r>
              <a:rPr lang="en-US" sz="4000" b="1" dirty="0">
                <a:solidFill>
                  <a:schemeClr val="tx2"/>
                </a:solidFill>
                <a:effectLst>
                  <a:outerShdw blurRad="38100" dist="38100" dir="2700000" algn="tl">
                    <a:srgbClr val="000000"/>
                  </a:outerShdw>
                </a:effectLst>
                <a:latin typeface="Arial Narrow" panose="020B0606020202030204" pitchFamily="34" charset="0"/>
                <a:cs typeface="+mn-cs"/>
              </a:rPr>
              <a:t> are a natural consequence of emotion dysregulation </a:t>
            </a:r>
          </a:p>
        </p:txBody>
      </p:sp>
      <p:sp>
        <p:nvSpPr>
          <p:cNvPr id="39941" name="Freeform 2052"/>
          <p:cNvSpPr>
            <a:spLocks/>
          </p:cNvSpPr>
          <p:nvPr/>
        </p:nvSpPr>
        <p:spPr bwMode="auto">
          <a:xfrm>
            <a:off x="2181622" y="2590801"/>
            <a:ext cx="6192520" cy="533399"/>
          </a:xfrm>
          <a:custGeom>
            <a:avLst/>
            <a:gdLst>
              <a:gd name="T0" fmla="*/ 0 w 3816"/>
              <a:gd name="T1" fmla="*/ 2147483647 h 432"/>
              <a:gd name="T2" fmla="*/ 2147483647 w 3816"/>
              <a:gd name="T3" fmla="*/ 2147483647 h 432"/>
              <a:gd name="T4" fmla="*/ 2147483647 w 3816"/>
              <a:gd name="T5" fmla="*/ 2147483647 h 432"/>
              <a:gd name="T6" fmla="*/ 2147483647 w 3816"/>
              <a:gd name="T7" fmla="*/ 2147483647 h 432"/>
              <a:gd name="T8" fmla="*/ 2147483647 w 3816"/>
              <a:gd name="T9" fmla="*/ 2147483647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6" h="432">
                <a:moveTo>
                  <a:pt x="0" y="224"/>
                </a:moveTo>
                <a:cubicBezTo>
                  <a:pt x="1052" y="112"/>
                  <a:pt x="2104" y="0"/>
                  <a:pt x="2400" y="32"/>
                </a:cubicBezTo>
                <a:cubicBezTo>
                  <a:pt x="2696" y="64"/>
                  <a:pt x="1592" y="400"/>
                  <a:pt x="1776" y="416"/>
                </a:cubicBezTo>
                <a:cubicBezTo>
                  <a:pt x="1960" y="432"/>
                  <a:pt x="3192" y="184"/>
                  <a:pt x="3504" y="128"/>
                </a:cubicBezTo>
                <a:cubicBezTo>
                  <a:pt x="3816" y="72"/>
                  <a:pt x="3624" y="88"/>
                  <a:pt x="3648" y="80"/>
                </a:cubicBezTo>
              </a:path>
            </a:pathLst>
          </a:custGeom>
          <a:noFill/>
          <a:ln w="101600" cap="flat" cmpd="sng">
            <a:solidFill>
              <a:schemeClr val="hlink"/>
            </a:solidFill>
            <a:prstDash val="solid"/>
            <a:round/>
            <a:headEnd type="none" w="sm" len="sm"/>
            <a:tailEnd type="none" w="sm" len="sm"/>
          </a:ln>
          <a:effectLst>
            <a:outerShdw dist="85194" dir="1593903" algn="ctr" rotWithShape="0">
              <a:schemeClr val="tx2"/>
            </a:outer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343853547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B5BB062-03CB-46D0-AA19-C7C133E2B21F}" type="slidenum">
              <a:rPr lang="en-US" sz="1400" smtClean="0">
                <a:latin typeface="Times New Roman" pitchFamily="18" charset="0"/>
              </a:rPr>
              <a:pPr/>
              <a:t>33</a:t>
            </a:fld>
            <a:endParaRPr lang="en-US" sz="1400" smtClean="0">
              <a:latin typeface="Times New Roman" pitchFamily="18" charset="0"/>
            </a:endParaRPr>
          </a:p>
        </p:txBody>
      </p:sp>
      <p:sp>
        <p:nvSpPr>
          <p:cNvPr id="6" name="Rectangle 2"/>
          <p:cNvSpPr txBox="1">
            <a:spLocks noChangeArrowheads="1"/>
          </p:cNvSpPr>
          <p:nvPr/>
        </p:nvSpPr>
        <p:spPr bwMode="auto">
          <a:xfrm>
            <a:off x="1826" y="585790"/>
            <a:ext cx="10513774" cy="1247775"/>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a:defRPr/>
            </a:pPr>
            <a:r>
              <a:rPr lang="en-US" sz="4100" dirty="0" smtClean="0"/>
              <a:t>Solution Further Was to Provide </a:t>
            </a:r>
            <a:br>
              <a:rPr lang="en-US" sz="4100" dirty="0" smtClean="0"/>
            </a:br>
            <a:r>
              <a:rPr lang="en-US" sz="4100" dirty="0" smtClean="0"/>
              <a:t> A Dialectical Model of Pathogenesis</a:t>
            </a:r>
            <a:endParaRPr lang="en-US" sz="4100" dirty="0"/>
          </a:p>
        </p:txBody>
      </p:sp>
      <p:sp>
        <p:nvSpPr>
          <p:cNvPr id="7" name="Rectangle 3"/>
          <p:cNvSpPr txBox="1">
            <a:spLocks noChangeArrowheads="1"/>
          </p:cNvSpPr>
          <p:nvPr/>
        </p:nvSpPr>
        <p:spPr>
          <a:xfrm>
            <a:off x="5104453" y="2349501"/>
            <a:ext cx="4954746" cy="1200329"/>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4000" dirty="0" smtClean="0"/>
              <a:t>Invalidating </a:t>
            </a:r>
          </a:p>
          <a:p>
            <a:pPr marL="0" indent="0" algn="ctr">
              <a:lnSpc>
                <a:spcPct val="90000"/>
              </a:lnSpc>
              <a:spcBef>
                <a:spcPts val="0"/>
              </a:spcBef>
              <a:buFontTx/>
              <a:buNone/>
              <a:defRPr/>
            </a:pPr>
            <a:r>
              <a:rPr lang="en-US" sz="4000" dirty="0" smtClean="0"/>
              <a:t>Social Environment</a:t>
            </a:r>
            <a:endParaRPr lang="en-US" sz="4000" dirty="0"/>
          </a:p>
        </p:txBody>
      </p:sp>
      <p:sp>
        <p:nvSpPr>
          <p:cNvPr id="40965" name="Freeform 4"/>
          <p:cNvSpPr>
            <a:spLocks/>
          </p:cNvSpPr>
          <p:nvPr/>
        </p:nvSpPr>
        <p:spPr bwMode="auto">
          <a:xfrm>
            <a:off x="1863968" y="4127501"/>
            <a:ext cx="6480969" cy="2268537"/>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40966" name="Line 5"/>
          <p:cNvSpPr>
            <a:spLocks noChangeShapeType="1"/>
          </p:cNvSpPr>
          <p:nvPr/>
        </p:nvSpPr>
        <p:spPr bwMode="auto">
          <a:xfrm>
            <a:off x="292104" y="4025902"/>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67" name="Text Box 7"/>
          <p:cNvSpPr txBox="1">
            <a:spLocks noChangeArrowheads="1"/>
          </p:cNvSpPr>
          <p:nvPr/>
        </p:nvSpPr>
        <p:spPr bwMode="auto">
          <a:xfrm>
            <a:off x="3636645" y="5341943"/>
            <a:ext cx="373888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4400"/>
              <a:t>Transaction</a:t>
            </a:r>
          </a:p>
        </p:txBody>
      </p:sp>
      <p:sp>
        <p:nvSpPr>
          <p:cNvPr id="12" name="Rectangle 3"/>
          <p:cNvSpPr txBox="1">
            <a:spLocks noChangeArrowheads="1"/>
          </p:cNvSpPr>
          <p:nvPr/>
        </p:nvSpPr>
        <p:spPr>
          <a:xfrm>
            <a:off x="310360" y="2346325"/>
            <a:ext cx="4954746" cy="1754326"/>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4000" dirty="0" smtClean="0">
                <a:solidFill>
                  <a:schemeClr val="tx1"/>
                </a:solidFill>
              </a:rPr>
              <a:t>Biological Regulation Disorder</a:t>
            </a:r>
            <a:endParaRPr lang="en-US" sz="4000" dirty="0">
              <a:solidFill>
                <a:schemeClr val="tx1"/>
              </a:solidFill>
            </a:endParaRPr>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258895094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6371" name="Rectangle 3"/>
          <p:cNvSpPr>
            <a:spLocks noGrp="1" noChangeArrowheads="1"/>
          </p:cNvSpPr>
          <p:nvPr>
            <p:ph type="body" idx="1"/>
          </p:nvPr>
        </p:nvSpPr>
        <p:spPr>
          <a:xfrm>
            <a:off x="701041" y="711201"/>
            <a:ext cx="9014936" cy="6145213"/>
          </a:xfrm>
        </p:spPr>
        <p:txBody>
          <a:bodyPr/>
          <a:lstStyle/>
          <a:p>
            <a:pPr algn="ctr" eaLnBrk="1" hangingPunct="1">
              <a:lnSpc>
                <a:spcPct val="130000"/>
              </a:lnSpc>
              <a:buFontTx/>
              <a:buNone/>
              <a:defRPr/>
            </a:pPr>
            <a:r>
              <a:rPr lang="en-US" sz="4000" dirty="0" smtClean="0">
                <a:solidFill>
                  <a:schemeClr val="tx1"/>
                </a:solidFill>
              </a:rPr>
              <a:t>Next </a:t>
            </a:r>
            <a:r>
              <a:rPr lang="en-US" sz="4000" dirty="0">
                <a:solidFill>
                  <a:schemeClr val="tx1"/>
                </a:solidFill>
              </a:rPr>
              <a:t>Problem to Solve</a:t>
            </a:r>
            <a:endParaRPr lang="en-US" sz="4000" dirty="0" smtClean="0">
              <a:solidFill>
                <a:schemeClr val="tx1"/>
              </a:solidFill>
              <a:ea typeface="ＭＳ Ｐゴシック" pitchFamily="1" charset="-128"/>
            </a:endParaRPr>
          </a:p>
          <a:p>
            <a:pPr algn="ctr" eaLnBrk="1" hangingPunct="1">
              <a:lnSpc>
                <a:spcPct val="130000"/>
              </a:lnSpc>
              <a:buFontTx/>
              <a:buNone/>
              <a:defRPr/>
            </a:pPr>
            <a:r>
              <a:rPr lang="en-US" sz="4000" dirty="0" smtClean="0">
                <a:solidFill>
                  <a:schemeClr val="tx1"/>
                </a:solidFill>
                <a:ea typeface="ＭＳ Ｐゴシック" pitchFamily="1" charset="-128"/>
              </a:rPr>
              <a:t>11. </a:t>
            </a:r>
            <a:r>
              <a:rPr lang="en-US" sz="4000" dirty="0" smtClean="0">
                <a:ea typeface="ＭＳ Ｐゴシック" pitchFamily="1" charset="-128"/>
              </a:rPr>
              <a:t>Does </a:t>
            </a:r>
            <a:r>
              <a:rPr lang="en-US" sz="4000" dirty="0" smtClean="0">
                <a:ea typeface="ＭＳ Ｐゴシック" pitchFamily="1" charset="-128"/>
              </a:rPr>
              <a:t>DBT Only Work only because the Linehan is an expert therapists”?</a:t>
            </a:r>
          </a:p>
          <a:p>
            <a:pPr algn="ctr" eaLnBrk="1" hangingPunct="1">
              <a:lnSpc>
                <a:spcPct val="130000"/>
              </a:lnSpc>
              <a:buFontTx/>
              <a:buNone/>
              <a:defRPr/>
            </a:pPr>
            <a:endParaRPr lang="en-US" sz="4000" dirty="0" smtClean="0">
              <a:solidFill>
                <a:schemeClr val="tx1"/>
              </a:solidFill>
              <a:ea typeface="ＭＳ Ｐゴシック" pitchFamily="1" charset="-128"/>
            </a:endParaRPr>
          </a:p>
          <a:p>
            <a:pPr algn="ctr" eaLnBrk="1" hangingPunct="1">
              <a:lnSpc>
                <a:spcPct val="130000"/>
              </a:lnSpc>
              <a:buFontTx/>
              <a:buNone/>
              <a:defRPr/>
            </a:pPr>
            <a:endParaRPr lang="en-US" sz="4000" dirty="0" smtClean="0">
              <a:solidFill>
                <a:schemeClr val="tx1"/>
              </a:solidFill>
              <a:ea typeface="ＭＳ Ｐゴシック" pitchFamily="1" charset="-128"/>
            </a:endParaRPr>
          </a:p>
        </p:txBody>
      </p:sp>
      <p:sp>
        <p:nvSpPr>
          <p:cNvPr id="10240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F4CB92B2-DB0F-4BB6-B2C1-026956B0D34D}" type="slidenum">
              <a:rPr lang="en-US" sz="1400">
                <a:latin typeface="Times New Roman" pitchFamily="1" charset="0"/>
              </a:rPr>
              <a:pPr/>
              <a:t>34</a:t>
            </a:fld>
            <a:endParaRPr lang="en-US" sz="1400">
              <a:latin typeface="Times New Roman" pitchFamily="1" charset="0"/>
            </a:endParaRPr>
          </a:p>
        </p:txBody>
      </p:sp>
      <p:sp>
        <p:nvSpPr>
          <p:cNvPr id="2" name="Footer Placeholder 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3086472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0"/>
            <a:ext cx="10513775" cy="1676399"/>
          </a:xfrm>
        </p:spPr>
        <p:txBody>
          <a:bodyPr/>
          <a:lstStyle/>
          <a:p>
            <a:pPr>
              <a:defRPr/>
            </a:pPr>
            <a:r>
              <a:rPr lang="en-US" dirty="0" smtClean="0">
                <a:ea typeface="ＭＳ Ｐゴシック" pitchFamily="1" charset="-128"/>
              </a:rPr>
              <a:t>DBT compared to </a:t>
            </a:r>
            <a:br>
              <a:rPr lang="en-US" dirty="0" smtClean="0">
                <a:ea typeface="ＭＳ Ｐゴシック" pitchFamily="1" charset="-128"/>
              </a:rPr>
            </a:br>
            <a:r>
              <a:rPr lang="en-US" dirty="0" smtClean="0">
                <a:ea typeface="ＭＳ Ｐゴシック" pitchFamily="1" charset="-128"/>
              </a:rPr>
              <a:t> Expert Community Therapy</a:t>
            </a:r>
          </a:p>
        </p:txBody>
      </p:sp>
      <p:sp>
        <p:nvSpPr>
          <p:cNvPr id="3" name="Content Placeholder 2"/>
          <p:cNvSpPr>
            <a:spLocks noGrp="1"/>
          </p:cNvSpPr>
          <p:nvPr>
            <p:ph idx="1"/>
          </p:nvPr>
        </p:nvSpPr>
        <p:spPr>
          <a:xfrm>
            <a:off x="285750" y="1752600"/>
            <a:ext cx="9944100" cy="4800600"/>
          </a:xfrm>
        </p:spPr>
        <p:txBody>
          <a:bodyPr/>
          <a:lstStyle/>
          <a:p>
            <a:pPr>
              <a:spcAft>
                <a:spcPts val="2400"/>
              </a:spcAft>
              <a:buClrTx/>
              <a:defRPr/>
            </a:pPr>
            <a:r>
              <a:rPr lang="en-US" sz="3600" dirty="0">
                <a:ea typeface="ＭＳ Ｐゴシック" pitchFamily="1" charset="-128"/>
              </a:rPr>
              <a:t>Suicide attempts:        			50%</a:t>
            </a:r>
          </a:p>
          <a:p>
            <a:pPr>
              <a:spcAft>
                <a:spcPts val="2400"/>
              </a:spcAft>
              <a:buClrTx/>
              <a:defRPr/>
            </a:pPr>
            <a:r>
              <a:rPr lang="en-US" sz="3600" dirty="0">
                <a:ea typeface="ＭＳ Ｐゴシック" pitchFamily="1" charset="-128"/>
              </a:rPr>
              <a:t>ER visits for suicidality:        	53%</a:t>
            </a:r>
          </a:p>
          <a:p>
            <a:pPr>
              <a:spcAft>
                <a:spcPts val="5400"/>
              </a:spcAft>
              <a:buClrTx/>
              <a:defRPr/>
            </a:pPr>
            <a:r>
              <a:rPr lang="en-US" sz="3600" dirty="0" err="1">
                <a:ea typeface="ＭＳ Ｐゴシック" pitchFamily="1" charset="-128"/>
              </a:rPr>
              <a:t>Inpt</a:t>
            </a:r>
            <a:r>
              <a:rPr lang="en-US" sz="3600" dirty="0">
                <a:ea typeface="ＭＳ Ｐゴシック" pitchFamily="1" charset="-128"/>
              </a:rPr>
              <a:t>. admits for suicidality:         73%</a:t>
            </a:r>
          </a:p>
          <a:p>
            <a:pPr marL="1028700" lvl="1" indent="-571500">
              <a:defRPr/>
            </a:pPr>
            <a:r>
              <a:rPr lang="en-US" sz="3200" dirty="0">
                <a:ea typeface="ＭＳ Ｐゴシック" pitchFamily="1" charset="-128"/>
              </a:rPr>
              <a:t>All remain 50% lower during </a:t>
            </a:r>
            <a:r>
              <a:rPr lang="en-US" sz="3200" dirty="0" smtClean="0">
                <a:ea typeface="ＭＳ Ｐゴシック" pitchFamily="1" charset="-128"/>
              </a:rPr>
              <a:t>follow-up</a:t>
            </a:r>
          </a:p>
          <a:p>
            <a:pPr marL="1028700" lvl="1" indent="-571500">
              <a:defRPr/>
            </a:pPr>
            <a:endParaRPr lang="en-US" sz="3200" dirty="0">
              <a:ea typeface="ＭＳ Ｐゴシック" pitchFamily="1" charset="-128"/>
            </a:endParaRPr>
          </a:p>
        </p:txBody>
      </p:sp>
      <p:sp>
        <p:nvSpPr>
          <p:cNvPr id="220165" name="Down Arrow 4"/>
          <p:cNvSpPr>
            <a:spLocks noChangeArrowheads="1"/>
          </p:cNvSpPr>
          <p:nvPr/>
        </p:nvSpPr>
        <p:spPr bwMode="auto">
          <a:xfrm>
            <a:off x="7239000" y="2819400"/>
            <a:ext cx="430410" cy="569912"/>
          </a:xfrm>
          <a:prstGeom prst="downArrow">
            <a:avLst>
              <a:gd name="adj1" fmla="val 50000"/>
              <a:gd name="adj2" fmla="val 50058"/>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a:lstStyle/>
          <a:p>
            <a:pPr eaLnBrk="0" hangingPunct="0">
              <a:defRPr/>
            </a:pPr>
            <a:endParaRPr lang="en-US"/>
          </a:p>
        </p:txBody>
      </p:sp>
      <p:sp>
        <p:nvSpPr>
          <p:cNvPr id="220166" name="Down Arrow 5"/>
          <p:cNvSpPr>
            <a:spLocks noChangeArrowheads="1"/>
          </p:cNvSpPr>
          <p:nvPr/>
        </p:nvSpPr>
        <p:spPr bwMode="auto">
          <a:xfrm>
            <a:off x="7239000" y="1828800"/>
            <a:ext cx="430410" cy="569912"/>
          </a:xfrm>
          <a:prstGeom prst="downArrow">
            <a:avLst>
              <a:gd name="adj1" fmla="val 50000"/>
              <a:gd name="adj2" fmla="val 49895"/>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a:lstStyle/>
          <a:p>
            <a:pPr eaLnBrk="0" hangingPunct="0">
              <a:defRPr/>
            </a:pPr>
            <a:endParaRPr lang="en-US"/>
          </a:p>
        </p:txBody>
      </p:sp>
      <p:sp>
        <p:nvSpPr>
          <p:cNvPr id="220167" name="Down Arrow 6"/>
          <p:cNvSpPr>
            <a:spLocks noChangeArrowheads="1"/>
          </p:cNvSpPr>
          <p:nvPr/>
        </p:nvSpPr>
        <p:spPr bwMode="auto">
          <a:xfrm>
            <a:off x="7239000" y="3657600"/>
            <a:ext cx="473273" cy="569912"/>
          </a:xfrm>
          <a:prstGeom prst="downArrow">
            <a:avLst>
              <a:gd name="adj1" fmla="val 50000"/>
              <a:gd name="adj2" fmla="val 50058"/>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a:lstStyle/>
          <a:p>
            <a:pPr eaLnBrk="0" hangingPunct="0">
              <a:defRPr/>
            </a:pPr>
            <a:endParaRPr lang="en-US"/>
          </a:p>
        </p:txBody>
      </p:sp>
      <p:sp>
        <p:nvSpPr>
          <p:cNvPr id="4" name="Footer Placeholder 3"/>
          <p:cNvSpPr>
            <a:spLocks noGrp="1"/>
          </p:cNvSpPr>
          <p:nvPr>
            <p:ph type="ftr" sz="quarter" idx="12"/>
          </p:nvPr>
        </p:nvSpPr>
        <p:spPr/>
        <p:txBody>
          <a:bodyPr/>
          <a:lstStyle/>
          <a:p>
            <a:r>
              <a:rPr lang="en-US" smtClean="0"/>
              <a:t>© Marsha Linehan, Ph.D., 2016</a:t>
            </a:r>
            <a:endParaRPr lang="en-US"/>
          </a:p>
        </p:txBody>
      </p:sp>
      <p:sp>
        <p:nvSpPr>
          <p:cNvPr id="5" name="Slide Number Placeholder 4"/>
          <p:cNvSpPr>
            <a:spLocks noGrp="1"/>
          </p:cNvSpPr>
          <p:nvPr>
            <p:ph type="sldNum" sz="quarter" idx="11"/>
          </p:nvPr>
        </p:nvSpPr>
        <p:spPr/>
        <p:txBody>
          <a:bodyPr/>
          <a:lstStyle/>
          <a:p>
            <a:pPr>
              <a:defRPr/>
            </a:pPr>
            <a:fld id="{8777A2C1-CE96-47CD-A945-9E714D94E1D4}" type="slidenum">
              <a:rPr lang="en-US" smtClean="0"/>
              <a:pPr>
                <a:defRPr/>
              </a:pPr>
              <a:t>35</a:t>
            </a:fld>
            <a:endParaRPr lang="en-US"/>
          </a:p>
        </p:txBody>
      </p:sp>
    </p:spTree>
    <p:extLst>
      <p:ext uri="{BB962C8B-B14F-4D97-AF65-F5344CB8AC3E}">
        <p14:creationId xmlns:p14="http://schemas.microsoft.com/office/powerpoint/2010/main" val="250050980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130000"/>
              </a:lnSpc>
              <a:defRPr/>
            </a:pPr>
            <a:r>
              <a:rPr lang="en-US" dirty="0">
                <a:ea typeface="ＭＳ Ｐゴシック" pitchFamily="1" charset="-128"/>
              </a:rPr>
              <a:t>Does DBT Only Treat </a:t>
            </a:r>
            <a:r>
              <a:rPr lang="en-US" dirty="0" smtClean="0">
                <a:ea typeface="ＭＳ Ｐゴシック" pitchFamily="1" charset="-128"/>
              </a:rPr>
              <a:t>“BPD?</a:t>
            </a:r>
            <a:endParaRPr lang="en-US" dirty="0">
              <a:ea typeface="ＭＳ Ｐゴシック" pitchFamily="1" charset="-128"/>
            </a:endParaRPr>
          </a:p>
        </p:txBody>
      </p:sp>
      <p:sp>
        <p:nvSpPr>
          <p:cNvPr id="3" name="Content Placeholder 2"/>
          <p:cNvSpPr>
            <a:spLocks noGrp="1"/>
          </p:cNvSpPr>
          <p:nvPr>
            <p:ph idx="1"/>
          </p:nvPr>
        </p:nvSpPr>
        <p:spPr>
          <a:xfrm>
            <a:off x="460063" y="1393827"/>
            <a:ext cx="9673987" cy="5083176"/>
          </a:xfrm>
        </p:spPr>
        <p:txBody>
          <a:bodyPr/>
          <a:lstStyle/>
          <a:p>
            <a:pPr marL="0" indent="0">
              <a:spcBef>
                <a:spcPts val="800"/>
              </a:spcBef>
              <a:buNone/>
              <a:defRPr/>
            </a:pPr>
            <a:endParaRPr lang="en-US" sz="4800" dirty="0" smtClean="0">
              <a:solidFill>
                <a:schemeClr val="tx1"/>
              </a:solidFill>
            </a:endParaRPr>
          </a:p>
          <a:p>
            <a:pPr marL="1143000" lvl="1" indent="-742950">
              <a:spcBef>
                <a:spcPts val="800"/>
              </a:spcBef>
              <a:defRPr/>
            </a:pPr>
            <a:r>
              <a:rPr lang="en-US" sz="4400" dirty="0" smtClean="0">
                <a:solidFill>
                  <a:schemeClr val="accent2"/>
                </a:solidFill>
              </a:rPr>
              <a:t>Data indicated it was useful for other </a:t>
            </a:r>
            <a:r>
              <a:rPr lang="en-US" sz="4400" dirty="0" smtClean="0">
                <a:solidFill>
                  <a:schemeClr val="accent2"/>
                </a:solidFill>
              </a:rPr>
              <a:t>disorders but</a:t>
            </a:r>
            <a:endParaRPr lang="en-US" sz="4400" dirty="0" smtClean="0">
              <a:solidFill>
                <a:schemeClr val="accent2"/>
              </a:solidFill>
            </a:endParaRPr>
          </a:p>
          <a:p>
            <a:pPr marL="1143000" lvl="1" indent="-742950">
              <a:spcBef>
                <a:spcPts val="800"/>
              </a:spcBef>
              <a:defRPr/>
            </a:pPr>
            <a:r>
              <a:rPr lang="en-US" sz="4400" dirty="0">
                <a:solidFill>
                  <a:schemeClr val="accent2"/>
                </a:solidFill>
              </a:rPr>
              <a:t>Stigma of DBT kept people out </a:t>
            </a:r>
            <a:br>
              <a:rPr lang="en-US" sz="4400" dirty="0">
                <a:solidFill>
                  <a:schemeClr val="accent2"/>
                </a:solidFill>
              </a:rPr>
            </a:br>
            <a:r>
              <a:rPr lang="en-US" sz="4400" dirty="0">
                <a:solidFill>
                  <a:schemeClr val="accent2"/>
                </a:solidFill>
              </a:rPr>
              <a:t>of </a:t>
            </a:r>
            <a:r>
              <a:rPr lang="en-US" sz="4400" dirty="0" smtClean="0">
                <a:solidFill>
                  <a:schemeClr val="accent2"/>
                </a:solidFill>
              </a:rPr>
              <a:t>DBT</a:t>
            </a:r>
            <a:endParaRPr lang="en-US" sz="4400" dirty="0">
              <a:solidFill>
                <a:schemeClr val="accent2"/>
              </a:solidFill>
            </a:endParaRPr>
          </a:p>
          <a:p>
            <a:pPr marL="0" indent="0">
              <a:spcBef>
                <a:spcPts val="800"/>
              </a:spcBef>
              <a:buFontTx/>
              <a:buNone/>
              <a:defRPr/>
            </a:pPr>
            <a:r>
              <a:rPr lang="en-US" sz="3600" dirty="0" smtClean="0"/>
              <a:t>	</a:t>
            </a:r>
            <a:br>
              <a:rPr lang="en-US" sz="3600" dirty="0" smtClean="0"/>
            </a:br>
            <a:r>
              <a:rPr lang="en-US" sz="3600" dirty="0" smtClean="0"/>
              <a:t/>
            </a:r>
            <a:br>
              <a:rPr lang="en-US" sz="3600" dirty="0" smtClean="0"/>
            </a:br>
            <a:endParaRPr lang="en-US" sz="3600" dirty="0" smtClean="0"/>
          </a:p>
          <a:p>
            <a:pPr marL="0" indent="0">
              <a:spcBef>
                <a:spcPts val="800"/>
              </a:spcBef>
              <a:buFontTx/>
              <a:buNone/>
              <a:defRPr/>
            </a:pPr>
            <a:endParaRPr lang="en-US" sz="4000" dirty="0" smtClean="0"/>
          </a:p>
          <a:p>
            <a:pPr marL="857250" lvl="1" indent="-457200">
              <a:spcBef>
                <a:spcPts val="800"/>
              </a:spcBef>
              <a:buFontTx/>
              <a:buNone/>
              <a:defRPr/>
            </a:pPr>
            <a:r>
              <a:rPr lang="en-US" sz="3600" dirty="0" smtClean="0"/>
              <a:t/>
            </a:r>
            <a:br>
              <a:rPr lang="en-US" sz="3600" dirty="0" smtClean="0"/>
            </a:br>
            <a:endParaRPr lang="en-US" sz="3600" dirty="0" smtClean="0"/>
          </a:p>
          <a:p>
            <a:pPr marL="742950" indent="-742950">
              <a:defRPr/>
            </a:pPr>
            <a:endParaRPr lang="en-US" sz="40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36</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8229010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 y="2514600"/>
            <a:ext cx="10513775" cy="1904999"/>
          </a:xfrm>
        </p:spPr>
        <p:txBody>
          <a:bodyPr/>
          <a:lstStyle/>
          <a:p>
            <a:pPr>
              <a:lnSpc>
                <a:spcPct val="150000"/>
              </a:lnSpc>
              <a:defRPr/>
            </a:pPr>
            <a:r>
              <a:rPr lang="en-US" dirty="0" smtClean="0"/>
              <a:t/>
            </a:r>
            <a:br>
              <a:rPr lang="en-US" dirty="0" smtClean="0"/>
            </a:br>
            <a:r>
              <a:rPr lang="en-US" u="sng" dirty="0" smtClean="0"/>
              <a:t>Examples</a:t>
            </a:r>
            <a:r>
              <a:rPr lang="en-US" dirty="0" smtClean="0"/>
              <a:t/>
            </a:r>
            <a:br>
              <a:rPr lang="en-US" dirty="0" smtClean="0"/>
            </a:br>
            <a:r>
              <a:rPr lang="en-US" dirty="0" smtClean="0"/>
              <a:t>DBT for Substance Abuse</a:t>
            </a:r>
            <a:br>
              <a:rPr lang="en-US" dirty="0" smtClean="0"/>
            </a:br>
            <a:r>
              <a:rPr lang="en-US" dirty="0" smtClean="0"/>
              <a:t>DBT for Heroin Addiction</a:t>
            </a:r>
            <a:br>
              <a:rPr lang="en-US" dirty="0" smtClean="0"/>
            </a:br>
            <a:r>
              <a:rPr lang="en-US" dirty="0" smtClean="0"/>
              <a:t>DBT for Adolescents</a:t>
            </a:r>
            <a:br>
              <a:rPr lang="en-US" dirty="0" smtClean="0"/>
            </a:br>
            <a:r>
              <a:rPr lang="en-US" dirty="0" smtClean="0"/>
              <a:t>DBT for Native Americans</a:t>
            </a:r>
            <a:br>
              <a:rPr lang="en-US" dirty="0" smtClean="0"/>
            </a:br>
            <a:r>
              <a:rPr lang="en-US" dirty="0" smtClean="0"/>
              <a:t>DBT for Friends and Families</a:t>
            </a:r>
            <a:br>
              <a:rPr lang="en-US" dirty="0" smtClean="0"/>
            </a:br>
            <a:r>
              <a:rPr lang="en-US" dirty="0"/>
              <a:t/>
            </a:r>
            <a:br>
              <a:rPr lang="en-US" dirty="0"/>
            </a:br>
            <a:endParaRPr lang="en-US" dirty="0"/>
          </a:p>
        </p:txBody>
      </p:sp>
      <p:sp>
        <p:nvSpPr>
          <p:cNvPr id="3" name="Slide Number Placeholder 2"/>
          <p:cNvSpPr>
            <a:spLocks noGrp="1"/>
          </p:cNvSpPr>
          <p:nvPr>
            <p:ph type="sldNum" sz="quarter" idx="11"/>
          </p:nvPr>
        </p:nvSpPr>
        <p:spPr/>
        <p:txBody>
          <a:bodyPr/>
          <a:lstStyle/>
          <a:p>
            <a:pPr>
              <a:defRPr/>
            </a:pPr>
            <a:fld id="{A762A3D0-C944-4FDF-9167-0B80741C2A20}" type="slidenum">
              <a:rPr lang="en-US" smtClean="0"/>
              <a:pPr>
                <a:defRPr/>
              </a:pPr>
              <a:t>37</a:t>
            </a:fld>
            <a:endParaRPr lang="en-US"/>
          </a:p>
        </p:txBody>
      </p:sp>
      <p:sp>
        <p:nvSpPr>
          <p:cNvPr id="4" name="Footer Placeholder 3"/>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424138072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531" name="Object 3"/>
          <p:cNvGraphicFramePr>
            <a:graphicFrameLocks noGrp="1" noChangeAspect="1"/>
          </p:cNvGraphicFramePr>
          <p:nvPr>
            <p:ph idx="4294967295"/>
            <p:extLst/>
          </p:nvPr>
        </p:nvGraphicFramePr>
        <p:xfrm>
          <a:off x="-3200400" y="914400"/>
          <a:ext cx="15212934" cy="5530850"/>
        </p:xfrm>
        <a:graphic>
          <a:graphicData uri="http://schemas.openxmlformats.org/presentationml/2006/ole">
            <mc:AlternateContent xmlns:mc="http://schemas.openxmlformats.org/markup-compatibility/2006">
              <mc:Choice xmlns:v="urn:schemas-microsoft-com:vml" Requires="v">
                <p:oleObj spid="_x0000_s726030" r:id="rId4" imgW="14881626" imgH="5529551" progId="Excel.Sheet.8">
                  <p:embed/>
                </p:oleObj>
              </mc:Choice>
              <mc:Fallback>
                <p:oleObj r:id="rId4" imgW="14881626" imgH="5529551" progId="Excel.Shee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914400"/>
                        <a:ext cx="15212934" cy="553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0532" name="Text Box 5"/>
          <p:cNvSpPr txBox="1">
            <a:spLocks noChangeArrowheads="1"/>
          </p:cNvSpPr>
          <p:nvPr/>
        </p:nvSpPr>
        <p:spPr bwMode="auto">
          <a:xfrm>
            <a:off x="1949768" y="1639888"/>
            <a:ext cx="785019"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87%</a:t>
            </a:r>
          </a:p>
        </p:txBody>
      </p:sp>
      <p:sp>
        <p:nvSpPr>
          <p:cNvPr id="150533" name="Text Box 6"/>
          <p:cNvSpPr txBox="1">
            <a:spLocks noChangeArrowheads="1"/>
          </p:cNvSpPr>
          <p:nvPr/>
        </p:nvSpPr>
        <p:spPr bwMode="auto">
          <a:xfrm>
            <a:off x="7819153" y="3946525"/>
            <a:ext cx="785019"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35%</a:t>
            </a:r>
          </a:p>
        </p:txBody>
      </p:sp>
      <p:sp>
        <p:nvSpPr>
          <p:cNvPr id="150534" name="Rectangle 8"/>
          <p:cNvSpPr>
            <a:spLocks noChangeArrowheads="1"/>
          </p:cNvSpPr>
          <p:nvPr/>
        </p:nvSpPr>
        <p:spPr bwMode="auto">
          <a:xfrm>
            <a:off x="-387032" y="6565900"/>
            <a:ext cx="6977539"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lvl="1" eaLnBrk="0" hangingPunct="0"/>
            <a:r>
              <a:rPr lang="en-US" sz="1400"/>
              <a:t>(Harned, Chapman, Dexter-Mazza, Murray, Comtois, &amp; Linehan, 2008)</a:t>
            </a:r>
          </a:p>
        </p:txBody>
      </p:sp>
      <p:sp>
        <p:nvSpPr>
          <p:cNvPr id="150535" name="Text Box 5"/>
          <p:cNvSpPr txBox="1">
            <a:spLocks noChangeArrowheads="1"/>
          </p:cNvSpPr>
          <p:nvPr/>
        </p:nvSpPr>
        <p:spPr bwMode="auto">
          <a:xfrm>
            <a:off x="3101738" y="2454275"/>
            <a:ext cx="785019"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68%</a:t>
            </a:r>
          </a:p>
        </p:txBody>
      </p:sp>
      <p:sp>
        <p:nvSpPr>
          <p:cNvPr id="150536" name="Text Box 6"/>
          <p:cNvSpPr txBox="1">
            <a:spLocks noChangeArrowheads="1"/>
          </p:cNvSpPr>
          <p:nvPr/>
        </p:nvSpPr>
        <p:spPr bwMode="auto">
          <a:xfrm>
            <a:off x="6639799" y="3752850"/>
            <a:ext cx="786844"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39%</a:t>
            </a:r>
          </a:p>
        </p:txBody>
      </p:sp>
      <p:sp>
        <p:nvSpPr>
          <p:cNvPr id="150537" name="Text Box 6"/>
          <p:cNvSpPr txBox="1">
            <a:spLocks noChangeArrowheads="1"/>
          </p:cNvSpPr>
          <p:nvPr/>
        </p:nvSpPr>
        <p:spPr bwMode="auto">
          <a:xfrm>
            <a:off x="5440363" y="3416300"/>
            <a:ext cx="786845"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47%</a:t>
            </a:r>
          </a:p>
        </p:txBody>
      </p:sp>
      <p:sp>
        <p:nvSpPr>
          <p:cNvPr id="150538" name="Text Box 6"/>
          <p:cNvSpPr txBox="1">
            <a:spLocks noChangeArrowheads="1"/>
          </p:cNvSpPr>
          <p:nvPr/>
        </p:nvSpPr>
        <p:spPr bwMode="auto">
          <a:xfrm>
            <a:off x="4264660" y="2689225"/>
            <a:ext cx="785019"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en-US" sz="2500" b="1"/>
              <a:t>64%</a:t>
            </a:r>
          </a:p>
        </p:txBody>
      </p:sp>
      <p:sp>
        <p:nvSpPr>
          <p:cNvPr id="12" name="Rectangle 2"/>
          <p:cNvSpPr txBox="1">
            <a:spLocks noChangeArrowheads="1"/>
          </p:cNvSpPr>
          <p:nvPr/>
        </p:nvSpPr>
        <p:spPr bwMode="auto">
          <a:xfrm>
            <a:off x="498397" y="185738"/>
            <a:ext cx="9706848" cy="1001712"/>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eaLnBrk="1" hangingPunct="1">
              <a:defRPr/>
            </a:pPr>
            <a:endParaRPr lang="en-US" sz="4000" dirty="0" smtClean="0"/>
          </a:p>
        </p:txBody>
      </p:sp>
      <p:sp>
        <p:nvSpPr>
          <p:cNvPr id="150541" name="Oval 1"/>
          <p:cNvSpPr>
            <a:spLocks noChangeArrowheads="1"/>
          </p:cNvSpPr>
          <p:nvPr/>
        </p:nvSpPr>
        <p:spPr bwMode="auto">
          <a:xfrm>
            <a:off x="762000" y="1066800"/>
            <a:ext cx="7924800" cy="4648200"/>
          </a:xfrm>
          <a:prstGeom prst="ellipse">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hangingPunct="0"/>
            <a:endParaRPr lang="en-US"/>
          </a:p>
        </p:txBody>
      </p:sp>
      <p:sp>
        <p:nvSpPr>
          <p:cNvPr id="2" name="Slide Number Placeholder 1"/>
          <p:cNvSpPr>
            <a:spLocks noGrp="1"/>
          </p:cNvSpPr>
          <p:nvPr>
            <p:ph type="sldNum" sz="quarter" idx="11"/>
          </p:nvPr>
        </p:nvSpPr>
        <p:spPr/>
        <p:txBody>
          <a:bodyPr/>
          <a:lstStyle/>
          <a:p>
            <a:pPr>
              <a:defRPr/>
            </a:pPr>
            <a:fld id="{75E97F98-CBCA-44F7-A3CF-A8A163D814D4}" type="slidenum">
              <a:rPr lang="en-US" smtClean="0"/>
              <a:pPr>
                <a:defRPr/>
              </a:pPr>
              <a:t>38</a:t>
            </a:fld>
            <a:endParaRPr lang="en-US"/>
          </a:p>
        </p:txBody>
      </p:sp>
      <p:sp>
        <p:nvSpPr>
          <p:cNvPr id="15" name="Rectangle 2"/>
          <p:cNvSpPr txBox="1">
            <a:spLocks noChangeArrowheads="1"/>
          </p:cNvSpPr>
          <p:nvPr/>
        </p:nvSpPr>
        <p:spPr bwMode="auto">
          <a:xfrm>
            <a:off x="3067050" y="228600"/>
            <a:ext cx="6318488" cy="1001712"/>
          </a:xfrm>
          <a:prstGeom prst="rect">
            <a:avLst/>
          </a:prstGeom>
          <a:noFill/>
          <a:ln w="9525">
            <a:noFill/>
            <a:miter lim="800000"/>
            <a:headEnd/>
            <a:tailEnd/>
          </a:ln>
          <a:effectLst>
            <a:outerShdw dist="28398" dir="3806097" algn="ctr" rotWithShape="0">
              <a:schemeClr val="bg2"/>
            </a:outerShdw>
          </a:effectLst>
        </p:spPr>
        <p:txBody>
          <a:bodyPr vert="horz" wrap="square" lIns="92024" tIns="46013" rIns="92024" bIns="4601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Outcomes for Axis I Disorders:</a:t>
            </a:r>
          </a:p>
        </p:txBody>
      </p:sp>
      <p:sp>
        <p:nvSpPr>
          <p:cNvPr id="3" name="Footer Placeholder 2"/>
          <p:cNvSpPr>
            <a:spLocks noGrp="1"/>
          </p:cNvSpPr>
          <p:nvPr>
            <p:ph type="ftr" sz="quarter" idx="12"/>
          </p:nvPr>
        </p:nvSpPr>
        <p:spPr/>
        <p:txBody>
          <a:bodyPr/>
          <a:lstStyle/>
          <a:p>
            <a:endParaRPr lang="en-US"/>
          </a:p>
        </p:txBody>
      </p:sp>
      <p:cxnSp>
        <p:nvCxnSpPr>
          <p:cNvPr id="5" name="Straight Arrow Connector 4"/>
          <p:cNvCxnSpPr/>
          <p:nvPr/>
        </p:nvCxnSpPr>
        <p:spPr bwMode="auto">
          <a:xfrm flipH="1">
            <a:off x="6858000" y="2057400"/>
            <a:ext cx="76200" cy="1295400"/>
          </a:xfrm>
          <a:prstGeom prst="straightConnector1">
            <a:avLst/>
          </a:prstGeom>
          <a:solidFill>
            <a:schemeClr val="accent1"/>
          </a:solidFill>
          <a:ln w="101600" cap="flat" cmpd="sng" algn="ctr">
            <a:solidFill>
              <a:schemeClr val="tx1"/>
            </a:solidFill>
            <a:prstDash val="solid"/>
            <a:round/>
            <a:headEnd type="none" w="sm" len="sm"/>
            <a:tailEnd type="triangle"/>
          </a:ln>
          <a:effectLst>
            <a:outerShdw dist="71842" dir="2700000" algn="ctr" rotWithShape="0">
              <a:schemeClr val="bg2"/>
            </a:outerShdw>
          </a:effectLst>
        </p:spPr>
      </p:cxnSp>
    </p:spTree>
    <p:extLst>
      <p:ext uri="{BB962C8B-B14F-4D97-AF65-F5344CB8AC3E}">
        <p14:creationId xmlns:p14="http://schemas.microsoft.com/office/powerpoint/2010/main" val="379623124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to Solve</a:t>
            </a:r>
            <a:endParaRPr lang="en-US" dirty="0"/>
          </a:p>
        </p:txBody>
      </p:sp>
      <p:sp>
        <p:nvSpPr>
          <p:cNvPr id="3" name="Content Placeholder 2"/>
          <p:cNvSpPr>
            <a:spLocks noGrp="1"/>
          </p:cNvSpPr>
          <p:nvPr>
            <p:ph idx="1"/>
          </p:nvPr>
        </p:nvSpPr>
        <p:spPr>
          <a:xfrm>
            <a:off x="460063" y="1393826"/>
            <a:ext cx="9673987" cy="5462588"/>
          </a:xfrm>
        </p:spPr>
        <p:txBody>
          <a:bodyPr/>
          <a:lstStyle/>
          <a:p>
            <a:pPr marL="0" indent="0">
              <a:spcBef>
                <a:spcPts val="800"/>
              </a:spcBef>
              <a:buNone/>
              <a:defRPr/>
            </a:pPr>
            <a:r>
              <a:rPr lang="en-US" sz="4400" dirty="0" smtClean="0">
                <a:solidFill>
                  <a:schemeClr val="tx1"/>
                </a:solidFill>
                <a:latin typeface="Arial Narrow" panose="020B0606020202030204" pitchFamily="34" charset="0"/>
              </a:rPr>
              <a:t>12. </a:t>
            </a:r>
            <a:r>
              <a:rPr lang="en-US" sz="4400" dirty="0" smtClean="0">
                <a:latin typeface="Arial Narrow" panose="020B0606020202030204" pitchFamily="34" charset="0"/>
              </a:rPr>
              <a:t>Standard </a:t>
            </a:r>
            <a:r>
              <a:rPr lang="en-US" sz="4400" dirty="0" smtClean="0">
                <a:latin typeface="Arial Narrow" panose="020B0606020202030204" pitchFamily="34" charset="0"/>
              </a:rPr>
              <a:t>DBT is very good at treating</a:t>
            </a:r>
            <a:r>
              <a:rPr lang="en-US" sz="4400" dirty="0">
                <a:latin typeface="Arial Narrow" panose="020B0606020202030204" pitchFamily="34" charset="0"/>
              </a:rPr>
              <a:t> </a:t>
            </a:r>
            <a:r>
              <a:rPr lang="en-US" sz="4400" dirty="0" smtClean="0">
                <a:latin typeface="Arial Narrow" panose="020B0606020202030204" pitchFamily="34" charset="0"/>
              </a:rPr>
              <a:t>disorders with “out-of-control” behaviors</a:t>
            </a:r>
          </a:p>
          <a:p>
            <a:pPr marL="0" indent="0">
              <a:spcBef>
                <a:spcPts val="800"/>
              </a:spcBef>
              <a:buNone/>
              <a:defRPr/>
            </a:pPr>
            <a:endParaRPr lang="en-US" sz="4800" dirty="0" smtClean="0">
              <a:latin typeface="Arial Narrow" panose="020B0606020202030204" pitchFamily="34" charset="0"/>
            </a:endParaRPr>
          </a:p>
          <a:p>
            <a:pPr marL="742950" lvl="2" indent="0">
              <a:spcBef>
                <a:spcPts val="800"/>
              </a:spcBef>
              <a:buFontTx/>
              <a:buNone/>
              <a:defRPr/>
            </a:pPr>
            <a:r>
              <a:rPr lang="en-US" sz="3600" dirty="0" smtClean="0">
                <a:latin typeface="Arial Narrow" panose="020B0606020202030204" pitchFamily="34" charset="0"/>
              </a:rPr>
              <a:t>DBT anxiety disorder outcomes were not </a:t>
            </a:r>
            <a:r>
              <a:rPr lang="en-US" sz="3600" i="1" dirty="0" smtClean="0">
                <a:latin typeface="Arial Narrow" panose="020B0606020202030204" pitchFamily="34" charset="0"/>
              </a:rPr>
              <a:t>as good </a:t>
            </a:r>
            <a:r>
              <a:rPr lang="en-US" sz="3600" dirty="0" smtClean="0">
                <a:latin typeface="Arial Narrow" panose="020B0606020202030204" pitchFamily="34" charset="0"/>
              </a:rPr>
              <a:t>as behavioral treatments treating anxiety disorders in standard practice</a:t>
            </a:r>
          </a:p>
          <a:p>
            <a:pPr marL="857250" lvl="1" indent="-457200">
              <a:spcBef>
                <a:spcPts val="800"/>
              </a:spcBef>
              <a:buFontTx/>
              <a:buNone/>
              <a:defRPr/>
            </a:pPr>
            <a:r>
              <a:rPr lang="en-US" sz="3600" dirty="0" smtClean="0"/>
              <a:t/>
            </a:r>
            <a:br>
              <a:rPr lang="en-US" sz="3600" dirty="0" smtClean="0"/>
            </a:br>
            <a:endParaRPr lang="en-US" sz="3600" dirty="0" smtClean="0"/>
          </a:p>
          <a:p>
            <a:pPr marL="742950" indent="-742950">
              <a:defRPr/>
            </a:pPr>
            <a:endParaRPr lang="en-US" sz="40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39</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700505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22402" name="Rectangle 3074"/>
          <p:cNvSpPr>
            <a:spLocks noGrp="1" noChangeArrowheads="1"/>
          </p:cNvSpPr>
          <p:nvPr>
            <p:ph type="title"/>
          </p:nvPr>
        </p:nvSpPr>
        <p:spPr>
          <a:xfrm>
            <a:off x="1" y="307975"/>
            <a:ext cx="10513775" cy="833438"/>
          </a:xfrm>
        </p:spPr>
        <p:txBody>
          <a:bodyPr/>
          <a:lstStyle/>
          <a:p>
            <a:pPr eaLnBrk="1" hangingPunct="1">
              <a:defRPr/>
            </a:pPr>
            <a:r>
              <a:rPr lang="en-US" sz="4800" smtClean="0"/>
              <a:t>DBT Model</a:t>
            </a:r>
          </a:p>
        </p:txBody>
      </p:sp>
      <p:sp>
        <p:nvSpPr>
          <p:cNvPr id="2022403" name="Rectangle 3075"/>
          <p:cNvSpPr>
            <a:spLocks noGrp="1" noChangeArrowheads="1"/>
          </p:cNvSpPr>
          <p:nvPr>
            <p:ph type="body" idx="1"/>
          </p:nvPr>
        </p:nvSpPr>
        <p:spPr>
          <a:xfrm>
            <a:off x="350520" y="1028701"/>
            <a:ext cx="9814560" cy="5332413"/>
          </a:xfrm>
          <a:effectLst>
            <a:outerShdw dist="64758" dir="678596" algn="ctr" rotWithShape="0">
              <a:schemeClr val="bg2"/>
            </a:outerShdw>
          </a:effectLst>
        </p:spPr>
        <p:txBody>
          <a:bodyPr/>
          <a:lstStyle/>
          <a:p>
            <a:pPr eaLnBrk="1" hangingPunct="1">
              <a:buFontTx/>
              <a:buNone/>
              <a:defRPr/>
            </a:pPr>
            <a:endParaRPr lang="en-US" dirty="0" smtClean="0"/>
          </a:p>
          <a:p>
            <a:pPr algn="ctr" eaLnBrk="1" hangingPunct="1">
              <a:spcBef>
                <a:spcPct val="0"/>
              </a:spcBef>
              <a:buFontTx/>
              <a:buNone/>
              <a:defRPr/>
            </a:pPr>
            <a:r>
              <a:rPr lang="en-US" sz="4400" dirty="0" smtClean="0">
                <a:solidFill>
                  <a:schemeClr val="tx2"/>
                </a:solidFill>
              </a:rPr>
              <a:t>Suicidal Behavior = </a:t>
            </a:r>
          </a:p>
          <a:p>
            <a:pPr algn="ctr" eaLnBrk="1" hangingPunct="1">
              <a:spcBef>
                <a:spcPct val="0"/>
              </a:spcBef>
              <a:buFontTx/>
              <a:buNone/>
              <a:defRPr/>
            </a:pPr>
            <a:r>
              <a:rPr lang="en-US" sz="4400" dirty="0" smtClean="0"/>
              <a:t>Problem Solving</a:t>
            </a:r>
          </a:p>
          <a:p>
            <a:pPr algn="ctr" eaLnBrk="1" hangingPunct="1">
              <a:spcBef>
                <a:spcPct val="0"/>
              </a:spcBef>
              <a:buFontTx/>
              <a:buNone/>
              <a:defRPr/>
            </a:pPr>
            <a:r>
              <a:rPr lang="en-US" sz="4400" dirty="0" smtClean="0"/>
              <a:t>(for the client)</a:t>
            </a:r>
          </a:p>
          <a:p>
            <a:pPr algn="ctr" eaLnBrk="1" hangingPunct="1">
              <a:spcBef>
                <a:spcPct val="0"/>
              </a:spcBef>
              <a:buFontTx/>
              <a:buNone/>
              <a:defRPr/>
            </a:pPr>
            <a:r>
              <a:rPr lang="en-US" sz="4400" dirty="0" smtClean="0">
                <a:solidFill>
                  <a:schemeClr val="tx2"/>
                </a:solidFill>
              </a:rPr>
              <a:t>and</a:t>
            </a:r>
          </a:p>
          <a:p>
            <a:pPr algn="ctr" eaLnBrk="1" hangingPunct="1">
              <a:spcBef>
                <a:spcPct val="0"/>
              </a:spcBef>
              <a:buFontTx/>
              <a:buNone/>
              <a:defRPr/>
            </a:pPr>
            <a:r>
              <a:rPr lang="en-US" sz="4400" dirty="0" smtClean="0">
                <a:solidFill>
                  <a:srgbClr val="FFFF00"/>
                </a:solidFill>
              </a:rPr>
              <a:t>A Problem</a:t>
            </a:r>
          </a:p>
          <a:p>
            <a:pPr algn="ctr" eaLnBrk="1" hangingPunct="1">
              <a:spcBef>
                <a:spcPct val="0"/>
              </a:spcBef>
              <a:buFontTx/>
              <a:buNone/>
              <a:defRPr/>
            </a:pPr>
            <a:r>
              <a:rPr lang="en-US" sz="4400" dirty="0" smtClean="0">
                <a:solidFill>
                  <a:srgbClr val="FFFF00"/>
                </a:solidFill>
              </a:rPr>
              <a:t>(for the therapist)</a:t>
            </a:r>
          </a:p>
        </p:txBody>
      </p:sp>
      <p:sp>
        <p:nvSpPr>
          <p:cNvPr id="2" name="Slide Number Placeholder 1"/>
          <p:cNvSpPr>
            <a:spLocks noGrp="1"/>
          </p:cNvSpPr>
          <p:nvPr>
            <p:ph type="sldNum" sz="quarter" idx="11"/>
          </p:nvPr>
        </p:nvSpPr>
        <p:spPr/>
        <p:txBody>
          <a:bodyPr/>
          <a:lstStyle/>
          <a:p>
            <a:pPr>
              <a:defRPr/>
            </a:pPr>
            <a:fld id="{BE074AF7-A97D-4C06-A76D-7C586A2F22D1}" type="slidenum">
              <a:rPr lang="en-US" smtClean="0"/>
              <a:pPr>
                <a:defRPr/>
              </a:pPr>
              <a:t>4</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035552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further</a:t>
            </a:r>
            <a:endParaRPr lang="en-US" dirty="0"/>
          </a:p>
        </p:txBody>
      </p:sp>
      <p:sp>
        <p:nvSpPr>
          <p:cNvPr id="3" name="Content Placeholder 2"/>
          <p:cNvSpPr>
            <a:spLocks noGrp="1"/>
          </p:cNvSpPr>
          <p:nvPr>
            <p:ph idx="1"/>
          </p:nvPr>
        </p:nvSpPr>
        <p:spPr>
          <a:xfrm>
            <a:off x="460063" y="1981200"/>
            <a:ext cx="9673987" cy="4875214"/>
          </a:xfrm>
        </p:spPr>
        <p:txBody>
          <a:bodyPr/>
          <a:lstStyle/>
          <a:p>
            <a:pPr marL="0" indent="0">
              <a:spcBef>
                <a:spcPts val="800"/>
              </a:spcBef>
              <a:buNone/>
              <a:defRPr/>
            </a:pPr>
            <a:r>
              <a:rPr lang="en-US" sz="3600" dirty="0" smtClean="0">
                <a:solidFill>
                  <a:schemeClr val="tx1"/>
                </a:solidFill>
              </a:rPr>
              <a:t>13. </a:t>
            </a:r>
            <a:r>
              <a:rPr lang="en-US" sz="3600" dirty="0" smtClean="0"/>
              <a:t>High </a:t>
            </a:r>
            <a:r>
              <a:rPr lang="en-US" sz="3600" dirty="0" smtClean="0"/>
              <a:t>risk individuals are sometimes 	</a:t>
            </a:r>
            <a:br>
              <a:rPr lang="en-US" sz="3600" dirty="0" smtClean="0"/>
            </a:br>
            <a:r>
              <a:rPr lang="en-US" sz="3600" dirty="0" smtClean="0"/>
              <a:t>	not able to tolerate the stress of 	exposure-based treatments</a:t>
            </a:r>
          </a:p>
          <a:p>
            <a:pPr marL="0" indent="0">
              <a:spcBef>
                <a:spcPts val="800"/>
              </a:spcBef>
              <a:buFontTx/>
              <a:buNone/>
              <a:defRPr/>
            </a:pPr>
            <a:r>
              <a:rPr lang="en-US" sz="4400" dirty="0" smtClean="0"/>
              <a:t>      </a:t>
            </a:r>
            <a:r>
              <a:rPr lang="en-US" sz="3600" dirty="0" smtClean="0">
                <a:solidFill>
                  <a:schemeClr val="tx2"/>
                </a:solidFill>
              </a:rPr>
              <a:t>I had scared many out of providing  </a:t>
            </a:r>
            <a:r>
              <a:rPr lang="en-US" sz="4400" dirty="0" smtClean="0">
                <a:solidFill>
                  <a:schemeClr val="tx2"/>
                </a:solidFill>
              </a:rPr>
              <a:t>	</a:t>
            </a:r>
            <a:r>
              <a:rPr lang="en-US" sz="3600" dirty="0" smtClean="0">
                <a:solidFill>
                  <a:schemeClr val="tx2"/>
                </a:solidFill>
              </a:rPr>
              <a:t>exposure treat by pointing this out.</a:t>
            </a:r>
          </a:p>
          <a:p>
            <a:pPr marL="857250" lvl="1" indent="-457200">
              <a:spcBef>
                <a:spcPts val="800"/>
              </a:spcBef>
              <a:buFontTx/>
              <a:buNone/>
              <a:defRPr/>
            </a:pPr>
            <a:r>
              <a:rPr lang="en-US" sz="3600" dirty="0" smtClean="0"/>
              <a:t/>
            </a:r>
            <a:br>
              <a:rPr lang="en-US" sz="3600" dirty="0" smtClean="0"/>
            </a:br>
            <a:endParaRPr lang="en-US" sz="3600" dirty="0" smtClean="0"/>
          </a:p>
          <a:p>
            <a:pPr marL="742950" indent="-742950">
              <a:defRPr/>
            </a:pPr>
            <a:endParaRPr lang="en-US" sz="40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40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917965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E13B1376-2D2F-4831-BFBE-069A5028E342}" type="slidenum">
              <a:rPr lang="en-US" sz="1400" smtClean="0">
                <a:latin typeface="Times New Roman" pitchFamily="18" charset="0"/>
              </a:rPr>
              <a:pPr/>
              <a:t>41</a:t>
            </a:fld>
            <a:endParaRPr lang="en-US" sz="1400" smtClean="0">
              <a:latin typeface="Times New Roman" pitchFamily="18" charset="0"/>
            </a:endParaRPr>
          </a:p>
        </p:txBody>
      </p:sp>
      <p:sp>
        <p:nvSpPr>
          <p:cNvPr id="6" name="Rectangle 2"/>
          <p:cNvSpPr txBox="1">
            <a:spLocks noChangeArrowheads="1"/>
          </p:cNvSpPr>
          <p:nvPr/>
        </p:nvSpPr>
        <p:spPr bwMode="auto">
          <a:xfrm>
            <a:off x="5" y="304803"/>
            <a:ext cx="10513775" cy="1609725"/>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a:defRPr/>
            </a:pPr>
            <a:r>
              <a:rPr lang="en-US" sz="4100" dirty="0" smtClean="0"/>
              <a:t>Solution Was to Combine </a:t>
            </a:r>
            <a:endParaRPr lang="en-US" sz="4100" dirty="0"/>
          </a:p>
        </p:txBody>
      </p:sp>
      <p:sp>
        <p:nvSpPr>
          <p:cNvPr id="7" name="Rectangle 3"/>
          <p:cNvSpPr txBox="1">
            <a:spLocks noChangeArrowheads="1"/>
          </p:cNvSpPr>
          <p:nvPr/>
        </p:nvSpPr>
        <p:spPr>
          <a:xfrm>
            <a:off x="5695955" y="2049465"/>
            <a:ext cx="4363244" cy="1089529"/>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t>DBT Prolonged Exposure Protocol </a:t>
            </a:r>
            <a:endParaRPr lang="en-US" sz="3600" dirty="0"/>
          </a:p>
        </p:txBody>
      </p:sp>
      <p:sp>
        <p:nvSpPr>
          <p:cNvPr id="49157" name="Freeform 4"/>
          <p:cNvSpPr>
            <a:spLocks/>
          </p:cNvSpPr>
          <p:nvPr/>
        </p:nvSpPr>
        <p:spPr bwMode="auto">
          <a:xfrm>
            <a:off x="2081214" y="3859214"/>
            <a:ext cx="6479144" cy="2266950"/>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49158" name="Line 5"/>
          <p:cNvSpPr>
            <a:spLocks noChangeShapeType="1"/>
          </p:cNvSpPr>
          <p:nvPr/>
        </p:nvSpPr>
        <p:spPr bwMode="auto">
          <a:xfrm>
            <a:off x="292104" y="3725867"/>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59" name="Text Box 7"/>
          <p:cNvSpPr txBox="1">
            <a:spLocks noChangeArrowheads="1"/>
          </p:cNvSpPr>
          <p:nvPr/>
        </p:nvSpPr>
        <p:spPr bwMode="auto">
          <a:xfrm>
            <a:off x="3386535" y="4992691"/>
            <a:ext cx="373888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sz="4400" dirty="0"/>
              <a:t>EB  DBT</a:t>
            </a:r>
          </a:p>
        </p:txBody>
      </p:sp>
      <p:sp>
        <p:nvSpPr>
          <p:cNvPr id="12" name="Rectangle 3"/>
          <p:cNvSpPr txBox="1">
            <a:spLocks noChangeArrowheads="1"/>
          </p:cNvSpPr>
          <p:nvPr/>
        </p:nvSpPr>
        <p:spPr>
          <a:xfrm>
            <a:off x="292100" y="2468563"/>
            <a:ext cx="5228590" cy="1089529"/>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solidFill>
                  <a:schemeClr val="tx1"/>
                </a:solidFill>
              </a:rPr>
              <a:t>DBT Contingency Management</a:t>
            </a:r>
            <a:endParaRPr lang="en-US" sz="3600" dirty="0">
              <a:solidFill>
                <a:schemeClr val="tx1"/>
              </a:solidFill>
            </a:endParaRPr>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
        <p:nvSpPr>
          <p:cNvPr id="4" name="TextBox 3"/>
          <p:cNvSpPr txBox="1"/>
          <p:nvPr/>
        </p:nvSpPr>
        <p:spPr>
          <a:xfrm>
            <a:off x="3429000" y="6400800"/>
            <a:ext cx="3429000" cy="369332"/>
          </a:xfrm>
          <a:prstGeom prst="rect">
            <a:avLst/>
          </a:prstGeom>
          <a:noFill/>
        </p:spPr>
        <p:txBody>
          <a:bodyPr wrap="square" rtlCol="0">
            <a:spAutoFit/>
          </a:bodyPr>
          <a:lstStyle/>
          <a:p>
            <a:r>
              <a:rPr lang="en-US" sz="1800" dirty="0" smtClean="0"/>
              <a:t>        Melanie Harned</a:t>
            </a:r>
            <a:endParaRPr lang="en-US" dirty="0"/>
          </a:p>
        </p:txBody>
      </p:sp>
    </p:spTree>
    <p:extLst>
      <p:ext uri="{BB962C8B-B14F-4D97-AF65-F5344CB8AC3E}">
        <p14:creationId xmlns:p14="http://schemas.microsoft.com/office/powerpoint/2010/main" val="403798552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513775" cy="5791200"/>
          </a:xfrm>
        </p:spPr>
        <p:txBody>
          <a:bodyPr/>
          <a:lstStyle/>
          <a:p>
            <a:pPr>
              <a:defRPr/>
            </a:pPr>
            <a:r>
              <a:rPr lang="en-US" dirty="0" smtClean="0">
                <a:latin typeface="Arial Narrow" panose="020B0606020202030204" pitchFamily="34" charset="0"/>
                <a:ea typeface="ＭＳ Ｐゴシック" pitchFamily="1" charset="-128"/>
              </a:rPr>
              <a:t>Are </a:t>
            </a:r>
            <a:r>
              <a:rPr lang="en-US" i="1" dirty="0" smtClean="0">
                <a:latin typeface="Arial Narrow" panose="020B0606020202030204" pitchFamily="34" charset="0"/>
                <a:ea typeface="ＭＳ Ｐゴシック" pitchFamily="1" charset="-128"/>
              </a:rPr>
              <a:t>skills </a:t>
            </a:r>
            <a:r>
              <a:rPr lang="en-US" dirty="0" smtClean="0">
                <a:latin typeface="Arial Narrow" panose="020B0606020202030204" pitchFamily="34" charset="0"/>
                <a:ea typeface="ＭＳ Ｐゴシック" pitchFamily="1" charset="-128"/>
              </a:rPr>
              <a:t>a key component in DBT treatment?</a:t>
            </a:r>
          </a:p>
        </p:txBody>
      </p:sp>
      <p:sp>
        <p:nvSpPr>
          <p:cNvPr id="91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C18D63B4-F2DF-48DC-880A-6DA3C62A1044}" type="slidenum">
              <a:rPr lang="en-US" sz="1400">
                <a:latin typeface="Times New Roman" pitchFamily="1" charset="0"/>
              </a:rPr>
              <a:pPr/>
              <a:t>42</a:t>
            </a:fld>
            <a:endParaRPr lang="en-US" sz="1400">
              <a:latin typeface="Times New Roman" pitchFamily="1" charset="0"/>
            </a:endParaRPr>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3918889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2594" name="Rectangle 2"/>
          <p:cNvSpPr>
            <a:spLocks noGrp="1" noChangeArrowheads="1"/>
          </p:cNvSpPr>
          <p:nvPr>
            <p:ph type="title"/>
          </p:nvPr>
        </p:nvSpPr>
        <p:spPr/>
        <p:txBody>
          <a:bodyPr/>
          <a:lstStyle/>
          <a:p>
            <a:pPr eaLnBrk="1" hangingPunct="1">
              <a:defRPr/>
            </a:pPr>
            <a:r>
              <a:rPr lang="en-US" dirty="0" smtClean="0">
                <a:ea typeface="+mj-ea"/>
                <a:cs typeface="Arial"/>
              </a:rPr>
              <a:t>Do Clients use skills? </a:t>
            </a:r>
            <a:endParaRPr lang="en-US" u="sng" dirty="0" smtClean="0">
              <a:ea typeface="+mj-ea"/>
              <a:cs typeface="Arial"/>
            </a:endParaRPr>
          </a:p>
        </p:txBody>
      </p:sp>
      <p:grpSp>
        <p:nvGrpSpPr>
          <p:cNvPr id="2" name="Group 17"/>
          <p:cNvGrpSpPr>
            <a:grpSpLocks/>
          </p:cNvGrpSpPr>
          <p:nvPr/>
        </p:nvGrpSpPr>
        <p:grpSpPr bwMode="auto">
          <a:xfrm>
            <a:off x="2672491" y="1245394"/>
            <a:ext cx="4985781" cy="4967288"/>
            <a:chOff x="152400" y="1371600"/>
            <a:chExt cx="4335463" cy="4967287"/>
          </a:xfrm>
        </p:grpSpPr>
        <p:pic>
          <p:nvPicPr>
            <p:cNvPr id="9319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2364" t="1680" r="22551" b="2719"/>
            <a:stretch>
              <a:fillRect/>
            </a:stretch>
          </p:blipFill>
          <p:spPr bwMode="auto">
            <a:xfrm>
              <a:off x="152400" y="1371600"/>
              <a:ext cx="4335463"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2606" name="Line 14"/>
            <p:cNvSpPr>
              <a:spLocks noChangeShapeType="1"/>
            </p:cNvSpPr>
            <p:nvPr/>
          </p:nvSpPr>
          <p:spPr bwMode="auto">
            <a:xfrm flipV="1">
              <a:off x="1298575" y="3614738"/>
              <a:ext cx="704850" cy="1149350"/>
            </a:xfrm>
            <a:prstGeom prst="line">
              <a:avLst/>
            </a:prstGeom>
            <a:noFill/>
            <a:ln w="38100">
              <a:solidFill>
                <a:schemeClr va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07" name="Line 15"/>
            <p:cNvSpPr>
              <a:spLocks noChangeShapeType="1"/>
            </p:cNvSpPr>
            <p:nvPr/>
          </p:nvSpPr>
          <p:spPr bwMode="auto">
            <a:xfrm flipV="1">
              <a:off x="1998662" y="3176588"/>
              <a:ext cx="722313" cy="438150"/>
            </a:xfrm>
            <a:prstGeom prst="line">
              <a:avLst/>
            </a:prstGeom>
            <a:noFill/>
            <a:ln w="38100">
              <a:solidFill>
                <a:schemeClr va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08" name="Line 16"/>
            <p:cNvSpPr>
              <a:spLocks noChangeShapeType="1"/>
            </p:cNvSpPr>
            <p:nvPr/>
          </p:nvSpPr>
          <p:spPr bwMode="auto">
            <a:xfrm flipV="1">
              <a:off x="2720976" y="2293938"/>
              <a:ext cx="722312" cy="889000"/>
            </a:xfrm>
            <a:prstGeom prst="line">
              <a:avLst/>
            </a:prstGeom>
            <a:noFill/>
            <a:ln w="38100">
              <a:solidFill>
                <a:schemeClr va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09" name="Line 17"/>
            <p:cNvSpPr>
              <a:spLocks noChangeShapeType="1"/>
            </p:cNvSpPr>
            <p:nvPr/>
          </p:nvSpPr>
          <p:spPr bwMode="auto">
            <a:xfrm flipV="1">
              <a:off x="3443288" y="2211388"/>
              <a:ext cx="722313" cy="76200"/>
            </a:xfrm>
            <a:prstGeom prst="line">
              <a:avLst/>
            </a:prstGeom>
            <a:noFill/>
            <a:ln w="38100">
              <a:solidFill>
                <a:schemeClr va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0" name="Line 18"/>
            <p:cNvSpPr>
              <a:spLocks noChangeShapeType="1"/>
            </p:cNvSpPr>
            <p:nvPr/>
          </p:nvSpPr>
          <p:spPr bwMode="auto">
            <a:xfrm>
              <a:off x="1727200" y="2008188"/>
              <a:ext cx="366712" cy="0"/>
            </a:xfrm>
            <a:prstGeom prst="line">
              <a:avLst/>
            </a:prstGeom>
            <a:noFill/>
            <a:ln w="38100">
              <a:solidFill>
                <a:schemeClr va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1" name="Line 19"/>
            <p:cNvSpPr>
              <a:spLocks noChangeShapeType="1"/>
            </p:cNvSpPr>
            <p:nvPr/>
          </p:nvSpPr>
          <p:spPr bwMode="auto">
            <a:xfrm flipV="1">
              <a:off x="1292225" y="3862387"/>
              <a:ext cx="717550" cy="311150"/>
            </a:xfrm>
            <a:prstGeom prst="line">
              <a:avLst/>
            </a:prstGeom>
            <a:noFill/>
            <a:ln w="38100">
              <a:solidFill>
                <a:schemeClr val="fo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2" name="Line 20"/>
            <p:cNvSpPr>
              <a:spLocks noChangeShapeType="1"/>
            </p:cNvSpPr>
            <p:nvPr/>
          </p:nvSpPr>
          <p:spPr bwMode="auto">
            <a:xfrm>
              <a:off x="2003425" y="3868737"/>
              <a:ext cx="728662" cy="368300"/>
            </a:xfrm>
            <a:prstGeom prst="line">
              <a:avLst/>
            </a:prstGeom>
            <a:noFill/>
            <a:ln w="38100">
              <a:solidFill>
                <a:schemeClr val="fo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3" name="Line 21"/>
            <p:cNvSpPr>
              <a:spLocks noChangeShapeType="1"/>
            </p:cNvSpPr>
            <p:nvPr/>
          </p:nvSpPr>
          <p:spPr bwMode="auto">
            <a:xfrm flipV="1">
              <a:off x="2732088" y="3240088"/>
              <a:ext cx="704850" cy="977900"/>
            </a:xfrm>
            <a:prstGeom prst="line">
              <a:avLst/>
            </a:prstGeom>
            <a:noFill/>
            <a:ln w="38100">
              <a:solidFill>
                <a:schemeClr val="fo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4" name="Line 22"/>
            <p:cNvSpPr>
              <a:spLocks noChangeShapeType="1"/>
            </p:cNvSpPr>
            <p:nvPr/>
          </p:nvSpPr>
          <p:spPr bwMode="auto">
            <a:xfrm>
              <a:off x="3432176" y="3227388"/>
              <a:ext cx="727075" cy="933450"/>
            </a:xfrm>
            <a:prstGeom prst="line">
              <a:avLst/>
            </a:prstGeom>
            <a:noFill/>
            <a:ln w="38100">
              <a:solidFill>
                <a:schemeClr val="fo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sp>
          <p:nvSpPr>
            <p:cNvPr id="1902615" name="Line 23"/>
            <p:cNvSpPr>
              <a:spLocks noChangeShapeType="1"/>
            </p:cNvSpPr>
            <p:nvPr/>
          </p:nvSpPr>
          <p:spPr bwMode="auto">
            <a:xfrm>
              <a:off x="1716087" y="2370138"/>
              <a:ext cx="366713" cy="0"/>
            </a:xfrm>
            <a:prstGeom prst="line">
              <a:avLst/>
            </a:prstGeom>
            <a:noFill/>
            <a:ln w="38100">
              <a:solidFill>
                <a:schemeClr val="folHlink"/>
              </a:solidFill>
              <a:round/>
              <a:headEnd/>
              <a:tailEnd/>
            </a:ln>
            <a:effectLst/>
          </p:spPr>
          <p:txBody>
            <a:bodyPr lIns="0" tIns="0" rIns="0" bIns="0"/>
            <a:lstStyle/>
            <a:p>
              <a:pPr algn="ctr" eaLnBrk="0" hangingPunct="0">
                <a:defRPr/>
              </a:pPr>
              <a:endParaRPr lang="en-US">
                <a:effectLst>
                  <a:outerShdw blurRad="38100" dist="38100" dir="2700000" algn="tl">
                    <a:srgbClr val="000000">
                      <a:alpha val="43137"/>
                    </a:srgbClr>
                  </a:outerShdw>
                </a:effectLst>
                <a:cs typeface="+mn-cs"/>
              </a:endParaRPr>
            </a:p>
          </p:txBody>
        </p:sp>
      </p:grpSp>
      <p:sp>
        <p:nvSpPr>
          <p:cNvPr id="16" name="Text Box 4"/>
          <p:cNvSpPr txBox="1">
            <a:spLocks noChangeArrowheads="1"/>
          </p:cNvSpPr>
          <p:nvPr/>
        </p:nvSpPr>
        <p:spPr bwMode="auto">
          <a:xfrm>
            <a:off x="6324600" y="6521118"/>
            <a:ext cx="3590727" cy="276999"/>
          </a:xfrm>
          <a:prstGeom prst="rect">
            <a:avLst/>
          </a:prstGeom>
          <a:noFill/>
          <a:ln>
            <a:noFill/>
          </a:ln>
          <a:extLst/>
        </p:spPr>
        <p:txBody>
          <a:bodyPr wrap="none" lIns="0" tIns="0" rIns="0" bIns="0">
            <a:spAutoFit/>
          </a:bodyPr>
          <a:lstStyle>
            <a:lvl1pPr eaLnBrk="0" hangingPunct="0">
              <a:defRPr sz="2800" b="1">
                <a:solidFill>
                  <a:schemeClr val="accent2"/>
                </a:solidFill>
                <a:latin typeface="Arial" charset="0"/>
              </a:defRPr>
            </a:lvl1pPr>
            <a:lvl2pPr marL="742950" indent="-285750" eaLnBrk="0" hangingPunct="0">
              <a:defRPr sz="2800" b="1">
                <a:solidFill>
                  <a:schemeClr val="accent2"/>
                </a:solidFill>
                <a:latin typeface="Arial" charset="0"/>
              </a:defRPr>
            </a:lvl2pPr>
            <a:lvl3pPr marL="1143000" indent="-228600" eaLnBrk="0" hangingPunct="0">
              <a:defRPr sz="2800" b="1">
                <a:solidFill>
                  <a:schemeClr val="accent2"/>
                </a:solidFill>
                <a:latin typeface="Arial" charset="0"/>
              </a:defRPr>
            </a:lvl3pPr>
            <a:lvl4pPr marL="1600200" indent="-228600" eaLnBrk="0" hangingPunct="0">
              <a:defRPr sz="2800" b="1">
                <a:solidFill>
                  <a:schemeClr val="accent2"/>
                </a:solidFill>
                <a:latin typeface="Arial" charset="0"/>
              </a:defRPr>
            </a:lvl4pPr>
            <a:lvl5pPr marL="2057400" indent="-228600" eaLnBrk="0" hangingPunct="0">
              <a:defRPr sz="2800" b="1">
                <a:solidFill>
                  <a:schemeClr val="accent2"/>
                </a:solidFill>
                <a:latin typeface="Arial" charset="0"/>
              </a:defRPr>
            </a:lvl5pPr>
            <a:lvl6pPr marL="2514600" indent="-228600" algn="ctr" eaLnBrk="0" fontAlgn="base" hangingPunct="0">
              <a:spcBef>
                <a:spcPct val="20000"/>
              </a:spcBef>
              <a:spcAft>
                <a:spcPct val="0"/>
              </a:spcAft>
              <a:buClr>
                <a:schemeClr val="tx1"/>
              </a:buClr>
              <a:buSzPct val="125000"/>
              <a:defRPr sz="2800" b="1">
                <a:solidFill>
                  <a:schemeClr val="accent2"/>
                </a:solidFill>
                <a:latin typeface="Arial" charset="0"/>
              </a:defRPr>
            </a:lvl6pPr>
            <a:lvl7pPr marL="2971800" indent="-228600" algn="ctr" eaLnBrk="0" fontAlgn="base" hangingPunct="0">
              <a:spcBef>
                <a:spcPct val="20000"/>
              </a:spcBef>
              <a:spcAft>
                <a:spcPct val="0"/>
              </a:spcAft>
              <a:buClr>
                <a:schemeClr val="tx1"/>
              </a:buClr>
              <a:buSzPct val="125000"/>
              <a:defRPr sz="2800" b="1">
                <a:solidFill>
                  <a:schemeClr val="accent2"/>
                </a:solidFill>
                <a:latin typeface="Arial" charset="0"/>
              </a:defRPr>
            </a:lvl7pPr>
            <a:lvl8pPr marL="3429000" indent="-228600" algn="ctr" eaLnBrk="0" fontAlgn="base" hangingPunct="0">
              <a:spcBef>
                <a:spcPct val="20000"/>
              </a:spcBef>
              <a:spcAft>
                <a:spcPct val="0"/>
              </a:spcAft>
              <a:buClr>
                <a:schemeClr val="tx1"/>
              </a:buClr>
              <a:buSzPct val="125000"/>
              <a:defRPr sz="2800" b="1">
                <a:solidFill>
                  <a:schemeClr val="accent2"/>
                </a:solidFill>
                <a:latin typeface="Arial" charset="0"/>
              </a:defRPr>
            </a:lvl8pPr>
            <a:lvl9pPr marL="3886200" indent="-228600" algn="ctr" eaLnBrk="0" fontAlgn="base" hangingPunct="0">
              <a:spcBef>
                <a:spcPct val="20000"/>
              </a:spcBef>
              <a:spcAft>
                <a:spcPct val="0"/>
              </a:spcAft>
              <a:buClr>
                <a:schemeClr val="tx1"/>
              </a:buClr>
              <a:buSzPct val="125000"/>
              <a:defRPr sz="2800" b="1">
                <a:solidFill>
                  <a:schemeClr val="accent2"/>
                </a:solidFill>
                <a:latin typeface="Arial" charset="0"/>
              </a:defRPr>
            </a:lvl9pPr>
          </a:lstStyle>
          <a:p>
            <a:pPr marL="0" lvl="1" indent="0" eaLnBrk="1" hangingPunct="1">
              <a:spcBef>
                <a:spcPct val="30000"/>
              </a:spcBef>
              <a:defRPr/>
            </a:pPr>
            <a:r>
              <a:rPr lang="en-US" sz="1800" dirty="0" smtClean="0">
                <a:solidFill>
                  <a:srgbClr val="D38C34"/>
                </a:solidFill>
                <a:effectLst>
                  <a:outerShdw blurRad="38100" dist="38100" dir="2700000" algn="tl">
                    <a:srgbClr val="000000">
                      <a:alpha val="43137"/>
                    </a:srgbClr>
                  </a:outerShdw>
                </a:effectLst>
                <a:ea typeface="Arial" pitchFamily="1" charset="0"/>
                <a:cs typeface="Arial" pitchFamily="1" charset="0"/>
              </a:rPr>
              <a:t>(</a:t>
            </a:r>
            <a:r>
              <a:rPr lang="en-US" sz="1800" dirty="0" err="1" smtClean="0">
                <a:solidFill>
                  <a:srgbClr val="D38C34"/>
                </a:solidFill>
                <a:effectLst>
                  <a:outerShdw blurRad="38100" dist="38100" dir="2700000" algn="tl">
                    <a:srgbClr val="000000">
                      <a:alpha val="43137"/>
                    </a:srgbClr>
                  </a:outerShdw>
                </a:effectLst>
                <a:ea typeface="Arial" pitchFamily="1" charset="0"/>
                <a:cs typeface="Arial" pitchFamily="1" charset="0"/>
              </a:rPr>
              <a:t>Neacsiu</a:t>
            </a:r>
            <a:r>
              <a:rPr lang="en-US" sz="1800" dirty="0" smtClean="0">
                <a:solidFill>
                  <a:srgbClr val="D38C34"/>
                </a:solidFill>
                <a:effectLst>
                  <a:outerShdw blurRad="38100" dist="38100" dir="2700000" algn="tl">
                    <a:srgbClr val="000000">
                      <a:alpha val="43137"/>
                    </a:srgbClr>
                  </a:outerShdw>
                </a:effectLst>
                <a:ea typeface="Arial" pitchFamily="1" charset="0"/>
                <a:cs typeface="Arial" pitchFamily="1" charset="0"/>
              </a:rPr>
              <a:t>, </a:t>
            </a:r>
            <a:r>
              <a:rPr lang="en-US" sz="1800" dirty="0" err="1" smtClean="0">
                <a:solidFill>
                  <a:srgbClr val="D38C34"/>
                </a:solidFill>
                <a:effectLst>
                  <a:outerShdw blurRad="38100" dist="38100" dir="2700000" algn="tl">
                    <a:srgbClr val="000000">
                      <a:alpha val="43137"/>
                    </a:srgbClr>
                  </a:outerShdw>
                </a:effectLst>
                <a:ea typeface="Arial" pitchFamily="1" charset="0"/>
                <a:cs typeface="Arial" pitchFamily="1" charset="0"/>
              </a:rPr>
              <a:t>Rizvi</a:t>
            </a:r>
            <a:r>
              <a:rPr lang="en-US" sz="1800" dirty="0" smtClean="0">
                <a:solidFill>
                  <a:srgbClr val="D38C34"/>
                </a:solidFill>
                <a:effectLst>
                  <a:outerShdw blurRad="38100" dist="38100" dir="2700000" algn="tl">
                    <a:srgbClr val="000000">
                      <a:alpha val="43137"/>
                    </a:srgbClr>
                  </a:outerShdw>
                </a:effectLst>
                <a:ea typeface="Arial" pitchFamily="1" charset="0"/>
                <a:cs typeface="Arial" pitchFamily="1" charset="0"/>
              </a:rPr>
              <a:t>, &amp; </a:t>
            </a:r>
            <a:r>
              <a:rPr lang="en-US" sz="1800" dirty="0" err="1" smtClean="0">
                <a:solidFill>
                  <a:srgbClr val="D38C34"/>
                </a:solidFill>
                <a:effectLst>
                  <a:outerShdw blurRad="38100" dist="38100" dir="2700000" algn="tl">
                    <a:srgbClr val="000000">
                      <a:alpha val="43137"/>
                    </a:srgbClr>
                  </a:outerShdw>
                </a:effectLst>
                <a:ea typeface="Arial" pitchFamily="1" charset="0"/>
                <a:cs typeface="Arial" pitchFamily="1" charset="0"/>
              </a:rPr>
              <a:t>Linehan</a:t>
            </a:r>
            <a:r>
              <a:rPr lang="en-US" sz="1800" dirty="0" smtClean="0">
                <a:solidFill>
                  <a:srgbClr val="D38C34"/>
                </a:solidFill>
                <a:effectLst>
                  <a:outerShdw blurRad="38100" dist="38100" dir="2700000" algn="tl">
                    <a:srgbClr val="000000">
                      <a:alpha val="43137"/>
                    </a:srgbClr>
                  </a:outerShdw>
                </a:effectLst>
                <a:ea typeface="Arial" pitchFamily="1" charset="0"/>
                <a:cs typeface="Arial" pitchFamily="1" charset="0"/>
              </a:rPr>
              <a:t>, 2010)</a:t>
            </a:r>
          </a:p>
        </p:txBody>
      </p:sp>
      <p:sp>
        <p:nvSpPr>
          <p:cNvPr id="93190" name="Slide Number Placeholder 1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41A95E84-79B2-476D-B46E-525C4F840FA3}" type="slidenum">
              <a:rPr lang="en-US" sz="1400">
                <a:latin typeface="Times New Roman" pitchFamily="1" charset="0"/>
              </a:rPr>
              <a:pPr/>
              <a:t>43</a:t>
            </a:fld>
            <a:endParaRPr lang="en-US" sz="1400">
              <a:latin typeface="Times New Roman" pitchFamily="1" charset="0"/>
            </a:endParaRPr>
          </a:p>
        </p:txBody>
      </p:sp>
      <p:sp>
        <p:nvSpPr>
          <p:cNvPr id="3" name="Footer Placeholder 2"/>
          <p:cNvSpPr>
            <a:spLocks noGrp="1"/>
          </p:cNvSpPr>
          <p:nvPr>
            <p:ph type="ftr" sz="quarter" idx="12"/>
          </p:nvPr>
        </p:nvSpPr>
        <p:spPr/>
        <p:txBody>
          <a:bodyPr/>
          <a:lstStyle/>
          <a:p>
            <a:endParaRPr lang="en-US"/>
          </a:p>
        </p:txBody>
      </p:sp>
      <p:cxnSp>
        <p:nvCxnSpPr>
          <p:cNvPr id="13" name="Straight Arrow Connector 12"/>
          <p:cNvCxnSpPr/>
          <p:nvPr/>
        </p:nvCxnSpPr>
        <p:spPr bwMode="auto">
          <a:xfrm>
            <a:off x="6477000" y="3200400"/>
            <a:ext cx="0" cy="1828800"/>
          </a:xfrm>
          <a:prstGeom prst="straightConnector1">
            <a:avLst/>
          </a:prstGeom>
          <a:solidFill>
            <a:schemeClr val="accent1"/>
          </a:solidFill>
          <a:ln w="101600" cap="flat" cmpd="sng" algn="ctr">
            <a:solidFill>
              <a:schemeClr val="tx1"/>
            </a:solidFill>
            <a:prstDash val="solid"/>
            <a:round/>
            <a:headEnd type="triangle"/>
            <a:tailEnd type="triangle"/>
          </a:ln>
          <a:effectLst>
            <a:outerShdw dist="71842" dir="2700000" algn="ctr" rotWithShape="0">
              <a:schemeClr val="bg2"/>
            </a:outerShdw>
          </a:effectLst>
        </p:spPr>
      </p:cxnSp>
    </p:spTree>
    <p:extLst>
      <p:ext uri="{BB962C8B-B14F-4D97-AF65-F5344CB8AC3E}">
        <p14:creationId xmlns:p14="http://schemas.microsoft.com/office/powerpoint/2010/main" val="2911050403"/>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BAAA3B9D-0401-41F6-A412-553B6C9CAEBC}" type="slidenum">
              <a:rPr lang="en-US" smtClean="0"/>
              <a:pPr>
                <a:defRPr/>
              </a:pPr>
              <a:t>44</a:t>
            </a:fld>
            <a:endParaRPr lang="en-US"/>
          </a:p>
        </p:txBody>
      </p:sp>
      <p:sp>
        <p:nvSpPr>
          <p:cNvPr id="3" name="Footer Placeholder 2"/>
          <p:cNvSpPr>
            <a:spLocks noGrp="1"/>
          </p:cNvSpPr>
          <p:nvPr>
            <p:ph type="ftr" sz="quarter" idx="12"/>
          </p:nvPr>
        </p:nvSpPr>
        <p:spPr/>
        <p:txBody>
          <a:bodyPr/>
          <a:lstStyle/>
          <a:p>
            <a:endParaRPr lang="en-US"/>
          </a:p>
        </p:txBody>
      </p:sp>
      <p:sp>
        <p:nvSpPr>
          <p:cNvPr id="4" name="Rectangle 3"/>
          <p:cNvSpPr/>
          <p:nvPr/>
        </p:nvSpPr>
        <p:spPr>
          <a:xfrm>
            <a:off x="1143000" y="1524000"/>
            <a:ext cx="6781800" cy="5570756"/>
          </a:xfrm>
          <a:prstGeom prst="rect">
            <a:avLst/>
          </a:prstGeom>
        </p:spPr>
        <p:txBody>
          <a:bodyPr wrap="square">
            <a:spAutoFit/>
          </a:bodyPr>
          <a:lstStyle/>
          <a:p>
            <a:pPr algn="ctr" eaLnBrk="1" hangingPunct="1"/>
            <a:r>
              <a:rPr lang="en-US" sz="2800" dirty="0" smtClean="0">
                <a:solidFill>
                  <a:srgbClr val="FFFF00"/>
                </a:solidFill>
                <a:latin typeface="Arial Narrow" panose="020B0606020202030204" pitchFamily="34" charset="0"/>
              </a:rPr>
              <a:t>Use of DBT skillful behaviors partially </a:t>
            </a:r>
            <a:r>
              <a:rPr lang="en-US" sz="3200" dirty="0" smtClean="0">
                <a:solidFill>
                  <a:srgbClr val="FFFF00"/>
                </a:solidFill>
                <a:latin typeface="Arial Narrow" panose="020B0606020202030204" pitchFamily="34" charset="0"/>
              </a:rPr>
              <a:t>accounts </a:t>
            </a:r>
            <a:r>
              <a:rPr lang="en-US" sz="3200" dirty="0">
                <a:solidFill>
                  <a:srgbClr val="FFFF00"/>
                </a:solidFill>
                <a:latin typeface="Arial Narrow" panose="020B0606020202030204" pitchFamily="34" charset="0"/>
              </a:rPr>
              <a:t>for reductions in </a:t>
            </a:r>
            <a:endParaRPr lang="en-US" sz="3200" dirty="0" smtClean="0">
              <a:solidFill>
                <a:srgbClr val="FFFF00"/>
              </a:solidFill>
              <a:latin typeface="Arial Narrow" panose="020B0606020202030204" pitchFamily="34" charset="0"/>
            </a:endParaRPr>
          </a:p>
          <a:p>
            <a:pPr algn="ctr" eaLnBrk="1" hangingPunct="1"/>
            <a:r>
              <a:rPr lang="en-US" sz="3200" dirty="0" smtClean="0">
                <a:solidFill>
                  <a:schemeClr val="tx2"/>
                </a:solidFill>
                <a:latin typeface="Arial Narrow" panose="020B0606020202030204" pitchFamily="34" charset="0"/>
              </a:rPr>
              <a:t>difficulties </a:t>
            </a:r>
            <a:r>
              <a:rPr lang="en-US" sz="3200" dirty="0">
                <a:solidFill>
                  <a:schemeClr val="tx2"/>
                </a:solidFill>
                <a:latin typeface="Arial Narrow" panose="020B0606020202030204" pitchFamily="34" charset="0"/>
              </a:rPr>
              <a:t>in emotion regulation</a:t>
            </a:r>
            <a:r>
              <a:rPr lang="en-US" sz="3200" dirty="0" smtClean="0">
                <a:solidFill>
                  <a:srgbClr val="FFFF00"/>
                </a:solidFill>
                <a:latin typeface="Arial Narrow" panose="020B0606020202030204" pitchFamily="34" charset="0"/>
              </a:rPr>
              <a:t>.</a:t>
            </a:r>
          </a:p>
          <a:p>
            <a:pPr algn="ctr" eaLnBrk="1" hangingPunct="1"/>
            <a:endParaRPr lang="en-US" sz="3200" dirty="0" smtClean="0">
              <a:solidFill>
                <a:srgbClr val="FFFF00"/>
              </a:solidFill>
              <a:latin typeface="Arial Narrow" panose="020B0606020202030204" pitchFamily="34" charset="0"/>
            </a:endParaRPr>
          </a:p>
          <a:p>
            <a:pPr algn="ctr" eaLnBrk="1" hangingPunct="1"/>
            <a:r>
              <a:rPr lang="en-US" sz="3200" dirty="0" smtClean="0">
                <a:latin typeface="Arial Narrow" panose="020B0606020202030204" pitchFamily="34" charset="0"/>
              </a:rPr>
              <a:t>Improved interpersonal relationships</a:t>
            </a:r>
          </a:p>
          <a:p>
            <a:pPr algn="ctr" eaLnBrk="1" hangingPunct="1"/>
            <a:endParaRPr lang="en-US" sz="3200" dirty="0" smtClean="0">
              <a:solidFill>
                <a:srgbClr val="FFFF00"/>
              </a:solidFill>
              <a:latin typeface="Arial Narrow" panose="020B0606020202030204" pitchFamily="34" charset="0"/>
            </a:endParaRPr>
          </a:p>
          <a:p>
            <a:pPr algn="ctr" eaLnBrk="1" hangingPunct="1"/>
            <a:r>
              <a:rPr lang="en-US" sz="3600" dirty="0" smtClean="0">
                <a:solidFill>
                  <a:schemeClr val="tx2"/>
                </a:solidFill>
                <a:latin typeface="Arial Narrow" panose="020B0606020202030204" pitchFamily="34" charset="0"/>
              </a:rPr>
              <a:t>Reduction in suicidal behaviors</a:t>
            </a:r>
          </a:p>
          <a:p>
            <a:pPr algn="ctr" eaLnBrk="1" hangingPunct="1"/>
            <a:endParaRPr lang="en-US" sz="2800" dirty="0">
              <a:solidFill>
                <a:schemeClr val="tx2"/>
              </a:solidFill>
              <a:latin typeface="Arial Narrow" panose="020B0606020202030204" pitchFamily="34" charset="0"/>
            </a:endParaRPr>
          </a:p>
          <a:p>
            <a:pPr algn="ctr" eaLnBrk="1" hangingPunct="1"/>
            <a:r>
              <a:rPr lang="en-US" sz="3200" dirty="0" smtClean="0">
                <a:solidFill>
                  <a:schemeClr val="accent6"/>
                </a:solidFill>
                <a:latin typeface="Arial Narrow" panose="020B0606020202030204" pitchFamily="34" charset="0"/>
              </a:rPr>
              <a:t>Skills alone given to waiting list for DBT</a:t>
            </a:r>
          </a:p>
          <a:p>
            <a:pPr algn="ctr"/>
            <a:r>
              <a:rPr lang="en-US" sz="3200" dirty="0" smtClean="0">
                <a:solidFill>
                  <a:schemeClr val="accent6"/>
                </a:solidFill>
                <a:latin typeface="Arial Narrow" panose="020B0606020202030204" pitchFamily="34" charset="0"/>
              </a:rPr>
              <a:t>Reduce suicide </a:t>
            </a:r>
            <a:r>
              <a:rPr lang="en-US" sz="2800" dirty="0" smtClean="0">
                <a:solidFill>
                  <a:schemeClr val="accent6"/>
                </a:solidFill>
                <a:latin typeface="Arial Narrow" panose="020B0606020202030204" pitchFamily="34" charset="0"/>
              </a:rPr>
              <a:t>attempts</a:t>
            </a:r>
            <a:r>
              <a:rPr lang="en-US" sz="3600" dirty="0" smtClean="0">
                <a:solidFill>
                  <a:schemeClr val="accent6"/>
                </a:solidFill>
                <a:latin typeface="Arial Narrow" panose="020B0606020202030204" pitchFamily="34" charset="0"/>
              </a:rPr>
              <a:t> </a:t>
            </a:r>
            <a:r>
              <a:rPr lang="en-US" sz="1800" dirty="0" smtClean="0">
                <a:solidFill>
                  <a:srgbClr val="FFC000"/>
                </a:solidFill>
                <a:latin typeface="Arial Narrow" panose="020B0606020202030204" pitchFamily="34" charset="0"/>
              </a:rPr>
              <a:t>Shelly </a:t>
            </a:r>
            <a:r>
              <a:rPr lang="en-US" sz="1800" dirty="0">
                <a:solidFill>
                  <a:srgbClr val="FFC000"/>
                </a:solidFill>
                <a:latin typeface="Arial Narrow" panose="020B0606020202030204" pitchFamily="34" charset="0"/>
              </a:rPr>
              <a:t>McMain</a:t>
            </a:r>
            <a:r>
              <a:rPr lang="en-US" sz="2800" dirty="0">
                <a:solidFill>
                  <a:srgbClr val="FFC000"/>
                </a:solidFill>
                <a:latin typeface="Arial Narrow" panose="020B0606020202030204" pitchFamily="34" charset="0"/>
              </a:rPr>
              <a:t> </a:t>
            </a:r>
            <a:endParaRPr lang="en-US" sz="4400" dirty="0">
              <a:solidFill>
                <a:srgbClr val="FFC000"/>
              </a:solidFill>
              <a:latin typeface="Arial Narrow" panose="020B0606020202030204" pitchFamily="34" charset="0"/>
            </a:endParaRPr>
          </a:p>
          <a:p>
            <a:pPr algn="ctr" eaLnBrk="1" hangingPunct="1"/>
            <a:endParaRPr lang="en-US" sz="3200" dirty="0" smtClean="0">
              <a:solidFill>
                <a:schemeClr val="accent6"/>
              </a:solidFill>
              <a:latin typeface="Arial Narrow" panose="020B0606020202030204" pitchFamily="34" charset="0"/>
            </a:endParaRPr>
          </a:p>
        </p:txBody>
      </p:sp>
      <p:sp>
        <p:nvSpPr>
          <p:cNvPr id="5" name="TextBox 4"/>
          <p:cNvSpPr txBox="1"/>
          <p:nvPr/>
        </p:nvSpPr>
        <p:spPr>
          <a:xfrm>
            <a:off x="1219200" y="304800"/>
            <a:ext cx="6781800" cy="646331"/>
          </a:xfrm>
          <a:prstGeom prst="rect">
            <a:avLst/>
          </a:prstGeom>
          <a:noFill/>
        </p:spPr>
        <p:txBody>
          <a:bodyPr wrap="square" rtlCol="0">
            <a:spAutoFit/>
          </a:bodyPr>
          <a:lstStyle/>
          <a:p>
            <a:r>
              <a:rPr lang="en-US" sz="3600" dirty="0" smtClean="0"/>
              <a:t>    Do Skills Effect Outcomes</a:t>
            </a:r>
            <a:endParaRPr lang="en-US" dirty="0"/>
          </a:p>
        </p:txBody>
      </p:sp>
    </p:spTree>
    <p:extLst>
      <p:ext uri="{BB962C8B-B14F-4D97-AF65-F5344CB8AC3E}">
        <p14:creationId xmlns:p14="http://schemas.microsoft.com/office/powerpoint/2010/main" val="38090136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23426" name="Rectangle 2"/>
          <p:cNvSpPr>
            <a:spLocks noGrp="1" noChangeArrowheads="1"/>
          </p:cNvSpPr>
          <p:nvPr>
            <p:ph idx="4294967295"/>
          </p:nvPr>
        </p:nvSpPr>
        <p:spPr>
          <a:xfrm>
            <a:off x="613411" y="1066800"/>
            <a:ext cx="8878015" cy="5084704"/>
          </a:xfrm>
          <a:effectLst/>
        </p:spPr>
        <p:txBody>
          <a:bodyPr>
            <a:normAutofit/>
          </a:bodyPr>
          <a:lstStyle/>
          <a:p>
            <a:pPr indent="-228600" eaLnBrk="1" hangingPunct="1">
              <a:buFontTx/>
              <a:buNone/>
              <a:defRPr/>
            </a:pPr>
            <a:r>
              <a:rPr lang="en-US" sz="3600" dirty="0" smtClean="0">
                <a:ea typeface="ＭＳ Ｐゴシック" pitchFamily="1" charset="-128"/>
              </a:rPr>
              <a:t>Reduces:</a:t>
            </a:r>
          </a:p>
          <a:p>
            <a:pPr marL="1363663" lvl="1" indent="-358775" eaLnBrk="1" hangingPunct="1">
              <a:lnSpc>
                <a:spcPct val="70000"/>
              </a:lnSpc>
              <a:buSzPct val="105000"/>
              <a:buFontTx/>
              <a:buChar char="•"/>
              <a:defRPr/>
            </a:pPr>
            <a:r>
              <a:rPr lang="en-US" sz="3200" dirty="0" smtClean="0">
                <a:solidFill>
                  <a:schemeClr val="tx2"/>
                </a:solidFill>
                <a:ea typeface="ＭＳ Ｐゴシック" pitchFamily="1" charset="-128"/>
              </a:rPr>
              <a:t>Suicide attempts </a:t>
            </a:r>
          </a:p>
          <a:p>
            <a:pPr marL="1363663" lvl="1" indent="-358775" eaLnBrk="1" hangingPunct="1">
              <a:lnSpc>
                <a:spcPct val="70000"/>
              </a:lnSpc>
              <a:buSzPct val="105000"/>
              <a:buFontTx/>
              <a:buChar char="•"/>
              <a:defRPr/>
            </a:pPr>
            <a:r>
              <a:rPr lang="en-US" sz="3200" dirty="0" smtClean="0">
                <a:solidFill>
                  <a:schemeClr val="tx2"/>
                </a:solidFill>
                <a:ea typeface="ＭＳ Ｐゴシック" pitchFamily="1" charset="-128"/>
              </a:rPr>
              <a:t>Non-Suicidal Self Injury (NSSI)</a:t>
            </a:r>
          </a:p>
          <a:p>
            <a:pPr marL="1363663" lvl="1" indent="-358775" eaLnBrk="1" hangingPunct="1">
              <a:lnSpc>
                <a:spcPct val="70000"/>
              </a:lnSpc>
              <a:buSzPct val="105000"/>
              <a:buFontTx/>
              <a:buChar char="•"/>
              <a:defRPr/>
            </a:pPr>
            <a:r>
              <a:rPr lang="en-US" sz="3200" dirty="0" smtClean="0">
                <a:solidFill>
                  <a:schemeClr val="tx2"/>
                </a:solidFill>
                <a:ea typeface="ＭＳ Ｐゴシック" pitchFamily="1" charset="-128"/>
              </a:rPr>
              <a:t>Depression, </a:t>
            </a:r>
            <a:r>
              <a:rPr lang="en-US" sz="3200" dirty="0" smtClean="0">
                <a:solidFill>
                  <a:schemeClr val="tx1"/>
                </a:solidFill>
                <a:ea typeface="ＭＳ Ｐゴシック" pitchFamily="1" charset="-128"/>
              </a:rPr>
              <a:t>Hopelessness </a:t>
            </a:r>
            <a:endParaRPr lang="en-US" sz="3200" dirty="0" smtClean="0">
              <a:solidFill>
                <a:schemeClr val="tx1"/>
              </a:solidFill>
              <a:ea typeface="ＭＳ Ｐゴシック" pitchFamily="1" charset="-128"/>
            </a:endParaRPr>
          </a:p>
          <a:p>
            <a:pPr marL="1363663" lvl="1" indent="-358775" eaLnBrk="1" hangingPunct="1">
              <a:lnSpc>
                <a:spcPct val="70000"/>
              </a:lnSpc>
              <a:buSzPct val="105000"/>
              <a:buFontTx/>
              <a:buChar char="•"/>
              <a:defRPr/>
            </a:pPr>
            <a:r>
              <a:rPr lang="en-US" sz="3200" dirty="0" smtClean="0">
                <a:solidFill>
                  <a:schemeClr val="tx1"/>
                </a:solidFill>
                <a:ea typeface="ＭＳ Ｐゴシック" pitchFamily="1" charset="-128"/>
              </a:rPr>
              <a:t>Anger, Substance </a:t>
            </a:r>
            <a:r>
              <a:rPr lang="en-US" sz="3200" dirty="0" smtClean="0">
                <a:solidFill>
                  <a:schemeClr val="tx1"/>
                </a:solidFill>
                <a:ea typeface="ＭＳ Ｐゴシック" pitchFamily="1" charset="-128"/>
              </a:rPr>
              <a:t>dependence</a:t>
            </a:r>
          </a:p>
          <a:p>
            <a:pPr marL="1363663" lvl="1" indent="-358775" eaLnBrk="1" hangingPunct="1">
              <a:lnSpc>
                <a:spcPct val="70000"/>
              </a:lnSpc>
              <a:spcAft>
                <a:spcPts val="1800"/>
              </a:spcAft>
              <a:buSzPct val="105000"/>
              <a:buFontTx/>
              <a:buChar char="•"/>
              <a:defRPr/>
            </a:pPr>
            <a:r>
              <a:rPr lang="en-US" sz="3200" dirty="0" smtClean="0">
                <a:solidFill>
                  <a:schemeClr val="tx1"/>
                </a:solidFill>
                <a:ea typeface="ＭＳ Ｐゴシック" pitchFamily="1" charset="-128"/>
              </a:rPr>
              <a:t>Impulsiveness, is a treatment shown effective for BPD</a:t>
            </a:r>
          </a:p>
          <a:p>
            <a:pPr indent="-228600" eaLnBrk="1" hangingPunct="1">
              <a:lnSpc>
                <a:spcPct val="70000"/>
              </a:lnSpc>
              <a:buFontTx/>
              <a:buNone/>
              <a:defRPr/>
            </a:pPr>
            <a:r>
              <a:rPr lang="en-US" sz="3600" dirty="0" smtClean="0">
                <a:ea typeface="ＭＳ Ｐゴシック" pitchFamily="1" charset="-128"/>
              </a:rPr>
              <a:t>Increases</a:t>
            </a:r>
            <a:r>
              <a:rPr lang="en-US" sz="3600" dirty="0" smtClean="0">
                <a:ea typeface="ＭＳ Ｐゴシック" pitchFamily="1" charset="-128"/>
              </a:rPr>
              <a:t>:</a:t>
            </a:r>
          </a:p>
          <a:p>
            <a:pPr marL="1363663" lvl="1" indent="-358775" eaLnBrk="1" hangingPunct="1">
              <a:lnSpc>
                <a:spcPct val="60000"/>
              </a:lnSpc>
              <a:buSzPct val="105000"/>
              <a:buFontTx/>
              <a:buChar char="•"/>
              <a:defRPr/>
            </a:pPr>
            <a:r>
              <a:rPr lang="en-US" sz="3200" dirty="0" smtClean="0">
                <a:solidFill>
                  <a:schemeClr val="tx1"/>
                </a:solidFill>
                <a:ea typeface="ＭＳ Ｐゴシック" pitchFamily="1" charset="-128"/>
              </a:rPr>
              <a:t>Adjustment (general &amp; social)</a:t>
            </a:r>
          </a:p>
          <a:p>
            <a:pPr marL="1363663" lvl="1" indent="-358775" eaLnBrk="1" hangingPunct="1">
              <a:lnSpc>
                <a:spcPct val="70000"/>
              </a:lnSpc>
              <a:buSzPct val="105000"/>
              <a:buFontTx/>
              <a:buChar char="•"/>
              <a:defRPr/>
            </a:pPr>
            <a:r>
              <a:rPr lang="en-US" sz="3200" dirty="0" smtClean="0">
                <a:solidFill>
                  <a:schemeClr val="tx1"/>
                </a:solidFill>
                <a:ea typeface="ＭＳ Ｐゴシック" pitchFamily="1" charset="-128"/>
              </a:rPr>
              <a:t>Positive self-esteem (introject)</a:t>
            </a:r>
            <a:endParaRPr lang="en-US" dirty="0" smtClean="0">
              <a:solidFill>
                <a:schemeClr val="tx1"/>
              </a:solidFill>
              <a:ea typeface="ＭＳ Ｐゴシック" pitchFamily="1" charset="-128"/>
            </a:endParaRPr>
          </a:p>
        </p:txBody>
      </p:sp>
      <p:sp>
        <p:nvSpPr>
          <p:cNvPr id="23556" name="Rectangle 4"/>
          <p:cNvSpPr>
            <a:spLocks noGrp="1" noChangeArrowheads="1"/>
          </p:cNvSpPr>
          <p:nvPr>
            <p:ph type="title" idx="4294967295"/>
          </p:nvPr>
        </p:nvSpPr>
        <p:spPr>
          <a:xfrm>
            <a:off x="762000" y="228600"/>
            <a:ext cx="8938260" cy="762000"/>
          </a:xfrm>
        </p:spPr>
        <p:txBody>
          <a:bodyPr>
            <a:normAutofit/>
          </a:bodyPr>
          <a:lstStyle/>
          <a:p>
            <a:pPr eaLnBrk="1" hangingPunct="1">
              <a:defRPr/>
            </a:pPr>
            <a:r>
              <a:rPr lang="en-US" sz="4000" dirty="0" smtClean="0">
                <a:effectLst/>
                <a:ea typeface="+mj-ea"/>
                <a:cs typeface="+mj-cs"/>
              </a:rPr>
              <a:t> </a:t>
            </a:r>
            <a:r>
              <a:rPr lang="en-US" sz="4000" dirty="0" smtClean="0">
                <a:effectLst/>
                <a:ea typeface="+mj-ea"/>
                <a:cs typeface="+mj-cs"/>
              </a:rPr>
              <a:t> To Summarize Outcomes   DBT:</a:t>
            </a:r>
            <a:endParaRPr lang="en-US" sz="4000" dirty="0" smtClean="0">
              <a:effectLst/>
              <a:ea typeface="+mj-ea"/>
              <a:cs typeface="+mj-cs"/>
            </a:endParaRPr>
          </a:p>
        </p:txBody>
      </p:sp>
      <p:sp>
        <p:nvSpPr>
          <p:cNvPr id="2023427" name="Text Box 3"/>
          <p:cNvSpPr txBox="1">
            <a:spLocks noChangeArrowheads="1"/>
          </p:cNvSpPr>
          <p:nvPr/>
        </p:nvSpPr>
        <p:spPr bwMode="auto">
          <a:xfrm>
            <a:off x="7205135" y="6151505"/>
            <a:ext cx="3242310" cy="249299"/>
          </a:xfrm>
          <a:prstGeom prst="rect">
            <a:avLst/>
          </a:prstGeom>
          <a:noFill/>
          <a:ln w="9525">
            <a:noFill/>
            <a:miter lim="800000"/>
            <a:headEnd/>
            <a:tailEnd/>
          </a:ln>
          <a:effectLst/>
        </p:spPr>
        <p:txBody>
          <a:bodyPr lIns="0" tIns="0" rIns="0" bIns="0">
            <a:spAutoFit/>
          </a:bodyPr>
          <a:lstStyle/>
          <a:p>
            <a:pPr algn="r">
              <a:lnSpc>
                <a:spcPct val="90000"/>
              </a:lnSpc>
              <a:spcBef>
                <a:spcPct val="50000"/>
              </a:spcBef>
              <a:defRPr/>
            </a:pPr>
            <a:r>
              <a:rPr lang="en-US" sz="1800" dirty="0">
                <a:solidFill>
                  <a:srgbClr val="FFC000"/>
                </a:solidFill>
                <a:ea typeface="Arial" charset="0"/>
              </a:rPr>
              <a:t>(See  </a:t>
            </a:r>
            <a:r>
              <a:rPr lang="en-US" sz="1800" dirty="0" err="1" smtClean="0">
                <a:solidFill>
                  <a:srgbClr val="FFC000"/>
                </a:solidFill>
                <a:ea typeface="Arial" charset="0"/>
              </a:rPr>
              <a:t>Lieb</a:t>
            </a:r>
            <a:r>
              <a:rPr lang="en-US" sz="1800" dirty="0" smtClean="0">
                <a:solidFill>
                  <a:srgbClr val="FFC000"/>
                </a:solidFill>
                <a:ea typeface="Arial" charset="0"/>
              </a:rPr>
              <a:t> et </a:t>
            </a:r>
            <a:r>
              <a:rPr lang="en-US" sz="1800" dirty="0">
                <a:solidFill>
                  <a:srgbClr val="FFC000"/>
                </a:solidFill>
                <a:ea typeface="Arial" charset="0"/>
              </a:rPr>
              <a:t>al. 2004) </a:t>
            </a:r>
          </a:p>
        </p:txBody>
      </p:sp>
      <p:sp>
        <p:nvSpPr>
          <p:cNvPr id="2" name="Footer Placeholder 1"/>
          <p:cNvSpPr>
            <a:spLocks noGrp="1"/>
          </p:cNvSpPr>
          <p:nvPr>
            <p:ph type="ftr" sz="quarter" idx="12"/>
          </p:nvPr>
        </p:nvSpPr>
        <p:spPr/>
        <p:txBody>
          <a:bodyPr/>
          <a:lstStyle/>
          <a:p>
            <a:r>
              <a:rPr lang="en-US" smtClean="0"/>
              <a:t>© Marsha Linehan, Ph.D., 2016</a:t>
            </a:r>
            <a:endParaRPr lang="en-US"/>
          </a:p>
        </p:txBody>
      </p:sp>
      <p:sp>
        <p:nvSpPr>
          <p:cNvPr id="3" name="Slide Number Placeholder 2"/>
          <p:cNvSpPr>
            <a:spLocks noGrp="1"/>
          </p:cNvSpPr>
          <p:nvPr>
            <p:ph type="sldNum" sz="quarter" idx="11"/>
          </p:nvPr>
        </p:nvSpPr>
        <p:spPr/>
        <p:txBody>
          <a:bodyPr/>
          <a:lstStyle/>
          <a:p>
            <a:pPr>
              <a:defRPr/>
            </a:pPr>
            <a:fld id="{BAAA3B9D-0401-41F6-A412-553B6C9CAEBC}" type="slidenum">
              <a:rPr lang="en-US" smtClean="0"/>
              <a:pPr>
                <a:defRPr/>
              </a:pPr>
              <a:t>45</a:t>
            </a:fld>
            <a:endParaRPr lang="en-US"/>
          </a:p>
        </p:txBody>
      </p:sp>
    </p:spTree>
    <p:extLst>
      <p:ext uri="{BB962C8B-B14F-4D97-AF65-F5344CB8AC3E}">
        <p14:creationId xmlns:p14="http://schemas.microsoft.com/office/powerpoint/2010/main" val="149149328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to Solve</a:t>
            </a:r>
            <a:endParaRPr lang="en-US" dirty="0"/>
          </a:p>
        </p:txBody>
      </p:sp>
      <p:sp>
        <p:nvSpPr>
          <p:cNvPr id="3" name="Content Placeholder 2"/>
          <p:cNvSpPr>
            <a:spLocks noGrp="1"/>
          </p:cNvSpPr>
          <p:nvPr>
            <p:ph idx="1"/>
          </p:nvPr>
        </p:nvSpPr>
        <p:spPr>
          <a:xfrm>
            <a:off x="457200" y="1143000"/>
            <a:ext cx="9673987" cy="5462588"/>
          </a:xfrm>
        </p:spPr>
        <p:txBody>
          <a:bodyPr/>
          <a:lstStyle/>
          <a:p>
            <a:pPr marL="0" indent="0">
              <a:spcBef>
                <a:spcPts val="800"/>
              </a:spcBef>
              <a:buNone/>
              <a:defRPr/>
            </a:pPr>
            <a:endParaRPr lang="en-US" sz="4400" dirty="0" smtClean="0">
              <a:latin typeface="Arial Narrow" panose="020B0606020202030204" pitchFamily="34" charset="0"/>
            </a:endParaRPr>
          </a:p>
          <a:p>
            <a:pPr marL="537210" indent="0">
              <a:lnSpc>
                <a:spcPct val="150000"/>
              </a:lnSpc>
              <a:spcBef>
                <a:spcPts val="800"/>
              </a:spcBef>
              <a:spcAft>
                <a:spcPts val="3000"/>
              </a:spcAft>
              <a:buNone/>
              <a:defRPr/>
            </a:pPr>
            <a:r>
              <a:rPr lang="en-US" sz="4400" dirty="0" smtClean="0">
                <a:solidFill>
                  <a:schemeClr val="tx1"/>
                </a:solidFill>
                <a:latin typeface="Arial Narrow" panose="020B0606020202030204" pitchFamily="34" charset="0"/>
              </a:rPr>
              <a:t>14.  </a:t>
            </a:r>
            <a:r>
              <a:rPr lang="en-US" sz="4400" dirty="0" smtClean="0">
                <a:latin typeface="Arial Narrow" panose="020B0606020202030204" pitchFamily="34" charset="0"/>
              </a:rPr>
              <a:t>Patient </a:t>
            </a:r>
            <a:r>
              <a:rPr lang="en-US" sz="4400" dirty="0" smtClean="0">
                <a:latin typeface="Arial Narrow" panose="020B0606020202030204" pitchFamily="34" charset="0"/>
              </a:rPr>
              <a:t>populations differ due to differential diagnosis and problems, differential context and environment and also due to different cultures</a:t>
            </a:r>
          </a:p>
          <a:p>
            <a:pPr marL="857250" lvl="1" indent="-457200">
              <a:spcBef>
                <a:spcPts val="800"/>
              </a:spcBef>
              <a:defRPr/>
            </a:pPr>
            <a:endParaRPr lang="en-US" sz="3600" dirty="0" smtClean="0"/>
          </a:p>
          <a:p>
            <a:pPr marL="857250" lvl="1" indent="-457200">
              <a:spcBef>
                <a:spcPts val="800"/>
              </a:spcBef>
              <a:buFontTx/>
              <a:buNone/>
              <a:defRPr/>
            </a:pPr>
            <a:r>
              <a:rPr lang="en-US" sz="3600" dirty="0" smtClean="0"/>
              <a:t/>
            </a:r>
            <a:br>
              <a:rPr lang="en-US" sz="3600" dirty="0" smtClean="0"/>
            </a:br>
            <a:endParaRPr lang="en-US" sz="3600" dirty="0" smtClean="0"/>
          </a:p>
          <a:p>
            <a:pPr marL="742950" indent="-742950">
              <a:defRPr/>
            </a:pPr>
            <a:endParaRPr lang="en-US" sz="4000" dirty="0" smtClean="0"/>
          </a:p>
        </p:txBody>
      </p:sp>
      <p:sp>
        <p:nvSpPr>
          <p:cNvPr id="4" name="Slide Number Placeholder 3"/>
          <p:cNvSpPr>
            <a:spLocks noGrp="1"/>
          </p:cNvSpPr>
          <p:nvPr>
            <p:ph type="sldNum" sz="quarter" idx="11"/>
          </p:nvPr>
        </p:nvSpPr>
        <p:spPr/>
        <p:txBody>
          <a:bodyPr/>
          <a:lstStyle/>
          <a:p>
            <a:pPr>
              <a:defRPr/>
            </a:pPr>
            <a:fld id="{8AC4E306-A6AD-4EC6-96F5-410506343FA3}" type="slidenum">
              <a:rPr lang="en-US" smtClean="0"/>
              <a:pPr>
                <a:defRPr/>
              </a:pPr>
              <a:t>46</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9354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8DF6892-FB67-480B-96E6-C6A6614940CC}" type="slidenum">
              <a:rPr lang="en-US" sz="1400" smtClean="0">
                <a:latin typeface="Times New Roman" pitchFamily="18" charset="0"/>
              </a:rPr>
              <a:pPr/>
              <a:t>47</a:t>
            </a:fld>
            <a:endParaRPr lang="en-US" sz="1400" smtClean="0">
              <a:latin typeface="Times New Roman" pitchFamily="18" charset="0"/>
            </a:endParaRPr>
          </a:p>
        </p:txBody>
      </p:sp>
      <p:sp>
        <p:nvSpPr>
          <p:cNvPr id="6" name="Rectangle 2"/>
          <p:cNvSpPr txBox="1">
            <a:spLocks noChangeArrowheads="1"/>
          </p:cNvSpPr>
          <p:nvPr/>
        </p:nvSpPr>
        <p:spPr bwMode="auto">
          <a:xfrm>
            <a:off x="5" y="304803"/>
            <a:ext cx="10513775" cy="1609725"/>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a:defRPr/>
            </a:pPr>
            <a:r>
              <a:rPr lang="en-US" sz="4100" dirty="0" smtClean="0"/>
              <a:t>Solution Was to Stretch DBT without Changing it to non-DBT</a:t>
            </a:r>
            <a:endParaRPr lang="en-US" sz="4100" dirty="0"/>
          </a:p>
        </p:txBody>
      </p:sp>
      <p:sp>
        <p:nvSpPr>
          <p:cNvPr id="7" name="Rectangle 3"/>
          <p:cNvSpPr txBox="1">
            <a:spLocks noChangeArrowheads="1"/>
          </p:cNvSpPr>
          <p:nvPr/>
        </p:nvSpPr>
        <p:spPr>
          <a:xfrm>
            <a:off x="5695955" y="2049466"/>
            <a:ext cx="4363244" cy="1754326"/>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4000" dirty="0" smtClean="0"/>
              <a:t>Keep</a:t>
            </a:r>
            <a:br>
              <a:rPr lang="en-US" sz="4000" dirty="0" smtClean="0"/>
            </a:br>
            <a:r>
              <a:rPr lang="en-US" sz="4000" dirty="0" smtClean="0"/>
              <a:t>Everything</a:t>
            </a:r>
            <a:br>
              <a:rPr lang="en-US" sz="4000" dirty="0" smtClean="0"/>
            </a:br>
            <a:r>
              <a:rPr lang="en-US" sz="4000" dirty="0" smtClean="0"/>
              <a:t>Else</a:t>
            </a:r>
            <a:endParaRPr lang="en-US" sz="4000" dirty="0"/>
          </a:p>
        </p:txBody>
      </p:sp>
      <p:sp>
        <p:nvSpPr>
          <p:cNvPr id="43013" name="Freeform 4"/>
          <p:cNvSpPr>
            <a:spLocks/>
          </p:cNvSpPr>
          <p:nvPr/>
        </p:nvSpPr>
        <p:spPr bwMode="auto">
          <a:xfrm>
            <a:off x="2081214" y="3859214"/>
            <a:ext cx="6479144" cy="2266950"/>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43014" name="Line 5"/>
          <p:cNvSpPr>
            <a:spLocks noChangeShapeType="1"/>
          </p:cNvSpPr>
          <p:nvPr/>
        </p:nvSpPr>
        <p:spPr bwMode="auto">
          <a:xfrm>
            <a:off x="292104" y="3845184"/>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5" name="Text Box 7"/>
          <p:cNvSpPr txBox="1">
            <a:spLocks noChangeArrowheads="1"/>
          </p:cNvSpPr>
          <p:nvPr/>
        </p:nvSpPr>
        <p:spPr bwMode="auto">
          <a:xfrm>
            <a:off x="3386535" y="4992691"/>
            <a:ext cx="373888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sz="4400"/>
              <a:t>EB  DBT</a:t>
            </a:r>
          </a:p>
        </p:txBody>
      </p:sp>
      <p:sp>
        <p:nvSpPr>
          <p:cNvPr id="12" name="Rectangle 3"/>
          <p:cNvSpPr txBox="1">
            <a:spLocks noChangeArrowheads="1"/>
          </p:cNvSpPr>
          <p:nvPr/>
        </p:nvSpPr>
        <p:spPr>
          <a:xfrm>
            <a:off x="292100" y="2046291"/>
            <a:ext cx="5228590" cy="1754326"/>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4000" dirty="0" smtClean="0">
                <a:solidFill>
                  <a:schemeClr val="tx1"/>
                </a:solidFill>
              </a:rPr>
              <a:t>Modify Only Where Absolutely Necessary</a:t>
            </a:r>
            <a:endParaRPr lang="en-US" sz="4000" dirty="0">
              <a:solidFill>
                <a:schemeClr val="tx1"/>
              </a:solidFill>
            </a:endParaRPr>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3375528624"/>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EE22B59-6CFD-4A87-A640-C7BFCE8833BB}" type="slidenum">
              <a:rPr lang="en-US" sz="1400" smtClean="0">
                <a:latin typeface="Times New Roman" pitchFamily="18" charset="0"/>
              </a:rPr>
              <a:pPr/>
              <a:t>48</a:t>
            </a:fld>
            <a:endParaRPr lang="en-US" sz="1400" smtClean="0">
              <a:latin typeface="Times New Roman" pitchFamily="18" charset="0"/>
            </a:endParaRPr>
          </a:p>
        </p:txBody>
      </p:sp>
      <p:sp>
        <p:nvSpPr>
          <p:cNvPr id="6" name="Rectangle 2"/>
          <p:cNvSpPr txBox="1">
            <a:spLocks noChangeArrowheads="1"/>
          </p:cNvSpPr>
          <p:nvPr/>
        </p:nvSpPr>
        <p:spPr bwMode="auto">
          <a:xfrm>
            <a:off x="5" y="304803"/>
            <a:ext cx="10513775" cy="1609725"/>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a:defRPr/>
            </a:pPr>
            <a:r>
              <a:rPr lang="en-US" sz="4100" dirty="0" smtClean="0"/>
              <a:t>Solution is to Increase </a:t>
            </a:r>
            <a:br>
              <a:rPr lang="en-US" sz="4100" dirty="0" smtClean="0"/>
            </a:br>
            <a:r>
              <a:rPr lang="en-US" sz="4100" dirty="0" smtClean="0"/>
              <a:t>DBT Research:  </a:t>
            </a:r>
            <a:endParaRPr lang="en-US" sz="4100" dirty="0"/>
          </a:p>
        </p:txBody>
      </p:sp>
      <p:sp>
        <p:nvSpPr>
          <p:cNvPr id="7" name="Rectangle 3"/>
          <p:cNvSpPr txBox="1">
            <a:spLocks noChangeArrowheads="1"/>
          </p:cNvSpPr>
          <p:nvPr/>
        </p:nvSpPr>
        <p:spPr>
          <a:xfrm rot="21314138">
            <a:off x="3339072" y="5160775"/>
            <a:ext cx="3990816" cy="590931"/>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t>Individual</a:t>
            </a:r>
            <a:endParaRPr lang="en-US" sz="3600" dirty="0"/>
          </a:p>
        </p:txBody>
      </p:sp>
      <p:sp>
        <p:nvSpPr>
          <p:cNvPr id="55301" name="Freeform 4"/>
          <p:cNvSpPr>
            <a:spLocks/>
          </p:cNvSpPr>
          <p:nvPr/>
        </p:nvSpPr>
        <p:spPr bwMode="auto">
          <a:xfrm>
            <a:off x="2081214" y="3859214"/>
            <a:ext cx="6479144" cy="2266950"/>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55302" name="Line 5"/>
          <p:cNvSpPr>
            <a:spLocks noChangeShapeType="1"/>
          </p:cNvSpPr>
          <p:nvPr/>
        </p:nvSpPr>
        <p:spPr bwMode="auto">
          <a:xfrm>
            <a:off x="876300" y="3810001"/>
            <a:ext cx="9053274" cy="4921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3"/>
          <p:cNvSpPr txBox="1">
            <a:spLocks noChangeArrowheads="1"/>
          </p:cNvSpPr>
          <p:nvPr/>
        </p:nvSpPr>
        <p:spPr>
          <a:xfrm>
            <a:off x="1051560" y="2057401"/>
            <a:ext cx="4412536" cy="1588127"/>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solidFill>
                  <a:schemeClr val="tx1"/>
                </a:solidFill>
              </a:rPr>
              <a:t>Axis I/Low Risk Skills Training Alone</a:t>
            </a:r>
            <a:endParaRPr lang="en-US" sz="3600" dirty="0">
              <a:solidFill>
                <a:schemeClr val="tx1"/>
              </a:solidFill>
            </a:endParaRPr>
          </a:p>
        </p:txBody>
      </p:sp>
      <p:sp>
        <p:nvSpPr>
          <p:cNvPr id="9" name="Rectangle 3"/>
          <p:cNvSpPr txBox="1">
            <a:spLocks noChangeArrowheads="1"/>
          </p:cNvSpPr>
          <p:nvPr/>
        </p:nvSpPr>
        <p:spPr>
          <a:xfrm>
            <a:off x="5454091" y="2036065"/>
            <a:ext cx="4587796" cy="2019014"/>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t>BPD/High Risk</a:t>
            </a:r>
          </a:p>
          <a:p>
            <a:pPr marL="0" indent="0" algn="ctr">
              <a:lnSpc>
                <a:spcPct val="90000"/>
              </a:lnSpc>
              <a:spcBef>
                <a:spcPts val="1200"/>
              </a:spcBef>
              <a:buFontTx/>
              <a:buNone/>
              <a:defRPr/>
            </a:pPr>
            <a:r>
              <a:rPr lang="en-US" sz="3600" dirty="0" smtClean="0"/>
              <a:t>Individual + Skills</a:t>
            </a:r>
          </a:p>
          <a:p>
            <a:pPr marL="0" indent="0" algn="ctr">
              <a:lnSpc>
                <a:spcPct val="90000"/>
              </a:lnSpc>
              <a:spcBef>
                <a:spcPct val="50000"/>
              </a:spcBef>
              <a:buFontTx/>
              <a:buNone/>
              <a:defRPr/>
            </a:pPr>
            <a:endParaRPr lang="en-US" sz="3600" dirty="0"/>
          </a:p>
        </p:txBody>
      </p:sp>
      <p:sp>
        <p:nvSpPr>
          <p:cNvPr id="55305" name="Text Box 7"/>
          <p:cNvSpPr txBox="1">
            <a:spLocks noChangeArrowheads="1"/>
          </p:cNvSpPr>
          <p:nvPr/>
        </p:nvSpPr>
        <p:spPr bwMode="auto">
          <a:xfrm>
            <a:off x="3386535" y="4992691"/>
            <a:ext cx="373888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sz="4400"/>
              <a:t>EB  DBT</a:t>
            </a:r>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391368203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Next Problem to Solve</a:t>
            </a:r>
            <a:endParaRPr lang="en-US" dirty="0"/>
          </a:p>
        </p:txBody>
      </p:sp>
      <p:sp>
        <p:nvSpPr>
          <p:cNvPr id="3" name="Content Placeholder 2"/>
          <p:cNvSpPr>
            <a:spLocks noGrp="1"/>
          </p:cNvSpPr>
          <p:nvPr>
            <p:ph idx="1"/>
          </p:nvPr>
        </p:nvSpPr>
        <p:spPr>
          <a:xfrm>
            <a:off x="460063" y="1393827"/>
            <a:ext cx="9673987" cy="4321173"/>
          </a:xfrm>
        </p:spPr>
        <p:txBody>
          <a:bodyPr/>
          <a:lstStyle/>
          <a:p>
            <a:pPr marL="914400" indent="-914400">
              <a:spcBef>
                <a:spcPts val="800"/>
              </a:spcBef>
              <a:buNone/>
              <a:defRPr/>
            </a:pPr>
            <a:r>
              <a:rPr lang="en-US" sz="4000" dirty="0" smtClean="0">
                <a:solidFill>
                  <a:schemeClr val="tx1"/>
                </a:solidFill>
              </a:rPr>
              <a:t>15. </a:t>
            </a:r>
            <a:r>
              <a:rPr lang="en-US" sz="4000" dirty="0" smtClean="0"/>
              <a:t>DBT </a:t>
            </a:r>
            <a:r>
              <a:rPr lang="en-US" sz="4000" dirty="0" smtClean="0"/>
              <a:t>as treatment for mental disorders only</a:t>
            </a:r>
          </a:p>
          <a:p>
            <a:pPr marL="1143000" lvl="1" indent="-742950">
              <a:spcBef>
                <a:spcPts val="800"/>
              </a:spcBef>
              <a:defRPr/>
            </a:pPr>
            <a:r>
              <a:rPr lang="en-US" sz="3200" dirty="0" smtClean="0"/>
              <a:t>Experience indicated it could be useful for general public, i.e., those without diagnosed mental disorders</a:t>
            </a:r>
          </a:p>
          <a:p>
            <a:pPr marL="1143000" lvl="1" indent="-742950">
              <a:spcBef>
                <a:spcPts val="800"/>
              </a:spcBef>
              <a:defRPr/>
            </a:pPr>
            <a:r>
              <a:rPr lang="en-US" sz="3200" dirty="0" smtClean="0"/>
              <a:t>Stigma of mental disorder kept people out of DBT</a:t>
            </a:r>
          </a:p>
          <a:p>
            <a:pPr marL="0" indent="0">
              <a:spcBef>
                <a:spcPts val="800"/>
              </a:spcBef>
              <a:buFontTx/>
              <a:buNone/>
              <a:defRPr/>
            </a:pPr>
            <a:r>
              <a:rPr lang="en-US" sz="4000" dirty="0" smtClean="0"/>
              <a:t>	</a:t>
            </a:r>
            <a:br>
              <a:rPr lang="en-US" sz="4000" dirty="0" smtClean="0"/>
            </a:br>
            <a:r>
              <a:rPr lang="en-US" sz="4000" dirty="0" smtClean="0"/>
              <a:t/>
            </a:r>
            <a:br>
              <a:rPr lang="en-US" sz="4000" dirty="0" smtClean="0"/>
            </a:br>
            <a:endParaRPr lang="en-US" sz="4000" dirty="0" smtClean="0"/>
          </a:p>
          <a:p>
            <a:pPr marL="0" indent="0">
              <a:spcBef>
                <a:spcPts val="800"/>
              </a:spcBef>
              <a:buFontTx/>
              <a:buNone/>
              <a:defRPr/>
            </a:pPr>
            <a:endParaRPr lang="en-US" sz="4400" dirty="0" smtClean="0"/>
          </a:p>
          <a:p>
            <a:pPr marL="857250" lvl="1" indent="-457200">
              <a:spcBef>
                <a:spcPts val="800"/>
              </a:spcBef>
              <a:buFontTx/>
              <a:buNone/>
              <a:defRPr/>
            </a:pPr>
            <a:r>
              <a:rPr lang="en-US" sz="4000" dirty="0" smtClean="0"/>
              <a:t/>
            </a:r>
            <a:br>
              <a:rPr lang="en-US" sz="4000" dirty="0" smtClean="0"/>
            </a:br>
            <a:endParaRPr lang="en-US" sz="4000" dirty="0" smtClean="0"/>
          </a:p>
          <a:p>
            <a:pPr marL="742950" indent="-742950">
              <a:defRPr/>
            </a:pPr>
            <a:endParaRPr lang="en-US" sz="44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49</a:t>
            </a:fld>
            <a:endParaRPr lang="en-US"/>
          </a:p>
        </p:txBody>
      </p:sp>
    </p:spTree>
    <p:extLst>
      <p:ext uri="{BB962C8B-B14F-4D97-AF65-F5344CB8AC3E}">
        <p14:creationId xmlns:p14="http://schemas.microsoft.com/office/powerpoint/2010/main" val="3414867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b="0" dirty="0" smtClean="0">
                <a:effectLst/>
              </a:rPr>
              <a:t>I needed a Comprehensive Treatment that would</a:t>
            </a:r>
            <a:endParaRPr lang="en-US" b="0" dirty="0">
              <a:effectLst/>
            </a:endParaRPr>
          </a:p>
        </p:txBody>
      </p:sp>
      <p:sp>
        <p:nvSpPr>
          <p:cNvPr id="6" name="TextBox 5"/>
          <p:cNvSpPr txBox="1"/>
          <p:nvPr/>
        </p:nvSpPr>
        <p:spPr>
          <a:xfrm>
            <a:off x="2720524" y="1529929"/>
            <a:ext cx="4951062" cy="523220"/>
          </a:xfrm>
          <a:prstGeom prst="rect">
            <a:avLst/>
          </a:prstGeom>
          <a:noFill/>
          <a:ln w="60325">
            <a:solidFill>
              <a:schemeClr val="tx1"/>
            </a:solidFill>
          </a:ln>
        </p:spPr>
        <p:txBody>
          <a:bodyPr wrap="square" rtlCol="0" anchor="ctr" anchorCtr="0">
            <a:spAutoFit/>
          </a:bodyPr>
          <a:lstStyle/>
          <a:p>
            <a:pPr algn="ctr"/>
            <a:r>
              <a:rPr lang="en-US" sz="2800" dirty="0" smtClean="0"/>
              <a:t>Improve Motivation</a:t>
            </a:r>
            <a:endParaRPr lang="en-US" sz="2800" dirty="0"/>
          </a:p>
        </p:txBody>
      </p:sp>
      <p:sp>
        <p:nvSpPr>
          <p:cNvPr id="7" name="TextBox 6"/>
          <p:cNvSpPr txBox="1"/>
          <p:nvPr/>
        </p:nvSpPr>
        <p:spPr>
          <a:xfrm>
            <a:off x="2721493" y="2445874"/>
            <a:ext cx="4951062" cy="523220"/>
          </a:xfrm>
          <a:prstGeom prst="rect">
            <a:avLst/>
          </a:prstGeom>
          <a:noFill/>
          <a:ln w="60325">
            <a:solidFill>
              <a:schemeClr val="tx1"/>
            </a:solidFill>
          </a:ln>
        </p:spPr>
        <p:txBody>
          <a:bodyPr wrap="square" rtlCol="0" anchor="ctr" anchorCtr="0">
            <a:spAutoFit/>
          </a:bodyPr>
          <a:lstStyle/>
          <a:p>
            <a:pPr algn="ctr"/>
            <a:r>
              <a:rPr lang="en-US" sz="2800" dirty="0" smtClean="0"/>
              <a:t>Enhance Capabilities</a:t>
            </a:r>
            <a:endParaRPr lang="en-US" sz="2800" dirty="0"/>
          </a:p>
        </p:txBody>
      </p:sp>
      <p:sp>
        <p:nvSpPr>
          <p:cNvPr id="8" name="TextBox 7"/>
          <p:cNvSpPr txBox="1"/>
          <p:nvPr/>
        </p:nvSpPr>
        <p:spPr>
          <a:xfrm>
            <a:off x="2720524" y="3361819"/>
            <a:ext cx="4951062" cy="523220"/>
          </a:xfrm>
          <a:prstGeom prst="rect">
            <a:avLst/>
          </a:prstGeom>
          <a:noFill/>
          <a:ln w="60325">
            <a:solidFill>
              <a:schemeClr val="tx1"/>
            </a:solidFill>
          </a:ln>
        </p:spPr>
        <p:txBody>
          <a:bodyPr wrap="square" rtlCol="0" anchor="ctr" anchorCtr="0">
            <a:spAutoFit/>
          </a:bodyPr>
          <a:lstStyle/>
          <a:p>
            <a:pPr algn="ctr"/>
            <a:r>
              <a:rPr lang="en-US" sz="2800" dirty="0" smtClean="0"/>
              <a:t>Enhance Generalization</a:t>
            </a:r>
            <a:endParaRPr lang="en-US" sz="2800" dirty="0"/>
          </a:p>
        </p:txBody>
      </p:sp>
      <p:sp>
        <p:nvSpPr>
          <p:cNvPr id="9" name="TextBox 8"/>
          <p:cNvSpPr txBox="1"/>
          <p:nvPr/>
        </p:nvSpPr>
        <p:spPr>
          <a:xfrm>
            <a:off x="2720524" y="4277764"/>
            <a:ext cx="4951062" cy="954107"/>
          </a:xfrm>
          <a:prstGeom prst="rect">
            <a:avLst/>
          </a:prstGeom>
          <a:noFill/>
          <a:ln w="60325">
            <a:solidFill>
              <a:schemeClr val="tx1"/>
            </a:solidFill>
          </a:ln>
        </p:spPr>
        <p:txBody>
          <a:bodyPr wrap="square" rtlCol="0" anchor="ctr" anchorCtr="0">
            <a:spAutoFit/>
          </a:bodyPr>
          <a:lstStyle/>
          <a:p>
            <a:pPr algn="ctr"/>
            <a:r>
              <a:rPr lang="en-US" sz="2800" dirty="0" smtClean="0"/>
              <a:t>Manage and/or Provide</a:t>
            </a:r>
          </a:p>
          <a:p>
            <a:pPr algn="ctr"/>
            <a:r>
              <a:rPr lang="en-US" sz="2800" dirty="0" smtClean="0"/>
              <a:t>Environmental Intervention</a:t>
            </a:r>
            <a:endParaRPr lang="en-US" sz="2800" dirty="0"/>
          </a:p>
        </p:txBody>
      </p:sp>
      <p:sp>
        <p:nvSpPr>
          <p:cNvPr id="10" name="TextBox 9"/>
          <p:cNvSpPr txBox="1"/>
          <p:nvPr/>
        </p:nvSpPr>
        <p:spPr>
          <a:xfrm>
            <a:off x="2721493" y="5624596"/>
            <a:ext cx="4951062" cy="954106"/>
          </a:xfrm>
          <a:prstGeom prst="rect">
            <a:avLst/>
          </a:prstGeom>
          <a:noFill/>
          <a:ln w="60325">
            <a:solidFill>
              <a:schemeClr val="tx1"/>
            </a:solidFill>
          </a:ln>
        </p:spPr>
        <p:txBody>
          <a:bodyPr wrap="square" rtlCol="0" anchor="ctr" anchorCtr="0">
            <a:spAutoFit/>
          </a:bodyPr>
          <a:lstStyle/>
          <a:p>
            <a:pPr algn="ctr"/>
            <a:r>
              <a:rPr lang="en-US" sz="2800" dirty="0" smtClean="0"/>
              <a:t>Maintain Skills and Motivation of Treatment Providers</a:t>
            </a:r>
            <a:endParaRPr lang="en-US" sz="2800" dirty="0"/>
          </a:p>
        </p:txBody>
      </p:sp>
      <p:sp>
        <p:nvSpPr>
          <p:cNvPr id="3" name="Footer Placeholder 2"/>
          <p:cNvSpPr>
            <a:spLocks noGrp="1"/>
          </p:cNvSpPr>
          <p:nvPr>
            <p:ph type="ftr" sz="quarter" idx="12"/>
          </p:nvPr>
        </p:nvSpPr>
        <p:spPr/>
        <p:txBody>
          <a:bodyPr/>
          <a:lstStyle/>
          <a:p>
            <a:r>
              <a:rPr lang="en-US" smtClean="0"/>
              <a:t>© Marsha Linehan, Ph.D., 2016</a:t>
            </a:r>
            <a:endParaRPr lang="en-US"/>
          </a:p>
        </p:txBody>
      </p:sp>
      <p:sp>
        <p:nvSpPr>
          <p:cNvPr id="5" name="Slide Number Placeholder 4"/>
          <p:cNvSpPr>
            <a:spLocks noGrp="1"/>
          </p:cNvSpPr>
          <p:nvPr>
            <p:ph type="sldNum" sz="quarter" idx="11"/>
          </p:nvPr>
        </p:nvSpPr>
        <p:spPr/>
        <p:txBody>
          <a:bodyPr/>
          <a:lstStyle/>
          <a:p>
            <a:pPr>
              <a:defRPr/>
            </a:pPr>
            <a:fld id="{8777A2C1-CE96-47CD-A945-9E714D94E1D4}" type="slidenum">
              <a:rPr lang="en-US" smtClean="0"/>
              <a:pPr>
                <a:defRPr/>
              </a:pPr>
              <a:t>5</a:t>
            </a:fld>
            <a:endParaRPr lang="en-US"/>
          </a:p>
        </p:txBody>
      </p:sp>
    </p:spTree>
    <p:extLst>
      <p:ext uri="{BB962C8B-B14F-4D97-AF65-F5344CB8AC3E}">
        <p14:creationId xmlns:p14="http://schemas.microsoft.com/office/powerpoint/2010/main" val="2462901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EE22B59-6CFD-4A87-A640-C7BFCE8833BB}" type="slidenum">
              <a:rPr lang="en-US" sz="1400" smtClean="0">
                <a:latin typeface="Times New Roman" pitchFamily="18" charset="0"/>
              </a:rPr>
              <a:pPr/>
              <a:t>50</a:t>
            </a:fld>
            <a:endParaRPr lang="en-US" sz="1400" smtClean="0">
              <a:latin typeface="Times New Roman" pitchFamily="18" charset="0"/>
            </a:endParaRPr>
          </a:p>
        </p:txBody>
      </p:sp>
      <p:sp>
        <p:nvSpPr>
          <p:cNvPr id="6" name="Rectangle 2"/>
          <p:cNvSpPr txBox="1">
            <a:spLocks noChangeArrowheads="1"/>
          </p:cNvSpPr>
          <p:nvPr/>
        </p:nvSpPr>
        <p:spPr bwMode="auto">
          <a:xfrm>
            <a:off x="5" y="304803"/>
            <a:ext cx="10513775" cy="1609725"/>
          </a:xfrm>
          <a:prstGeom prst="rect">
            <a:avLst/>
          </a:prstGeom>
          <a:noFill/>
          <a:ln w="9525">
            <a:noFill/>
            <a:miter lim="800000"/>
            <a:headEnd/>
            <a:tailEnd/>
          </a:ln>
          <a:effectLst>
            <a:outerShdw dist="107763" dir="2700000" algn="ctr" rotWithShape="0">
              <a:schemeClr val="bg2"/>
            </a:outerShdw>
          </a:effectLst>
        </p:spPr>
        <p:txBody>
          <a:bodyPr lIns="91713" tIns="46562" rIns="91713" bIns="46562" anchor="ctr"/>
          <a:lstStyle>
            <a:lvl1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a:lstStyle>
          <a:p>
            <a:pPr>
              <a:defRPr/>
            </a:pPr>
            <a:r>
              <a:rPr lang="en-US" sz="4100" dirty="0" smtClean="0"/>
              <a:t>Solution is to Further </a:t>
            </a:r>
            <a:br>
              <a:rPr lang="en-US" sz="4100" dirty="0" smtClean="0"/>
            </a:br>
            <a:r>
              <a:rPr lang="en-US" sz="4100" dirty="0" smtClean="0"/>
              <a:t>DBT Research:  </a:t>
            </a:r>
            <a:endParaRPr lang="en-US" sz="4100" dirty="0"/>
          </a:p>
        </p:txBody>
      </p:sp>
      <p:sp>
        <p:nvSpPr>
          <p:cNvPr id="7" name="Rectangle 3"/>
          <p:cNvSpPr txBox="1">
            <a:spLocks noChangeArrowheads="1"/>
          </p:cNvSpPr>
          <p:nvPr/>
        </p:nvSpPr>
        <p:spPr>
          <a:xfrm rot="21314138">
            <a:off x="3339072" y="5160775"/>
            <a:ext cx="3990816" cy="590931"/>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t>Individual</a:t>
            </a:r>
            <a:endParaRPr lang="en-US" sz="3600" dirty="0"/>
          </a:p>
        </p:txBody>
      </p:sp>
      <p:sp>
        <p:nvSpPr>
          <p:cNvPr id="55301" name="Freeform 4"/>
          <p:cNvSpPr>
            <a:spLocks/>
          </p:cNvSpPr>
          <p:nvPr/>
        </p:nvSpPr>
        <p:spPr bwMode="auto">
          <a:xfrm>
            <a:off x="2081214" y="3859214"/>
            <a:ext cx="6479144" cy="2266950"/>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55302" name="Line 5"/>
          <p:cNvSpPr>
            <a:spLocks noChangeShapeType="1"/>
          </p:cNvSpPr>
          <p:nvPr/>
        </p:nvSpPr>
        <p:spPr bwMode="auto">
          <a:xfrm>
            <a:off x="876300" y="3810001"/>
            <a:ext cx="9053274" cy="4921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3"/>
          <p:cNvSpPr txBox="1">
            <a:spLocks noChangeArrowheads="1"/>
          </p:cNvSpPr>
          <p:nvPr/>
        </p:nvSpPr>
        <p:spPr>
          <a:xfrm>
            <a:off x="1051560" y="2057401"/>
            <a:ext cx="4412536" cy="1089529"/>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solidFill>
                  <a:schemeClr val="tx1"/>
                </a:solidFill>
              </a:rPr>
              <a:t>DBT focused on disorder</a:t>
            </a:r>
            <a:endParaRPr lang="en-US" sz="3600" dirty="0">
              <a:solidFill>
                <a:schemeClr val="tx1"/>
              </a:solidFill>
            </a:endParaRPr>
          </a:p>
        </p:txBody>
      </p:sp>
      <p:sp>
        <p:nvSpPr>
          <p:cNvPr id="9" name="Rectangle 3"/>
          <p:cNvSpPr txBox="1">
            <a:spLocks noChangeArrowheads="1"/>
          </p:cNvSpPr>
          <p:nvPr/>
        </p:nvSpPr>
        <p:spPr>
          <a:xfrm>
            <a:off x="5454091" y="2036065"/>
            <a:ext cx="4587796" cy="2363724"/>
          </a:xfrm>
          <a:prstGeom prst="rect">
            <a:avLst/>
          </a:prstGeom>
          <a:effectLst/>
          <a:extLst/>
        </p:spPr>
        <p:txBody>
          <a:bodyPr>
            <a:spAutoFit/>
          </a:bodyPr>
          <a:lstStyle>
            <a:lvl1pPr marL="342900" indent="-342900" algn="l" rtl="0" eaLnBrk="0" fontAlgn="base" hangingPunct="0">
              <a:spcBef>
                <a:spcPct val="20000"/>
              </a:spcBef>
              <a:spcAft>
                <a:spcPct val="0"/>
              </a:spcAft>
              <a:buClr>
                <a:schemeClr val="tx1"/>
              </a:buClr>
              <a:buSzPct val="125000"/>
              <a:buChar char="•"/>
              <a:defRPr sz="3200" b="1">
                <a:solidFill>
                  <a:schemeClr val="accent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800" b="1">
                <a:solidFill>
                  <a:schemeClr val="tx1"/>
                </a:solidFill>
                <a:effectLst>
                  <a:outerShdw blurRad="38100" dist="38100" dir="2700000" algn="tl">
                    <a:srgbClr val="000000"/>
                  </a:outerShdw>
                </a:effectLst>
                <a:latin typeface="+mn-lt"/>
              </a:defRPr>
            </a:lvl2pPr>
            <a:lvl3pPr marL="1085850" indent="-228600" algn="l" rtl="0" eaLnBrk="0" fontAlgn="base" hangingPunct="0">
              <a:spcBef>
                <a:spcPct val="20000"/>
              </a:spcBef>
              <a:spcAft>
                <a:spcPct val="0"/>
              </a:spcAft>
              <a:buClr>
                <a:schemeClr val="tx1"/>
              </a:buClr>
              <a:buSzPct val="125000"/>
              <a:buChar char="•"/>
              <a:defRPr sz="2400" b="1">
                <a:solidFill>
                  <a:schemeClr val="accent2"/>
                </a:solidFill>
                <a:effectLst>
                  <a:outerShdw blurRad="38100" dist="38100" dir="2700000" algn="tl">
                    <a:srgbClr val="000000"/>
                  </a:outerShdw>
                </a:effectLst>
                <a:latin typeface="+mn-lt"/>
              </a:defRPr>
            </a:lvl3pPr>
            <a:lvl4pPr marL="1428750" indent="-228600" algn="l" rtl="0" eaLnBrk="0" fontAlgn="base" hangingPunct="0">
              <a:spcBef>
                <a:spcPct val="20000"/>
              </a:spcBef>
              <a:spcAft>
                <a:spcPct val="0"/>
              </a:spcAft>
              <a:buClr>
                <a:schemeClr val="tx1"/>
              </a:buClr>
              <a:buSzPct val="125000"/>
              <a:buChar char="–"/>
              <a:defRPr sz="2000" b="1">
                <a:solidFill>
                  <a:schemeClr val="tx1"/>
                </a:solidFill>
                <a:effectLst>
                  <a:outerShdw blurRad="38100" dist="38100" dir="2700000" algn="tl">
                    <a:srgbClr val="000000"/>
                  </a:outerShdw>
                </a:effectLst>
                <a:latin typeface="+mn-lt"/>
              </a:defRPr>
            </a:lvl4pPr>
            <a:lvl5pPr marL="1770063" indent="-227013" algn="l" rtl="0" eaLnBrk="0" fontAlgn="base" hangingPunct="0">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5pPr>
            <a:lvl6pPr marL="22272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6pPr>
            <a:lvl7pPr marL="26844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7pPr>
            <a:lvl8pPr marL="31416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8pPr>
            <a:lvl9pPr marL="3598863" indent="-227013" algn="l" rtl="0" fontAlgn="base">
              <a:spcBef>
                <a:spcPct val="20000"/>
              </a:spcBef>
              <a:spcAft>
                <a:spcPct val="0"/>
              </a:spcAft>
              <a:buClr>
                <a:schemeClr val="tx1"/>
              </a:buClr>
              <a:buSzPct val="125000"/>
              <a:buChar char="•"/>
              <a:defRPr sz="2000" b="1">
                <a:solidFill>
                  <a:schemeClr val="accent2"/>
                </a:solidFill>
                <a:effectLst>
                  <a:outerShdw blurRad="38100" dist="38100" dir="2700000" algn="tl">
                    <a:srgbClr val="000000"/>
                  </a:outerShdw>
                </a:effectLst>
                <a:latin typeface="+mn-lt"/>
              </a:defRPr>
            </a:lvl9pPr>
          </a:lstStyle>
          <a:p>
            <a:pPr marL="0" indent="0" algn="ctr">
              <a:lnSpc>
                <a:spcPct val="90000"/>
              </a:lnSpc>
              <a:spcBef>
                <a:spcPct val="50000"/>
              </a:spcBef>
              <a:buFontTx/>
              <a:buNone/>
              <a:defRPr/>
            </a:pPr>
            <a:r>
              <a:rPr lang="en-US" sz="3600" dirty="0" smtClean="0"/>
              <a:t>DBT </a:t>
            </a:r>
            <a:r>
              <a:rPr lang="en-US" sz="3600" u="sng" dirty="0" smtClean="0"/>
              <a:t>Skills</a:t>
            </a:r>
            <a:r>
              <a:rPr lang="en-US" sz="3600" dirty="0" smtClean="0"/>
              <a:t> for friends, family and schools</a:t>
            </a:r>
          </a:p>
          <a:p>
            <a:pPr marL="0" indent="0" algn="ctr">
              <a:lnSpc>
                <a:spcPct val="90000"/>
              </a:lnSpc>
              <a:spcBef>
                <a:spcPct val="50000"/>
              </a:spcBef>
              <a:buFontTx/>
              <a:buNone/>
              <a:defRPr/>
            </a:pPr>
            <a:endParaRPr lang="en-US" sz="3600" dirty="0"/>
          </a:p>
        </p:txBody>
      </p:sp>
      <p:sp>
        <p:nvSpPr>
          <p:cNvPr id="55305" name="Text Box 7"/>
          <p:cNvSpPr txBox="1">
            <a:spLocks noChangeArrowheads="1"/>
          </p:cNvSpPr>
          <p:nvPr/>
        </p:nvSpPr>
        <p:spPr bwMode="auto">
          <a:xfrm>
            <a:off x="3386535" y="4992691"/>
            <a:ext cx="3738880" cy="76944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sz="4400"/>
              <a:t>EB  DBT</a:t>
            </a:r>
          </a:p>
        </p:txBody>
      </p:sp>
      <p:sp>
        <p:nvSpPr>
          <p:cNvPr id="2" name="Footer Placeholder 1"/>
          <p:cNvSpPr>
            <a:spLocks noGrp="1"/>
          </p:cNvSpPr>
          <p:nvPr>
            <p:ph type="ftr" sz="quarter" idx="4294967295"/>
          </p:nvPr>
        </p:nvSpPr>
        <p:spPr>
          <a:xfrm>
            <a:off x="2979420" y="6858000"/>
            <a:ext cx="4439920" cy="514350"/>
          </a:xfrm>
          <a:prstGeom prst="rect">
            <a:avLst/>
          </a:prstGeom>
        </p:spPr>
        <p:txBody>
          <a:bodyPr/>
          <a:lstStyle/>
          <a:p>
            <a:endParaRPr lang="en-US"/>
          </a:p>
        </p:txBody>
      </p:sp>
    </p:spTree>
    <p:extLst>
      <p:ext uri="{BB962C8B-B14F-4D97-AF65-F5344CB8AC3E}">
        <p14:creationId xmlns:p14="http://schemas.microsoft.com/office/powerpoint/2010/main" val="2693130982"/>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788670" y="457200"/>
            <a:ext cx="8938260" cy="3657600"/>
          </a:xfrm>
        </p:spPr>
        <p:txBody>
          <a:bodyPr/>
          <a:lstStyle/>
          <a:p>
            <a:pPr algn="ctr">
              <a:defRPr/>
            </a:pPr>
            <a:r>
              <a:rPr lang="en-US" dirty="0">
                <a:latin typeface="Arial Narrow" panose="020B0606020202030204" pitchFamily="34" charset="0"/>
              </a:rPr>
              <a:t>Where are we Now?</a:t>
            </a:r>
            <a:br>
              <a:rPr lang="en-US" dirty="0">
                <a:latin typeface="Arial Narrow" panose="020B0606020202030204" pitchFamily="34" charset="0"/>
              </a:rPr>
            </a:br>
            <a:r>
              <a:rPr lang="en-US" cap="none" dirty="0" smtClean="0">
                <a:ea typeface="ＭＳ Ｐゴシック" pitchFamily="1" charset="-128"/>
              </a:rPr>
              <a:t/>
            </a:r>
            <a:br>
              <a:rPr lang="en-US" cap="none" dirty="0" smtClean="0">
                <a:ea typeface="ＭＳ Ｐゴシック" pitchFamily="1" charset="-128"/>
              </a:rPr>
            </a:br>
            <a:r>
              <a:rPr lang="en-US" cap="none" dirty="0">
                <a:ea typeface="ＭＳ Ｐゴシック" pitchFamily="1" charset="-128"/>
              </a:rPr>
              <a:t/>
            </a:r>
            <a:br>
              <a:rPr lang="en-US" cap="none" dirty="0">
                <a:ea typeface="ＭＳ Ｐゴシック" pitchFamily="1" charset="-128"/>
              </a:rPr>
            </a:br>
            <a:r>
              <a:rPr lang="en-US" cap="none" dirty="0" smtClean="0">
                <a:ea typeface="ＭＳ Ｐゴシック" pitchFamily="1" charset="-128"/>
              </a:rPr>
              <a:t/>
            </a:r>
            <a:br>
              <a:rPr lang="en-US" cap="none" dirty="0" smtClean="0">
                <a:ea typeface="ＭＳ Ｐゴシック" pitchFamily="1" charset="-128"/>
              </a:rPr>
            </a:br>
            <a:r>
              <a:rPr lang="en-US" cap="none" dirty="0" smtClean="0">
                <a:ea typeface="ＭＳ Ｐゴシック" pitchFamily="1" charset="-128"/>
              </a:rPr>
              <a:t>How </a:t>
            </a:r>
            <a:r>
              <a:rPr lang="en-US" cap="none" dirty="0" smtClean="0">
                <a:ea typeface="ＭＳ Ｐゴシック" pitchFamily="1" charset="-128"/>
              </a:rPr>
              <a:t>Well Does DBT Reduce</a:t>
            </a:r>
            <a:br>
              <a:rPr lang="en-US" cap="none" dirty="0" smtClean="0">
                <a:ea typeface="ＭＳ Ｐゴシック" pitchFamily="1" charset="-128"/>
              </a:rPr>
            </a:br>
            <a:r>
              <a:rPr lang="en-US" cap="none" dirty="0" smtClean="0">
                <a:ea typeface="ＭＳ Ｐゴシック" pitchFamily="1" charset="-128"/>
              </a:rPr>
              <a:t>Suicidal Behaviors?</a:t>
            </a:r>
            <a:br>
              <a:rPr lang="en-US" cap="none" dirty="0" smtClean="0">
                <a:ea typeface="ＭＳ Ｐゴシック" pitchFamily="1" charset="-128"/>
              </a:rPr>
            </a:br>
            <a:r>
              <a:rPr lang="en-US" cap="none" dirty="0" smtClean="0">
                <a:ea typeface="ＭＳ Ｐゴシック" pitchFamily="1" charset="-128"/>
              </a:rPr>
              <a:t/>
            </a:r>
            <a:br>
              <a:rPr lang="en-US" cap="none" dirty="0" smtClean="0">
                <a:ea typeface="ＭＳ Ｐゴシック" pitchFamily="1" charset="-128"/>
              </a:rPr>
            </a:br>
            <a:endParaRPr lang="en-US" sz="4800" cap="none" dirty="0" smtClean="0">
              <a:solidFill>
                <a:srgbClr val="E7E700"/>
              </a:solidFill>
              <a:ea typeface="ＭＳ Ｐゴシック" pitchFamily="1" charset="-128"/>
            </a:endParaRPr>
          </a:p>
        </p:txBody>
      </p:sp>
      <p:sp>
        <p:nvSpPr>
          <p:cNvPr id="860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8DB42054-EB77-4744-8B0D-5E3B4BA982DE}" type="slidenum">
              <a:rPr lang="en-US" sz="1400">
                <a:latin typeface="Times New Roman" pitchFamily="1" charset="0"/>
              </a:rPr>
              <a:pPr/>
              <a:t>51</a:t>
            </a:fld>
            <a:endParaRPr lang="en-US" sz="1400">
              <a:latin typeface="Times New Roman" pitchFamily="1" charset="0"/>
            </a:endParaRPr>
          </a:p>
        </p:txBody>
      </p:sp>
      <p:sp>
        <p:nvSpPr>
          <p:cNvPr id="2" name="Footer Placeholder 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0251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988" name="Text Box 4"/>
          <p:cNvSpPr txBox="1">
            <a:spLocks noChangeArrowheads="1"/>
          </p:cNvSpPr>
          <p:nvPr/>
        </p:nvSpPr>
        <p:spPr bwMode="auto">
          <a:xfrm>
            <a:off x="262890" y="149225"/>
            <a:ext cx="10077450" cy="1138773"/>
          </a:xfrm>
          <a:prstGeom prst="rect">
            <a:avLst/>
          </a:prstGeom>
          <a:noFill/>
          <a:ln w="9525">
            <a:noFill/>
            <a:miter lim="800000"/>
            <a:headEnd/>
            <a:tailEnd/>
          </a:ln>
          <a:effectLst/>
        </p:spPr>
        <p:txBody>
          <a:bodyPr>
            <a:spAutoFit/>
          </a:bodyPr>
          <a:lstStyle/>
          <a:p>
            <a:pPr algn="ctr">
              <a:lnSpc>
                <a:spcPct val="80000"/>
              </a:lnSpc>
              <a:spcBef>
                <a:spcPct val="50000"/>
              </a:spcBef>
              <a:defRPr/>
            </a:pPr>
            <a:r>
              <a:rPr lang="en-US" sz="4000" b="1">
                <a:effectLst>
                  <a:outerShdw blurRad="38100" dist="38100" dir="2700000" algn="tl">
                    <a:srgbClr val="000000"/>
                  </a:outerShdw>
                </a:effectLst>
                <a:latin typeface="Arial" pitchFamily="1" charset="0"/>
                <a:ea typeface="Arial" pitchFamily="1" charset="0"/>
                <a:cs typeface="Arial" pitchFamily="1" charset="0"/>
              </a:rPr>
              <a:t>Suicidal &amp; Intentional Self-injurious </a:t>
            </a:r>
          </a:p>
          <a:p>
            <a:pPr algn="ctr">
              <a:lnSpc>
                <a:spcPct val="40000"/>
              </a:lnSpc>
              <a:spcBef>
                <a:spcPct val="50000"/>
              </a:spcBef>
              <a:defRPr/>
            </a:pPr>
            <a:r>
              <a:rPr lang="en-US" sz="4000" b="1">
                <a:effectLst>
                  <a:outerShdw blurRad="38100" dist="38100" dir="2700000" algn="tl">
                    <a:srgbClr val="000000"/>
                  </a:outerShdw>
                </a:effectLst>
                <a:latin typeface="Arial" pitchFamily="1" charset="0"/>
                <a:ea typeface="Arial" pitchFamily="1" charset="0"/>
                <a:cs typeface="Arial" pitchFamily="1" charset="0"/>
              </a:rPr>
              <a:t>Acts By Condition and Time</a:t>
            </a:r>
          </a:p>
        </p:txBody>
      </p:sp>
      <p:sp>
        <p:nvSpPr>
          <p:cNvPr id="2089999" name="Text Box 15"/>
          <p:cNvSpPr txBox="1">
            <a:spLocks noChangeArrowheads="1"/>
          </p:cNvSpPr>
          <p:nvPr/>
        </p:nvSpPr>
        <p:spPr bwMode="auto">
          <a:xfrm>
            <a:off x="721123" y="6477000"/>
            <a:ext cx="8392398" cy="369888"/>
          </a:xfrm>
          <a:prstGeom prst="rect">
            <a:avLst/>
          </a:prstGeom>
          <a:noFill/>
          <a:ln w="9525">
            <a:noFill/>
            <a:miter lim="800000"/>
            <a:headEnd/>
            <a:tailEnd/>
          </a:ln>
          <a:effectLst/>
        </p:spPr>
        <p:txBody>
          <a:bodyPr lIns="0" tIns="0" rIns="0" bIns="0">
            <a:spAutoFit/>
          </a:bodyPr>
          <a:lstStyle/>
          <a:p>
            <a:pPr>
              <a:spcBef>
                <a:spcPct val="50000"/>
              </a:spcBef>
              <a:defRPr/>
            </a:pPr>
            <a:endParaRPr lang="en-US">
              <a:effectLst>
                <a:outerShdw blurRad="38100" dist="38100" dir="2700000" algn="tl">
                  <a:srgbClr val="000000"/>
                </a:outerShdw>
              </a:effectLst>
              <a:ea typeface="Arial" charset="0"/>
            </a:endParaRPr>
          </a:p>
        </p:txBody>
      </p:sp>
      <p:sp>
        <p:nvSpPr>
          <p:cNvPr id="2090000" name="Text Box 16"/>
          <p:cNvSpPr txBox="1">
            <a:spLocks noChangeArrowheads="1"/>
          </p:cNvSpPr>
          <p:nvPr/>
        </p:nvSpPr>
        <p:spPr bwMode="auto">
          <a:xfrm>
            <a:off x="175260" y="6477001"/>
            <a:ext cx="4819650" cy="276225"/>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spcBef>
                <a:spcPct val="50000"/>
              </a:spcBef>
              <a:defRPr/>
            </a:pPr>
            <a:r>
              <a:rPr lang="en-US" sz="1800" b="1" smtClean="0">
                <a:solidFill>
                  <a:srgbClr val="FF9900"/>
                </a:solidFill>
                <a:effectLst>
                  <a:outerShdw blurRad="38100" dist="38100" dir="2700000" algn="tl">
                    <a:srgbClr val="000000"/>
                  </a:outerShdw>
                </a:effectLst>
              </a:rPr>
              <a:t>(Linehan et al., 1991, 1999, 2002, 2006)</a:t>
            </a:r>
            <a:endParaRPr lang="en-US" sz="1800" b="1" smtClean="0">
              <a:solidFill>
                <a:srgbClr val="FF6600"/>
              </a:solidFill>
              <a:effectLst>
                <a:outerShdw blurRad="38100" dist="38100" dir="2700000" algn="tl">
                  <a:srgbClr val="000000"/>
                </a:outerShdw>
              </a:effectLst>
            </a:endParaRPr>
          </a:p>
        </p:txBody>
      </p:sp>
      <p:graphicFrame>
        <p:nvGraphicFramePr>
          <p:cNvPr id="78853" name="Object 3"/>
          <p:cNvGraphicFramePr>
            <a:graphicFrameLocks noChangeAspect="1"/>
          </p:cNvGraphicFramePr>
          <p:nvPr/>
        </p:nvGraphicFramePr>
        <p:xfrm>
          <a:off x="511175" y="1562100"/>
          <a:ext cx="10004425" cy="5067300"/>
        </p:xfrm>
        <a:graphic>
          <a:graphicData uri="http://schemas.openxmlformats.org/presentationml/2006/ole">
            <mc:AlternateContent xmlns:mc="http://schemas.openxmlformats.org/markup-compatibility/2006">
              <mc:Choice xmlns:v="urn:schemas-microsoft-com:vml" Requires="v">
                <p:oleObj spid="_x0000_s727055" r:id="rId4" imgW="8698273" imgH="5065357" progId="Excel.Sheet.8">
                  <p:embed/>
                </p:oleObj>
              </mc:Choice>
              <mc:Fallback>
                <p:oleObj r:id="rId4" imgW="8698273" imgH="5065357"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1562100"/>
                        <a:ext cx="10004425" cy="506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54" name="Text Box 3"/>
          <p:cNvSpPr txBox="1">
            <a:spLocks noChangeArrowheads="1"/>
          </p:cNvSpPr>
          <p:nvPr/>
        </p:nvSpPr>
        <p:spPr bwMode="auto">
          <a:xfrm rot="-5400000">
            <a:off x="-951546" y="3312468"/>
            <a:ext cx="396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US"/>
              <a:t>Mean # of Acts</a:t>
            </a:r>
          </a:p>
        </p:txBody>
      </p:sp>
      <p:sp>
        <p:nvSpPr>
          <p:cNvPr id="78855" name="Slide Number Placeholder 7"/>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45A50D36-1FB9-4A4D-A70E-57105E7E903A}" type="slidenum">
              <a:rPr lang="en-US" sz="1400">
                <a:latin typeface="Times New Roman" pitchFamily="1" charset="0"/>
              </a:rPr>
              <a:pPr/>
              <a:t>52</a:t>
            </a:fld>
            <a:endParaRPr lang="en-US" sz="1400">
              <a:latin typeface="Times New Roman" pitchFamily="1" charset="0"/>
            </a:endParaRPr>
          </a:p>
        </p:txBody>
      </p:sp>
      <p:sp>
        <p:nvSpPr>
          <p:cNvPr id="9" name="Rectangle 8"/>
          <p:cNvSpPr>
            <a:spLocks noChangeArrowheads="1"/>
          </p:cNvSpPr>
          <p:nvPr/>
        </p:nvSpPr>
        <p:spPr bwMode="auto">
          <a:xfrm>
            <a:off x="1840230" y="3352800"/>
            <a:ext cx="4556760" cy="2743200"/>
          </a:xfrm>
          <a:prstGeom prst="rect">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1" name="Rectangle 10"/>
          <p:cNvSpPr>
            <a:spLocks noChangeArrowheads="1"/>
          </p:cNvSpPr>
          <p:nvPr/>
        </p:nvSpPr>
        <p:spPr bwMode="auto">
          <a:xfrm>
            <a:off x="6309360" y="1752600"/>
            <a:ext cx="1664970" cy="4343400"/>
          </a:xfrm>
          <a:prstGeom prst="rect">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2" name="Rectangle 11"/>
          <p:cNvSpPr>
            <a:spLocks noChangeArrowheads="1"/>
          </p:cNvSpPr>
          <p:nvPr/>
        </p:nvSpPr>
        <p:spPr bwMode="auto">
          <a:xfrm>
            <a:off x="7974330" y="3962400"/>
            <a:ext cx="1577340" cy="2438400"/>
          </a:xfrm>
          <a:prstGeom prst="rect">
            <a:avLst/>
          </a:pr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 name="Footer Placeholder 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85643893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animBg="1"/>
      <p:bldP spid="11" grpId="1"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Arial Narrow" panose="020B0606020202030204" pitchFamily="34" charset="0"/>
                <a:ea typeface="ＭＳ Ｐゴシック" pitchFamily="1" charset="-128"/>
              </a:rPr>
              <a:t>Is DBT cost effective? </a:t>
            </a:r>
            <a:endParaRPr lang="en-US" dirty="0" smtClean="0">
              <a:latin typeface="Arial Narrow" panose="020B0606020202030204" pitchFamily="34" charset="0"/>
              <a:ea typeface="ＭＳ Ｐゴシック" pitchFamily="1" charset="-128"/>
            </a:endParaRPr>
          </a:p>
        </p:txBody>
      </p:sp>
      <p:sp>
        <p:nvSpPr>
          <p:cNvPr id="3" name="Content Placeholder 2"/>
          <p:cNvSpPr>
            <a:spLocks noGrp="1"/>
          </p:cNvSpPr>
          <p:nvPr>
            <p:ph idx="1"/>
          </p:nvPr>
        </p:nvSpPr>
        <p:spPr>
          <a:xfrm>
            <a:off x="525780" y="1524000"/>
            <a:ext cx="9464040" cy="5105400"/>
          </a:xfrm>
        </p:spPr>
        <p:txBody>
          <a:bodyPr anchor="ctr"/>
          <a:lstStyle/>
          <a:p>
            <a:pPr>
              <a:spcAft>
                <a:spcPts val="3000"/>
              </a:spcAft>
              <a:defRPr/>
            </a:pPr>
            <a:r>
              <a:rPr lang="en-US" dirty="0" smtClean="0">
                <a:latin typeface="Arial Narrow" panose="020B0606020202030204" pitchFamily="34" charset="0"/>
                <a:ea typeface="ＭＳ Ｐゴシック" pitchFamily="1" charset="-128"/>
              </a:rPr>
              <a:t>Cost for DBT is approximately </a:t>
            </a:r>
            <a:r>
              <a:rPr lang="en-US" u="sng" dirty="0" smtClean="0">
                <a:latin typeface="Arial Narrow" panose="020B0606020202030204" pitchFamily="34" charset="0"/>
                <a:ea typeface="ＭＳ Ｐゴシック" pitchFamily="1" charset="-128"/>
              </a:rPr>
              <a:t>50% LOWER</a:t>
            </a:r>
            <a:r>
              <a:rPr lang="en-US" dirty="0" smtClean="0">
                <a:latin typeface="Arial Narrow" panose="020B0606020202030204" pitchFamily="34" charset="0"/>
                <a:ea typeface="ＭＳ Ｐゴシック" pitchFamily="1" charset="-128"/>
              </a:rPr>
              <a:t> than treatment as usual</a:t>
            </a:r>
          </a:p>
          <a:p>
            <a:pPr>
              <a:defRPr/>
            </a:pPr>
            <a:r>
              <a:rPr lang="en-US" dirty="0" smtClean="0">
                <a:latin typeface="Arial Narrow" panose="020B0606020202030204" pitchFamily="34" charset="0"/>
                <a:ea typeface="ＭＳ Ｐゴシック" pitchFamily="1" charset="-128"/>
              </a:rPr>
              <a:t>DBT also has significantly </a:t>
            </a:r>
            <a:r>
              <a:rPr lang="en-US" u="sng" dirty="0" smtClean="0">
                <a:latin typeface="Arial Narrow" panose="020B0606020202030204" pitchFamily="34" charset="0"/>
                <a:ea typeface="ＭＳ Ｐゴシック" pitchFamily="1" charset="-128"/>
              </a:rPr>
              <a:t>FEWER:</a:t>
            </a:r>
          </a:p>
          <a:p>
            <a:pPr marL="914400" lvl="1" indent="-457200">
              <a:defRPr/>
            </a:pPr>
            <a:r>
              <a:rPr lang="en-US" dirty="0" smtClean="0">
                <a:latin typeface="Arial Narrow" panose="020B0606020202030204" pitchFamily="34" charset="0"/>
                <a:ea typeface="ＭＳ Ｐゴシック" pitchFamily="1" charset="-128"/>
              </a:rPr>
              <a:t>Inpatient days</a:t>
            </a:r>
          </a:p>
          <a:p>
            <a:pPr marL="914400" lvl="1" indent="-457200">
              <a:defRPr/>
            </a:pPr>
            <a:r>
              <a:rPr lang="en-US" dirty="0" smtClean="0">
                <a:latin typeface="Arial Narrow" panose="020B0606020202030204" pitchFamily="34" charset="0"/>
                <a:ea typeface="ＭＳ Ｐゴシック" pitchFamily="1" charset="-128"/>
              </a:rPr>
              <a:t>Deliberate self-injury</a:t>
            </a:r>
          </a:p>
          <a:p>
            <a:pPr marL="914400" lvl="1" indent="-457200">
              <a:defRPr/>
            </a:pPr>
            <a:r>
              <a:rPr lang="en-US" dirty="0" smtClean="0">
                <a:latin typeface="Arial Narrow" panose="020B0606020202030204" pitchFamily="34" charset="0"/>
                <a:ea typeface="ＭＳ Ｐゴシック" pitchFamily="1" charset="-128"/>
              </a:rPr>
              <a:t>Emergency medical visits</a:t>
            </a:r>
          </a:p>
          <a:p>
            <a:pPr marL="914400" lvl="1" indent="-457200">
              <a:defRPr/>
            </a:pPr>
            <a:r>
              <a:rPr lang="en-US" dirty="0" smtClean="0">
                <a:latin typeface="Arial Narrow" panose="020B0606020202030204" pitchFamily="34" charset="0"/>
                <a:ea typeface="ＭＳ Ｐゴシック" pitchFamily="1" charset="-128"/>
              </a:rPr>
              <a:t>Therapy drop out </a:t>
            </a:r>
          </a:p>
        </p:txBody>
      </p:sp>
      <p:sp>
        <p:nvSpPr>
          <p:cNvPr id="11776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A2DA9B30-85BF-4196-AB17-3AF51EA0AFD0}" type="slidenum">
              <a:rPr lang="en-US" sz="1400">
                <a:latin typeface="Times New Roman" pitchFamily="1" charset="0"/>
              </a:rPr>
              <a:pPr/>
              <a:t>53</a:t>
            </a:fld>
            <a:endParaRPr lang="en-US" sz="1400">
              <a:latin typeface="Times New Roman" pitchFamily="1" charset="0"/>
            </a:endParaRPr>
          </a:p>
        </p:txBody>
      </p:sp>
      <p:sp>
        <p:nvSpPr>
          <p:cNvPr id="4" name="Footer Placeholder 3"/>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808341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8670" y="2667000"/>
            <a:ext cx="8938260" cy="1447800"/>
          </a:xfrm>
        </p:spPr>
        <p:txBody>
          <a:bodyPr/>
          <a:lstStyle/>
          <a:p>
            <a:pPr algn="ctr">
              <a:defRPr/>
            </a:pPr>
            <a:r>
              <a:rPr lang="en-US" cap="none" smtClean="0">
                <a:ea typeface="ＭＳ Ｐゴシック" pitchFamily="1" charset="-128"/>
              </a:rPr>
              <a:t>Is DBT </a:t>
            </a:r>
            <a:r>
              <a:rPr lang="en-US" i="1" cap="none" smtClean="0">
                <a:ea typeface="ＭＳ Ｐゴシック" pitchFamily="1" charset="-128"/>
              </a:rPr>
              <a:t>cost effective</a:t>
            </a:r>
            <a:r>
              <a:rPr lang="en-US" cap="none" smtClean="0">
                <a:ea typeface="ＭＳ Ｐゴシック" pitchFamily="1" charset="-128"/>
              </a:rPr>
              <a:t>?</a:t>
            </a:r>
          </a:p>
        </p:txBody>
      </p:sp>
      <p:sp>
        <p:nvSpPr>
          <p:cNvPr id="1208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CEC225C1-01A2-442E-8BE5-2B071B77079B}" type="slidenum">
              <a:rPr lang="en-US" sz="1400">
                <a:latin typeface="Times New Roman" pitchFamily="1" charset="0"/>
              </a:rPr>
              <a:pPr/>
              <a:t>54</a:t>
            </a:fld>
            <a:endParaRPr lang="en-US" sz="1400">
              <a:latin typeface="Times New Roman" pitchFamily="1" charset="0"/>
            </a:endParaRPr>
          </a:p>
        </p:txBody>
      </p:sp>
      <p:sp>
        <p:nvSpPr>
          <p:cNvPr id="5" name="TextBox 4"/>
          <p:cNvSpPr txBox="1">
            <a:spLocks noChangeArrowheads="1"/>
          </p:cNvSpPr>
          <p:nvPr/>
        </p:nvSpPr>
        <p:spPr bwMode="auto">
          <a:xfrm>
            <a:off x="0" y="4343401"/>
            <a:ext cx="10515600" cy="97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ct val="130000"/>
              </a:lnSpc>
            </a:pPr>
            <a:r>
              <a:rPr lang="en-US" sz="4400">
                <a:solidFill>
                  <a:srgbClr val="FFFF00"/>
                </a:solidFill>
              </a:rPr>
              <a:t>Yes! </a:t>
            </a:r>
          </a:p>
        </p:txBody>
      </p:sp>
      <p:sp>
        <p:nvSpPr>
          <p:cNvPr id="2" name="Footer Placeholder 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77684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71800"/>
            <a:ext cx="8938260" cy="1362075"/>
          </a:xfrm>
        </p:spPr>
        <p:txBody>
          <a:bodyPr/>
          <a:lstStyle/>
          <a:p>
            <a:pPr algn="ctr"/>
            <a:r>
              <a:rPr lang="en-US" dirty="0" smtClean="0"/>
              <a:t>Where are we going now ?</a:t>
            </a:r>
            <a:endParaRPr lang="en-US" dirty="0"/>
          </a:p>
        </p:txBody>
      </p:sp>
      <p:sp>
        <p:nvSpPr>
          <p:cNvPr id="4" name="Slide Number Placeholder 3"/>
          <p:cNvSpPr>
            <a:spLocks noGrp="1"/>
          </p:cNvSpPr>
          <p:nvPr>
            <p:ph type="sldNum" sz="quarter" idx="11"/>
          </p:nvPr>
        </p:nvSpPr>
        <p:spPr/>
        <p:txBody>
          <a:bodyPr/>
          <a:lstStyle/>
          <a:p>
            <a:pPr>
              <a:defRPr/>
            </a:pPr>
            <a:fld id="{EF9EACF1-BB36-4C7C-A0EA-F7A4EB0D78E4}" type="slidenum">
              <a:rPr lang="en-US" smtClean="0"/>
              <a:pPr>
                <a:defRPr/>
              </a:pPr>
              <a:t>55</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063266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 NOW</a:t>
            </a:r>
            <a:br>
              <a:rPr lang="en-US" dirty="0" smtClean="0"/>
            </a:b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56</a:t>
            </a:fld>
            <a:endParaRPr lang="en-US" dirty="0"/>
          </a:p>
        </p:txBody>
      </p:sp>
      <p:sp>
        <p:nvSpPr>
          <p:cNvPr id="5" name="Content Placeholder 4"/>
          <p:cNvSpPr>
            <a:spLocks noGrp="1"/>
          </p:cNvSpPr>
          <p:nvPr>
            <p:ph sz="quarter" idx="4294967295"/>
          </p:nvPr>
        </p:nvSpPr>
        <p:spPr>
          <a:xfrm>
            <a:off x="152400" y="762000"/>
            <a:ext cx="10058400" cy="5715000"/>
          </a:xfrm>
          <a:prstGeom prst="rect">
            <a:avLst/>
          </a:prstGeom>
        </p:spPr>
        <p:txBody>
          <a:bodyPr/>
          <a:lstStyle/>
          <a:p>
            <a:pPr marL="0" indent="0">
              <a:buNone/>
            </a:pPr>
            <a:r>
              <a:rPr lang="en-US" sz="3600" dirty="0" smtClean="0"/>
              <a:t>1. </a:t>
            </a:r>
            <a:r>
              <a:rPr lang="en-US" sz="3600" dirty="0" smtClean="0">
                <a:latin typeface="Arial Narrow" panose="020B0606020202030204" pitchFamily="34" charset="0"/>
              </a:rPr>
              <a:t>More Effective Dissemination of DBT</a:t>
            </a:r>
          </a:p>
          <a:p>
            <a:pPr marL="0" indent="0">
              <a:buNone/>
            </a:pPr>
            <a:r>
              <a:rPr lang="en-US" sz="3600" dirty="0" smtClean="0">
                <a:solidFill>
                  <a:schemeClr val="tx1"/>
                </a:solidFill>
                <a:latin typeface="Arial Narrow" panose="020B0606020202030204" pitchFamily="34" charset="0"/>
              </a:rPr>
              <a:t>2. Research on treatment of suicidality </a:t>
            </a:r>
          </a:p>
          <a:p>
            <a:pPr marL="0" indent="0">
              <a:buNone/>
            </a:pPr>
            <a:r>
              <a:rPr lang="en-US" sz="3600" dirty="0" smtClean="0">
                <a:solidFill>
                  <a:schemeClr val="tx1"/>
                </a:solidFill>
                <a:latin typeface="Arial Narrow" panose="020B0606020202030204" pitchFamily="34" charset="0"/>
              </a:rPr>
              <a:t>3 Training  in suicide research methods</a:t>
            </a:r>
          </a:p>
          <a:p>
            <a:pPr marL="0" indent="0">
              <a:buNone/>
            </a:pPr>
            <a:r>
              <a:rPr lang="en-US" sz="3600" dirty="0" smtClean="0">
                <a:solidFill>
                  <a:schemeClr val="tx1"/>
                </a:solidFill>
                <a:latin typeface="Arial Narrow" panose="020B0606020202030204" pitchFamily="34" charset="0"/>
              </a:rPr>
              <a:t>4. Research to Answering the question “Is </a:t>
            </a:r>
            <a:r>
              <a:rPr lang="en-US" sz="3600" dirty="0">
                <a:solidFill>
                  <a:schemeClr val="tx1"/>
                </a:solidFill>
                <a:latin typeface="Arial Narrow" panose="020B0606020202030204" pitchFamily="34" charset="0"/>
              </a:rPr>
              <a:t>s</a:t>
            </a:r>
            <a:r>
              <a:rPr lang="en-US" sz="3600" dirty="0" smtClean="0">
                <a:solidFill>
                  <a:schemeClr val="tx1"/>
                </a:solidFill>
                <a:latin typeface="Arial Narrow" panose="020B0606020202030204" pitchFamily="34" charset="0"/>
              </a:rPr>
              <a:t>ending highly suicidal people to ED and hospitals iatrogenic rather than therapeutic?” </a:t>
            </a:r>
          </a:p>
          <a:p>
            <a:pPr marL="0" indent="0">
              <a:buNone/>
            </a:pPr>
            <a:r>
              <a:rPr lang="en-US" dirty="0">
                <a:latin typeface="Arial Narrow" panose="020B0606020202030204" pitchFamily="34" charset="0"/>
              </a:rPr>
              <a:t>5</a:t>
            </a:r>
            <a:r>
              <a:rPr lang="en-US" dirty="0" smtClean="0">
                <a:latin typeface="Arial Narrow" panose="020B0606020202030204" pitchFamily="34" charset="0"/>
              </a:rPr>
              <a:t>.</a:t>
            </a:r>
            <a:r>
              <a:rPr lang="en-US" sz="3600" dirty="0" smtClean="0">
                <a:solidFill>
                  <a:schemeClr val="tx1"/>
                </a:solidFill>
                <a:latin typeface="Arial Narrow" panose="020B0606020202030204" pitchFamily="34" charset="0"/>
              </a:rPr>
              <a:t> </a:t>
            </a:r>
            <a:r>
              <a:rPr lang="en-US" sz="3600" dirty="0" smtClean="0">
                <a:latin typeface="Arial Narrow" panose="020B0606020202030204" pitchFamily="34" charset="0"/>
              </a:rPr>
              <a:t>Stop fragilizing our graduate students and train them for high suicide risk cases </a:t>
            </a:r>
          </a:p>
          <a:p>
            <a:pPr marL="0" indent="0">
              <a:buNone/>
            </a:pPr>
            <a:r>
              <a:rPr lang="en-US" sz="3600" dirty="0">
                <a:solidFill>
                  <a:schemeClr val="tx1"/>
                </a:solidFill>
                <a:latin typeface="Arial Narrow" panose="020B0606020202030204" pitchFamily="34" charset="0"/>
              </a:rPr>
              <a:t>6</a:t>
            </a:r>
            <a:r>
              <a:rPr lang="en-US" sz="3600" dirty="0" smtClean="0">
                <a:solidFill>
                  <a:schemeClr val="tx1"/>
                </a:solidFill>
                <a:latin typeface="Arial Narrow" panose="020B0606020202030204" pitchFamily="34" charset="0"/>
              </a:rPr>
              <a:t>.  Address IRB &amp; University fears</a:t>
            </a:r>
            <a:endParaRPr lang="en-US" sz="3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859283643"/>
      </p:ext>
    </p:extLst>
  </p:cSld>
  <p:clrMapOvr>
    <a:masterClrMapping/>
  </p:clrMapOvr>
  <mc:AlternateContent xmlns:mc="http://schemas.openxmlformats.org/markup-compatibility/2006" xmlns:p14="http://schemas.microsoft.com/office/powerpoint/2010/main">
    <mc:Choice Requires="p14">
      <p:transition p14:dur="100" advClick="0">
        <p:cut/>
      </p:transition>
    </mc:Choice>
    <mc:Fallback xmlns="">
      <p:transition advClick="0">
        <p:cu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a:t>
            </a: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57</a:t>
            </a:fld>
            <a:endParaRPr lang="en-US" dirty="0"/>
          </a:p>
        </p:txBody>
      </p:sp>
      <p:sp>
        <p:nvSpPr>
          <p:cNvPr id="5" name="Content Placeholder 4"/>
          <p:cNvSpPr>
            <a:spLocks noGrp="1"/>
          </p:cNvSpPr>
          <p:nvPr>
            <p:ph sz="quarter" idx="4294967295"/>
          </p:nvPr>
        </p:nvSpPr>
        <p:spPr>
          <a:xfrm>
            <a:off x="628651" y="1600200"/>
            <a:ext cx="9172575" cy="4343400"/>
          </a:xfrm>
          <a:prstGeom prst="rect">
            <a:avLst/>
          </a:prstGeom>
        </p:spPr>
        <p:txBody>
          <a:bodyPr/>
          <a:lstStyle/>
          <a:p>
            <a:pPr marL="0" indent="0">
              <a:buNone/>
            </a:pPr>
            <a:r>
              <a:rPr lang="en-US" dirty="0" smtClean="0"/>
              <a:t>1. More effective dissemination of DBT</a:t>
            </a:r>
          </a:p>
          <a:p>
            <a:endParaRPr lang="en-US" dirty="0"/>
          </a:p>
          <a:p>
            <a:pPr algn="ctr"/>
            <a:r>
              <a:rPr lang="en-US" dirty="0" smtClean="0">
                <a:solidFill>
                  <a:schemeClr val="tx1"/>
                </a:solidFill>
              </a:rPr>
              <a:t>Computerized DBT Skills</a:t>
            </a:r>
            <a:endParaRPr lang="en-US" dirty="0">
              <a:solidFill>
                <a:schemeClr val="tx1"/>
              </a:solidFill>
            </a:endParaRPr>
          </a:p>
          <a:p>
            <a:pPr algn="ctr"/>
            <a:r>
              <a:rPr lang="en-US" dirty="0">
                <a:solidFill>
                  <a:schemeClr val="tx1"/>
                </a:solidFill>
              </a:rPr>
              <a:t> </a:t>
            </a:r>
            <a:r>
              <a:rPr lang="en-US" dirty="0" smtClean="0">
                <a:solidFill>
                  <a:schemeClr val="tx1"/>
                </a:solidFill>
              </a:rPr>
              <a:t>Computerized Psychotherapy</a:t>
            </a:r>
            <a:endParaRPr lang="en-US" dirty="0">
              <a:solidFill>
                <a:schemeClr val="tx1"/>
              </a:solidFill>
            </a:endParaRPr>
          </a:p>
          <a:p>
            <a:pPr algn="ctr"/>
            <a:r>
              <a:rPr lang="en-US" dirty="0" smtClean="0">
                <a:solidFill>
                  <a:schemeClr val="tx1"/>
                </a:solidFill>
              </a:rPr>
              <a:t>We can do this</a:t>
            </a:r>
            <a:endParaRPr lang="en-US" dirty="0">
              <a:solidFill>
                <a:schemeClr val="tx1"/>
              </a:solidFill>
            </a:endParaRPr>
          </a:p>
        </p:txBody>
      </p:sp>
    </p:spTree>
    <p:extLst>
      <p:ext uri="{BB962C8B-B14F-4D97-AF65-F5344CB8AC3E}">
        <p14:creationId xmlns:p14="http://schemas.microsoft.com/office/powerpoint/2010/main" val="3293000792"/>
      </p:ext>
    </p:extLst>
  </p:cSld>
  <p:clrMapOvr>
    <a:masterClrMapping/>
  </p:clrMapOvr>
  <mc:AlternateContent xmlns:mc="http://schemas.openxmlformats.org/markup-compatibility/2006" xmlns:p14="http://schemas.microsoft.com/office/powerpoint/2010/main">
    <mc:Choice Requires="p14">
      <p:transition p14:dur="100" advClick="0">
        <p:cut/>
      </p:transition>
    </mc:Choice>
    <mc:Fallback xmlns="">
      <p:transition advClick="0">
        <p:cut/>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a:t>
            </a: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58</a:t>
            </a:fld>
            <a:endParaRPr lang="en-US" dirty="0"/>
          </a:p>
        </p:txBody>
      </p:sp>
      <p:sp>
        <p:nvSpPr>
          <p:cNvPr id="5" name="Content Placeholder 4"/>
          <p:cNvSpPr>
            <a:spLocks noGrp="1"/>
          </p:cNvSpPr>
          <p:nvPr>
            <p:ph sz="quarter" idx="4294967295"/>
          </p:nvPr>
        </p:nvSpPr>
        <p:spPr>
          <a:xfrm>
            <a:off x="628651" y="1600200"/>
            <a:ext cx="9172575" cy="4343400"/>
          </a:xfrm>
          <a:prstGeom prst="rect">
            <a:avLst/>
          </a:prstGeom>
        </p:spPr>
        <p:txBody>
          <a:bodyPr/>
          <a:lstStyle/>
          <a:p>
            <a:pPr marL="0" indent="0">
              <a:buNone/>
            </a:pPr>
            <a:r>
              <a:rPr lang="en-US" dirty="0"/>
              <a:t>2</a:t>
            </a:r>
            <a:r>
              <a:rPr lang="en-US" dirty="0" smtClean="0"/>
              <a:t>. A more robust field of suicide researchers</a:t>
            </a:r>
          </a:p>
          <a:p>
            <a:endParaRPr lang="en-US" dirty="0"/>
          </a:p>
          <a:p>
            <a:pPr algn="ctr"/>
            <a:r>
              <a:rPr lang="en-US" dirty="0">
                <a:solidFill>
                  <a:schemeClr val="tx1"/>
                </a:solidFill>
              </a:rPr>
              <a:t>University of Washington</a:t>
            </a:r>
          </a:p>
          <a:p>
            <a:pPr algn="ctr"/>
            <a:r>
              <a:rPr lang="en-US" dirty="0">
                <a:solidFill>
                  <a:schemeClr val="tx1"/>
                </a:solidFill>
              </a:rPr>
              <a:t> Strategic planning meetings</a:t>
            </a:r>
          </a:p>
          <a:p>
            <a:pPr algn="ctr"/>
            <a:r>
              <a:rPr lang="en-US" dirty="0" smtClean="0">
                <a:solidFill>
                  <a:schemeClr val="tx1"/>
                </a:solidFill>
              </a:rPr>
              <a:t>Let's </a:t>
            </a:r>
            <a:r>
              <a:rPr lang="en-US" dirty="0">
                <a:solidFill>
                  <a:schemeClr val="tx1"/>
                </a:solidFill>
              </a:rPr>
              <a:t>try </a:t>
            </a:r>
            <a:r>
              <a:rPr lang="en-US" dirty="0" smtClean="0">
                <a:solidFill>
                  <a:schemeClr val="tx1"/>
                </a:solidFill>
              </a:rPr>
              <a:t>again </a:t>
            </a:r>
            <a:endParaRPr lang="en-US" dirty="0">
              <a:solidFill>
                <a:schemeClr val="tx1"/>
              </a:solidFill>
            </a:endParaRPr>
          </a:p>
        </p:txBody>
      </p:sp>
    </p:spTree>
    <p:extLst>
      <p:ext uri="{BB962C8B-B14F-4D97-AF65-F5344CB8AC3E}">
        <p14:creationId xmlns:p14="http://schemas.microsoft.com/office/powerpoint/2010/main" val="339312857"/>
      </p:ext>
    </p:extLst>
  </p:cSld>
  <p:clrMapOvr>
    <a:masterClrMapping/>
  </p:clrMapOvr>
  <mc:AlternateContent xmlns:mc="http://schemas.openxmlformats.org/markup-compatibility/2006" xmlns:p14="http://schemas.microsoft.com/office/powerpoint/2010/main">
    <mc:Choice Requires="p14">
      <p:transition p14:dur="100" advClick="0">
        <p:cut/>
      </p:transition>
    </mc:Choice>
    <mc:Fallback xmlns="">
      <p:transition advClick="0">
        <p:cut/>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a:t>
            </a: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59</a:t>
            </a:fld>
            <a:endParaRPr lang="en-US" dirty="0"/>
          </a:p>
        </p:txBody>
      </p:sp>
      <p:sp>
        <p:nvSpPr>
          <p:cNvPr id="5" name="Content Placeholder 4"/>
          <p:cNvSpPr>
            <a:spLocks noGrp="1"/>
          </p:cNvSpPr>
          <p:nvPr>
            <p:ph sz="quarter" idx="4294967295"/>
          </p:nvPr>
        </p:nvSpPr>
        <p:spPr>
          <a:xfrm>
            <a:off x="628651" y="1600200"/>
            <a:ext cx="9172575" cy="4343400"/>
          </a:xfrm>
          <a:prstGeom prst="rect">
            <a:avLst/>
          </a:prstGeom>
        </p:spPr>
        <p:txBody>
          <a:bodyPr/>
          <a:lstStyle/>
          <a:p>
            <a:pPr marL="0" indent="0">
              <a:buNone/>
            </a:pPr>
            <a:r>
              <a:rPr lang="en-US" dirty="0">
                <a:solidFill>
                  <a:schemeClr val="accent6"/>
                </a:solidFill>
              </a:rPr>
              <a:t>3</a:t>
            </a:r>
            <a:r>
              <a:rPr lang="en-US" dirty="0" smtClean="0">
                <a:solidFill>
                  <a:schemeClr val="accent6"/>
                </a:solidFill>
              </a:rPr>
              <a:t>. Answering the question “Is sending highly suicidal people to ED and hospitals iatrogenic rather than therapeutic?”</a:t>
            </a:r>
          </a:p>
          <a:p>
            <a:pPr marL="0" indent="0">
              <a:buNone/>
            </a:pPr>
            <a:endParaRPr lang="en-US" dirty="0">
              <a:solidFill>
                <a:schemeClr val="accent6"/>
              </a:solidFill>
            </a:endParaRPr>
          </a:p>
          <a:p>
            <a:pPr marL="0" indent="0">
              <a:buNone/>
            </a:pPr>
            <a:r>
              <a:rPr lang="en-US" dirty="0" smtClean="0">
                <a:solidFill>
                  <a:schemeClr val="tx1"/>
                </a:solidFill>
              </a:rPr>
              <a:t>Conduct RCTs comparing inpatient with outpatient for high suicide risk:</a:t>
            </a:r>
          </a:p>
          <a:p>
            <a:pPr marL="0" indent="0">
              <a:buNone/>
            </a:pPr>
            <a:endParaRPr lang="en-US" dirty="0" smtClean="0">
              <a:solidFill>
                <a:schemeClr val="tx1"/>
              </a:solidFill>
            </a:endParaRPr>
          </a:p>
        </p:txBody>
      </p:sp>
    </p:spTree>
    <p:extLst>
      <p:ext uri="{BB962C8B-B14F-4D97-AF65-F5344CB8AC3E}">
        <p14:creationId xmlns:p14="http://schemas.microsoft.com/office/powerpoint/2010/main" val="3471810119"/>
      </p:ext>
    </p:extLst>
  </p:cSld>
  <p:clrMapOvr>
    <a:masterClrMapping/>
  </p:clrMapOvr>
  <mc:AlternateContent xmlns:mc="http://schemas.openxmlformats.org/markup-compatibility/2006" xmlns:p14="http://schemas.microsoft.com/office/powerpoint/2010/main">
    <mc:Choice Requires="p14">
      <p:transition p14:dur="100" advClick="0">
        <p:cut/>
      </p:transition>
    </mc:Choice>
    <mc:Fallback xmlns="">
      <p:transition advClick="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 y="-152400"/>
            <a:ext cx="10513775" cy="1447800"/>
          </a:xfrm>
        </p:spPr>
        <p:txBody>
          <a:bodyPr/>
          <a:lstStyle/>
          <a:p>
            <a:pPr>
              <a:defRPr/>
            </a:pPr>
            <a:r>
              <a:rPr lang="en-US" dirty="0" smtClean="0"/>
              <a:t/>
            </a:r>
            <a:br>
              <a:rPr lang="en-US" dirty="0" smtClean="0"/>
            </a:br>
            <a:r>
              <a:rPr lang="en-US" dirty="0" smtClean="0"/>
              <a:t>Immediate Problems to Solve</a:t>
            </a:r>
            <a:endParaRPr lang="en-US" dirty="0"/>
          </a:p>
        </p:txBody>
      </p:sp>
      <p:sp>
        <p:nvSpPr>
          <p:cNvPr id="3" name="Content Placeholder 2"/>
          <p:cNvSpPr>
            <a:spLocks noGrp="1"/>
          </p:cNvSpPr>
          <p:nvPr>
            <p:ph idx="1"/>
          </p:nvPr>
        </p:nvSpPr>
        <p:spPr>
          <a:xfrm>
            <a:off x="460063" y="1393826"/>
            <a:ext cx="9673987" cy="5462588"/>
          </a:xfrm>
        </p:spPr>
        <p:txBody>
          <a:bodyPr/>
          <a:lstStyle/>
          <a:p>
            <a:pPr marL="742950" indent="-742950">
              <a:spcBef>
                <a:spcPts val="800"/>
              </a:spcBef>
              <a:buFont typeface="+mj-lt"/>
              <a:buAutoNum type="arabicPeriod"/>
              <a:defRPr/>
            </a:pPr>
            <a:r>
              <a:rPr lang="en-US" sz="3600" dirty="0" smtClean="0"/>
              <a:t>Extreme sensitivity to rejection and invalidation made a change focused treatment  untenable.  </a:t>
            </a:r>
            <a:r>
              <a:rPr lang="en-US" sz="3600" dirty="0" smtClean="0">
                <a:solidFill>
                  <a:schemeClr val="tx1"/>
                </a:solidFill>
              </a:rPr>
              <a:t>(I’m the cause?)</a:t>
            </a:r>
          </a:p>
          <a:p>
            <a:pPr marL="742950" indent="-742950">
              <a:spcBef>
                <a:spcPts val="800"/>
              </a:spcBef>
              <a:buFont typeface="+mj-lt"/>
              <a:buAutoNum type="arabicPeriod"/>
              <a:defRPr/>
            </a:pPr>
            <a:endParaRPr lang="en-US" sz="3600" dirty="0" smtClean="0"/>
          </a:p>
          <a:p>
            <a:pPr marL="742950" indent="-742950">
              <a:spcBef>
                <a:spcPts val="800"/>
              </a:spcBef>
              <a:buFont typeface="+mj-lt"/>
              <a:buAutoNum type="arabicPeriod"/>
              <a:defRPr/>
            </a:pPr>
            <a:r>
              <a:rPr lang="en-US" sz="3600" dirty="0" smtClean="0"/>
              <a:t>Extreme suffering made an acceptance based approach also untenable. </a:t>
            </a:r>
            <a:r>
              <a:rPr lang="en-US" sz="3600" dirty="0" smtClean="0">
                <a:solidFill>
                  <a:schemeClr val="tx1">
                    <a:lumMod val="95000"/>
                  </a:schemeClr>
                </a:solidFill>
              </a:rPr>
              <a:t>(Aren’t you going to help me?)</a:t>
            </a:r>
          </a:p>
          <a:p>
            <a:pPr marL="742950" indent="-742950">
              <a:defRPr/>
            </a:pPr>
            <a:endParaRPr lang="en-US" sz="3600" dirty="0" smtClean="0">
              <a:solidFill>
                <a:schemeClr val="tx1"/>
              </a:solidFill>
            </a:endParaRPr>
          </a:p>
          <a:p>
            <a:pPr marL="742950" indent="-742950">
              <a:defRPr/>
            </a:pPr>
            <a:endParaRPr lang="en-US" sz="3600" dirty="0" smtClean="0"/>
          </a:p>
        </p:txBody>
      </p:sp>
      <p:sp>
        <p:nvSpPr>
          <p:cNvPr id="4" name="Slide Number Placeholder 3"/>
          <p:cNvSpPr>
            <a:spLocks noGrp="1"/>
          </p:cNvSpPr>
          <p:nvPr>
            <p:ph type="sldNum" sz="quarter" idx="11"/>
          </p:nvPr>
        </p:nvSpPr>
        <p:spPr/>
        <p:txBody>
          <a:bodyPr/>
          <a:lstStyle/>
          <a:p>
            <a:pPr>
              <a:defRPr/>
            </a:pPr>
            <a:fld id="{8777A2C1-CE96-47CD-A945-9E714D94E1D4}" type="slidenum">
              <a:rPr lang="en-US" smtClean="0"/>
              <a:pPr>
                <a:defRPr/>
              </a:pPr>
              <a:t>6</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837880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a:t>
            </a: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60</a:t>
            </a:fld>
            <a:endParaRPr lang="en-US" dirty="0"/>
          </a:p>
        </p:txBody>
      </p:sp>
      <p:sp>
        <p:nvSpPr>
          <p:cNvPr id="5" name="Content Placeholder 4"/>
          <p:cNvSpPr>
            <a:spLocks noGrp="1"/>
          </p:cNvSpPr>
          <p:nvPr>
            <p:ph sz="quarter" idx="4294967295"/>
          </p:nvPr>
        </p:nvSpPr>
        <p:spPr>
          <a:xfrm>
            <a:off x="628651" y="1219200"/>
            <a:ext cx="9172575" cy="4724400"/>
          </a:xfrm>
          <a:prstGeom prst="rect">
            <a:avLst/>
          </a:prstGeom>
        </p:spPr>
        <p:txBody>
          <a:bodyPr/>
          <a:lstStyle/>
          <a:p>
            <a:pPr marL="0" indent="0">
              <a:buNone/>
            </a:pPr>
            <a:r>
              <a:rPr lang="en-US" dirty="0"/>
              <a:t>4</a:t>
            </a:r>
            <a:r>
              <a:rPr lang="en-US" dirty="0" smtClean="0"/>
              <a:t>. </a:t>
            </a:r>
            <a:r>
              <a:rPr lang="en-US" dirty="0" smtClean="0">
                <a:latin typeface="Arial Narrow" panose="020B0606020202030204" pitchFamily="34" charset="0"/>
              </a:rPr>
              <a:t>Stop fragilizing our graduate students and train them for high suicide risk cases </a:t>
            </a:r>
          </a:p>
          <a:p>
            <a:pPr algn="ctr"/>
            <a:r>
              <a:rPr lang="en-US" dirty="0" smtClean="0">
                <a:solidFill>
                  <a:schemeClr val="tx2"/>
                </a:solidFill>
                <a:latin typeface="Arial Narrow" panose="020B0606020202030204" pitchFamily="34" charset="0"/>
              </a:rPr>
              <a:t>Develop </a:t>
            </a:r>
            <a:r>
              <a:rPr lang="en-US" dirty="0">
                <a:solidFill>
                  <a:schemeClr val="tx2"/>
                </a:solidFill>
                <a:latin typeface="Arial Narrow" panose="020B0606020202030204" pitchFamily="34" charset="0"/>
              </a:rPr>
              <a:t>high risk for suicide </a:t>
            </a:r>
            <a:r>
              <a:rPr lang="en-US" dirty="0" smtClean="0">
                <a:solidFill>
                  <a:schemeClr val="tx2"/>
                </a:solidFill>
                <a:latin typeface="Arial Narrow" panose="020B0606020202030204" pitchFamily="34" charset="0"/>
              </a:rPr>
              <a:t>practicums</a:t>
            </a:r>
          </a:p>
          <a:p>
            <a:pPr algn="ctr"/>
            <a:r>
              <a:rPr lang="en-US" dirty="0" smtClean="0">
                <a:solidFill>
                  <a:schemeClr val="tx2"/>
                </a:solidFill>
                <a:latin typeface="Arial Narrow" panose="020B0606020202030204" pitchFamily="34" charset="0"/>
              </a:rPr>
              <a:t>Disseminate effective programs</a:t>
            </a:r>
          </a:p>
          <a:p>
            <a:pPr algn="ctr"/>
            <a:r>
              <a:rPr lang="en-US" dirty="0" smtClean="0">
                <a:solidFill>
                  <a:schemeClr val="tx2"/>
                </a:solidFill>
                <a:latin typeface="Arial Narrow" panose="020B0606020202030204" pitchFamily="34" charset="0"/>
              </a:rPr>
              <a:t>Such as the </a:t>
            </a:r>
          </a:p>
          <a:p>
            <a:pPr algn="ctr"/>
            <a:r>
              <a:rPr lang="en-US" dirty="0" smtClean="0">
                <a:solidFill>
                  <a:schemeClr val="tx2"/>
                </a:solidFill>
                <a:latin typeface="Arial Narrow" panose="020B0606020202030204" pitchFamily="34" charset="0"/>
              </a:rPr>
              <a:t>University of Washington Program</a:t>
            </a:r>
          </a:p>
          <a:p>
            <a:pPr algn="ctr"/>
            <a:r>
              <a:rPr lang="en-US" dirty="0" smtClean="0">
                <a:solidFill>
                  <a:schemeClr val="tx2"/>
                </a:solidFill>
                <a:latin typeface="Arial Narrow" panose="020B0606020202030204" pitchFamily="34" charset="0"/>
              </a:rPr>
              <a:t>Treating high risk adolescents</a:t>
            </a:r>
            <a:r>
              <a:rPr lang="en-US" dirty="0">
                <a:solidFill>
                  <a:schemeClr val="tx2"/>
                </a:solidFill>
                <a:latin typeface="Arial Narrow" panose="020B0606020202030204" pitchFamily="34" charset="0"/>
              </a:rPr>
              <a:t>, adults and </a:t>
            </a:r>
            <a:endParaRPr lang="en-US" dirty="0" smtClean="0">
              <a:solidFill>
                <a:schemeClr val="tx2"/>
              </a:solidFill>
              <a:latin typeface="Arial Narrow" panose="020B0606020202030204" pitchFamily="34" charset="0"/>
            </a:endParaRPr>
          </a:p>
          <a:p>
            <a:pPr marL="0" indent="0" algn="ctr">
              <a:buNone/>
            </a:pPr>
            <a:r>
              <a:rPr lang="en-US" dirty="0" smtClean="0">
                <a:solidFill>
                  <a:schemeClr val="tx2"/>
                </a:solidFill>
                <a:latin typeface="Arial Narrow" panose="020B0606020202030204" pitchFamily="34" charset="0"/>
              </a:rPr>
              <a:t>friends and families</a:t>
            </a:r>
          </a:p>
          <a:p>
            <a:pPr algn="ctr"/>
            <a:endParaRPr lang="en-US" dirty="0" smtClean="0">
              <a:solidFill>
                <a:schemeClr val="tx2"/>
              </a:solidFill>
            </a:endParaRPr>
          </a:p>
        </p:txBody>
      </p:sp>
    </p:spTree>
    <p:extLst>
      <p:ext uri="{BB962C8B-B14F-4D97-AF65-F5344CB8AC3E}">
        <p14:creationId xmlns:p14="http://schemas.microsoft.com/office/powerpoint/2010/main" val="1762854113"/>
      </p:ext>
    </p:extLst>
  </p:cSld>
  <p:clrMapOvr>
    <a:masterClrMapping/>
  </p:clrMapOvr>
  <p:transition advClick="0">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needed</a:t>
            </a:r>
            <a:endParaRPr lang="en-US" dirty="0"/>
          </a:p>
        </p:txBody>
      </p:sp>
      <p:sp>
        <p:nvSpPr>
          <p:cNvPr id="4" name="Slide Number Placeholder 3"/>
          <p:cNvSpPr>
            <a:spLocks noGrp="1"/>
          </p:cNvSpPr>
          <p:nvPr>
            <p:ph type="sldNum" sz="quarter" idx="12"/>
          </p:nvPr>
        </p:nvSpPr>
        <p:spPr/>
        <p:txBody>
          <a:bodyPr/>
          <a:lstStyle/>
          <a:p>
            <a:fld id="{2A63B69A-72B2-4A41-B578-489C9C5AB7CA}" type="slidenum">
              <a:rPr lang="en-US" smtClean="0"/>
              <a:pPr/>
              <a:t>61</a:t>
            </a:fld>
            <a:endParaRPr lang="en-US" dirty="0"/>
          </a:p>
        </p:txBody>
      </p:sp>
      <p:sp>
        <p:nvSpPr>
          <p:cNvPr id="5" name="Content Placeholder 4"/>
          <p:cNvSpPr>
            <a:spLocks noGrp="1"/>
          </p:cNvSpPr>
          <p:nvPr>
            <p:ph sz="quarter" idx="4294967295"/>
          </p:nvPr>
        </p:nvSpPr>
        <p:spPr>
          <a:xfrm>
            <a:off x="628651" y="1219200"/>
            <a:ext cx="9172575" cy="4724400"/>
          </a:xfrm>
          <a:prstGeom prst="rect">
            <a:avLst/>
          </a:prstGeom>
        </p:spPr>
        <p:txBody>
          <a:bodyPr/>
          <a:lstStyle/>
          <a:p>
            <a:pPr marL="0" indent="0">
              <a:buNone/>
            </a:pPr>
            <a:r>
              <a:rPr lang="en-US" dirty="0"/>
              <a:t>4</a:t>
            </a:r>
            <a:r>
              <a:rPr lang="en-US" dirty="0" smtClean="0"/>
              <a:t>. </a:t>
            </a:r>
            <a:r>
              <a:rPr lang="en-US" sz="4800" dirty="0">
                <a:solidFill>
                  <a:schemeClr val="tx1"/>
                </a:solidFill>
                <a:latin typeface="Arial Narrow" panose="020B0606020202030204" pitchFamily="34" charset="0"/>
              </a:rPr>
              <a:t>Address IRB &amp; University fears</a:t>
            </a:r>
            <a:endParaRPr lang="en-US" dirty="0">
              <a:solidFill>
                <a:schemeClr val="tx1"/>
              </a:solidFill>
              <a:latin typeface="Arial Narrow" panose="020B0606020202030204" pitchFamily="34" charset="0"/>
            </a:endParaRPr>
          </a:p>
          <a:p>
            <a:pPr algn="ctr"/>
            <a:r>
              <a:rPr lang="en-US" dirty="0" smtClean="0">
                <a:solidFill>
                  <a:schemeClr val="accent6"/>
                </a:solidFill>
                <a:latin typeface="Arial Narrow" panose="020B0606020202030204" pitchFamily="34" charset="0"/>
              </a:rPr>
              <a:t>Develop Instructions on how to get Through an IRB</a:t>
            </a:r>
          </a:p>
          <a:p>
            <a:pPr marL="0" indent="0" algn="ctr">
              <a:buNone/>
            </a:pPr>
            <a:r>
              <a:rPr lang="en-US" dirty="0" smtClean="0">
                <a:solidFill>
                  <a:schemeClr val="tx1"/>
                </a:solidFill>
                <a:latin typeface="Arial Narrow" panose="020B0606020202030204" pitchFamily="34" charset="0"/>
              </a:rPr>
              <a:t>Helen McGough and I are writing a book on how the two of us (She </a:t>
            </a:r>
            <a:r>
              <a:rPr lang="en-US" dirty="0">
                <a:solidFill>
                  <a:schemeClr val="tx1"/>
                </a:solidFill>
                <a:latin typeface="Arial Narrow" panose="020B0606020202030204" pitchFamily="34" charset="0"/>
              </a:rPr>
              <a:t>as head of the </a:t>
            </a:r>
            <a:r>
              <a:rPr lang="en-US" dirty="0" smtClean="0">
                <a:solidFill>
                  <a:schemeClr val="tx1"/>
                </a:solidFill>
                <a:latin typeface="Arial Narrow" panose="020B0606020202030204" pitchFamily="34" charset="0"/>
              </a:rPr>
              <a:t>IRB), got me through every </a:t>
            </a:r>
            <a:r>
              <a:rPr lang="en-US" dirty="0" smtClean="0">
                <a:solidFill>
                  <a:schemeClr val="tx2"/>
                </a:solidFill>
                <a:latin typeface="Arial Narrow" panose="020B0606020202030204" pitchFamily="34" charset="0"/>
              </a:rPr>
              <a:t>study I did.</a:t>
            </a:r>
          </a:p>
          <a:p>
            <a:pPr algn="ctr"/>
            <a:r>
              <a:rPr lang="en-US" dirty="0" smtClean="0">
                <a:solidFill>
                  <a:schemeClr val="accent6"/>
                </a:solidFill>
                <a:latin typeface="Arial Narrow" panose="020B0606020202030204" pitchFamily="34" charset="0"/>
              </a:rPr>
              <a:t>On this topic, can I tell you how wonderful the </a:t>
            </a:r>
          </a:p>
          <a:p>
            <a:pPr marL="0" indent="0" algn="ctr">
              <a:buNone/>
            </a:pPr>
            <a:r>
              <a:rPr lang="en-US" dirty="0" smtClean="0">
                <a:solidFill>
                  <a:schemeClr val="accent6"/>
                </a:solidFill>
                <a:latin typeface="Arial Narrow" panose="020B0606020202030204" pitchFamily="34" charset="0"/>
              </a:rPr>
              <a:t>UW police have been to us?</a:t>
            </a:r>
          </a:p>
          <a:p>
            <a:pPr algn="ctr"/>
            <a:r>
              <a:rPr lang="en-US" dirty="0" smtClean="0">
                <a:solidFill>
                  <a:schemeClr val="accent6"/>
                </a:solidFill>
                <a:latin typeface="Arial Narrow" panose="020B0606020202030204" pitchFamily="34" charset="0"/>
              </a:rPr>
              <a:t>Fabulous, Fabulous!!!</a:t>
            </a:r>
          </a:p>
          <a:p>
            <a:pPr algn="ctr"/>
            <a:endParaRPr lang="en-US" dirty="0" smtClean="0">
              <a:solidFill>
                <a:schemeClr val="tx2"/>
              </a:solidFill>
            </a:endParaRPr>
          </a:p>
        </p:txBody>
      </p:sp>
    </p:spTree>
    <p:extLst>
      <p:ext uri="{BB962C8B-B14F-4D97-AF65-F5344CB8AC3E}">
        <p14:creationId xmlns:p14="http://schemas.microsoft.com/office/powerpoint/2010/main" val="422220843"/>
      </p:ext>
    </p:extLst>
  </p:cSld>
  <p:clrMapOvr>
    <a:masterClrMapping/>
  </p:clrMapOvr>
  <p:transition advClick="0">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5400" dirty="0" smtClean="0">
                <a:latin typeface="Arial Narrow" panose="020B0606020202030204" pitchFamily="34" charset="0"/>
              </a:rPr>
              <a:t>Real Change IS POSSIBLE</a:t>
            </a:r>
          </a:p>
          <a:p>
            <a:pPr marL="0" indent="0" algn="ctr">
              <a:buNone/>
            </a:pPr>
            <a:r>
              <a:rPr lang="en-US" sz="5400" dirty="0" smtClean="0">
                <a:latin typeface="Arial Narrow" panose="020B0606020202030204" pitchFamily="34" charset="0"/>
              </a:rPr>
              <a:t>We can do this if we work together</a:t>
            </a:r>
            <a:endParaRPr lang="en-US" sz="5400" dirty="0">
              <a:latin typeface="Arial Narrow" panose="020B0606020202030204" pitchFamily="34" charset="0"/>
            </a:endParaRPr>
          </a:p>
        </p:txBody>
      </p:sp>
      <p:sp>
        <p:nvSpPr>
          <p:cNvPr id="4" name="Slide Number Placeholder 3"/>
          <p:cNvSpPr>
            <a:spLocks noGrp="1"/>
          </p:cNvSpPr>
          <p:nvPr>
            <p:ph type="sldNum" sz="quarter" idx="11"/>
          </p:nvPr>
        </p:nvSpPr>
        <p:spPr/>
        <p:txBody>
          <a:bodyPr/>
          <a:lstStyle/>
          <a:p>
            <a:pPr>
              <a:defRPr/>
            </a:pPr>
            <a:fld id="{DB3599C1-5522-44D8-8845-64D05C6FA469}" type="slidenum">
              <a:rPr lang="en-US" smtClean="0"/>
              <a:pPr>
                <a:defRPr/>
              </a:pPr>
              <a:t>62</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30972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6978" name="Rectangle 2"/>
          <p:cNvSpPr>
            <a:spLocks noGrp="1" noChangeArrowheads="1"/>
          </p:cNvSpPr>
          <p:nvPr>
            <p:ph type="title" idx="4294967295"/>
          </p:nvPr>
        </p:nvSpPr>
        <p:spPr>
          <a:xfrm>
            <a:off x="0" y="-76200"/>
            <a:ext cx="10513775" cy="1600199"/>
          </a:xfrm>
        </p:spPr>
        <p:txBody>
          <a:bodyPr/>
          <a:lstStyle/>
          <a:p>
            <a:pPr>
              <a:defRPr/>
            </a:pPr>
            <a:r>
              <a:rPr lang="en-US" dirty="0" smtClean="0"/>
              <a:t/>
            </a:r>
            <a:br>
              <a:rPr lang="en-US" dirty="0" smtClean="0"/>
            </a:br>
            <a:r>
              <a:rPr lang="en-US" dirty="0" smtClean="0"/>
              <a:t>I Needed New </a:t>
            </a:r>
            <a:r>
              <a:rPr lang="en-US" dirty="0"/>
              <a:t>Therapist Strategies</a:t>
            </a:r>
          </a:p>
        </p:txBody>
      </p:sp>
      <p:sp>
        <p:nvSpPr>
          <p:cNvPr id="2046979" name="Rectangle 3"/>
          <p:cNvSpPr>
            <a:spLocks noGrp="1" noChangeArrowheads="1"/>
          </p:cNvSpPr>
          <p:nvPr>
            <p:ph type="body" idx="4294967295"/>
          </p:nvPr>
        </p:nvSpPr>
        <p:spPr>
          <a:xfrm>
            <a:off x="622544" y="1030292"/>
            <a:ext cx="9891236" cy="5826125"/>
          </a:xfrm>
        </p:spPr>
        <p:txBody>
          <a:bodyPr/>
          <a:lstStyle/>
          <a:p>
            <a:pPr>
              <a:defRPr/>
            </a:pPr>
            <a:endParaRPr lang="en-US" dirty="0" smtClean="0"/>
          </a:p>
          <a:p>
            <a:pPr>
              <a:defRPr/>
            </a:pPr>
            <a:r>
              <a:rPr lang="en-US" dirty="0" smtClean="0"/>
              <a:t>Synthesis </a:t>
            </a:r>
            <a:r>
              <a:rPr lang="en-US" dirty="0"/>
              <a:t>of:</a:t>
            </a:r>
          </a:p>
          <a:p>
            <a:pPr lvl="1">
              <a:defRPr/>
            </a:pPr>
            <a:r>
              <a:rPr lang="en-US" dirty="0"/>
              <a:t>Technology of Change and</a:t>
            </a:r>
          </a:p>
          <a:p>
            <a:pPr lvl="1">
              <a:lnSpc>
                <a:spcPct val="80000"/>
              </a:lnSpc>
              <a:defRPr/>
            </a:pPr>
            <a:r>
              <a:rPr lang="en-US" dirty="0"/>
              <a:t>Technology of ACCEPTANCE</a:t>
            </a:r>
          </a:p>
          <a:p>
            <a:pPr>
              <a:defRPr/>
            </a:pPr>
            <a:r>
              <a:rPr lang="en-US" dirty="0"/>
              <a:t>Spaciousness of Mind</a:t>
            </a:r>
          </a:p>
          <a:p>
            <a:pPr lvl="1">
              <a:lnSpc>
                <a:spcPct val="90000"/>
              </a:lnSpc>
              <a:defRPr/>
            </a:pPr>
            <a:r>
              <a:rPr lang="en-US" dirty="0"/>
              <a:t>To “dance” with movement, speed and flow </a:t>
            </a:r>
          </a:p>
          <a:p>
            <a:pPr>
              <a:defRPr/>
            </a:pPr>
            <a:r>
              <a:rPr lang="en-US" dirty="0"/>
              <a:t>Radical ACCEPTANCE of:</a:t>
            </a:r>
          </a:p>
          <a:p>
            <a:pPr lvl="1">
              <a:lnSpc>
                <a:spcPct val="80000"/>
              </a:lnSpc>
              <a:defRPr/>
            </a:pPr>
            <a:r>
              <a:rPr lang="en-US" dirty="0" smtClean="0"/>
              <a:t>Client Slow </a:t>
            </a:r>
            <a:r>
              <a:rPr lang="en-US" dirty="0"/>
              <a:t>and Episodic Rate of Progress </a:t>
            </a:r>
          </a:p>
          <a:p>
            <a:pPr lvl="1">
              <a:lnSpc>
                <a:spcPct val="80000"/>
              </a:lnSpc>
              <a:defRPr/>
            </a:pPr>
            <a:r>
              <a:rPr lang="en-US" dirty="0"/>
              <a:t>Risk of Suicide</a:t>
            </a:r>
          </a:p>
          <a:p>
            <a:pPr>
              <a:lnSpc>
                <a:spcPct val="80000"/>
              </a:lnSpc>
              <a:defRPr/>
            </a:pPr>
            <a:r>
              <a:rPr lang="en-US" dirty="0"/>
              <a:t>Humility</a:t>
            </a:r>
          </a:p>
          <a:p>
            <a:pPr lvl="1">
              <a:lnSpc>
                <a:spcPct val="80000"/>
              </a:lnSpc>
              <a:defRPr/>
            </a:pPr>
            <a:r>
              <a:rPr lang="en-US" dirty="0"/>
              <a:t>To see the transactional nature of the enterprise</a:t>
            </a:r>
          </a:p>
          <a:p>
            <a:pPr>
              <a:defRPr/>
            </a:pPr>
            <a:endParaRPr lang="en-US" dirty="0"/>
          </a:p>
        </p:txBody>
      </p:sp>
      <p:sp>
        <p:nvSpPr>
          <p:cNvPr id="2" name="Slide Number Placeholder 1"/>
          <p:cNvSpPr>
            <a:spLocks noGrp="1"/>
          </p:cNvSpPr>
          <p:nvPr>
            <p:ph type="sldNum" sz="quarter" idx="11"/>
          </p:nvPr>
        </p:nvSpPr>
        <p:spPr/>
        <p:txBody>
          <a:bodyPr/>
          <a:lstStyle/>
          <a:p>
            <a:pPr>
              <a:defRPr/>
            </a:pPr>
            <a:fld id="{BAAA3B9D-0401-41F6-A412-553B6C9CAEBC}" type="slidenum">
              <a:rPr lang="en-US" smtClean="0"/>
              <a:pPr>
                <a:defRPr/>
              </a:pPr>
              <a:t>7</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8127153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697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697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697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697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697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4697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697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6979">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046979">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69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22" name="Rectangle 2"/>
          <p:cNvSpPr>
            <a:spLocks noGrp="1" noChangeArrowheads="1"/>
          </p:cNvSpPr>
          <p:nvPr>
            <p:ph type="title"/>
          </p:nvPr>
        </p:nvSpPr>
        <p:spPr>
          <a:xfrm>
            <a:off x="5" y="0"/>
            <a:ext cx="10513775" cy="2590800"/>
          </a:xfrm>
          <a:effectLst/>
          <a:extLst/>
        </p:spPr>
        <p:txBody>
          <a:bodyPr/>
          <a:lstStyle/>
          <a:p>
            <a:pPr>
              <a:defRPr/>
            </a:pPr>
            <a:r>
              <a:rPr lang="en-US" sz="4100" dirty="0"/>
              <a:t>Solution Was to </a:t>
            </a:r>
            <a:r>
              <a:rPr lang="en-US" sz="4100" dirty="0" smtClean="0"/>
              <a:t>Apply </a:t>
            </a:r>
            <a:r>
              <a:rPr lang="en-US" sz="4100" dirty="0"/>
              <a:t/>
            </a:r>
            <a:br>
              <a:rPr lang="en-US" sz="4100" dirty="0"/>
            </a:br>
            <a:r>
              <a:rPr lang="en-US" sz="4100" dirty="0"/>
              <a:t>A </a:t>
            </a:r>
            <a:r>
              <a:rPr lang="en-US" sz="4100" dirty="0" smtClean="0"/>
              <a:t>Dialectical </a:t>
            </a:r>
            <a:r>
              <a:rPr lang="en-US" sz="4100" dirty="0"/>
              <a:t>Approach  Balancing</a:t>
            </a:r>
          </a:p>
        </p:txBody>
      </p:sp>
      <p:sp>
        <p:nvSpPr>
          <p:cNvPr id="23555" name="Rectangle 3"/>
          <p:cNvSpPr>
            <a:spLocks noGrp="1" noChangeArrowheads="1"/>
          </p:cNvSpPr>
          <p:nvPr>
            <p:ph type="body" idx="1"/>
          </p:nvPr>
        </p:nvSpPr>
        <p:spPr>
          <a:xfrm>
            <a:off x="6188874" y="2522541"/>
            <a:ext cx="4326731" cy="1016254"/>
          </a:xfrm>
        </p:spPr>
        <p:txBody>
          <a:bodyPr>
            <a:spAutoFit/>
          </a:bodyPr>
          <a:lstStyle/>
          <a:p>
            <a:pPr marL="0" indent="0" algn="ctr">
              <a:lnSpc>
                <a:spcPct val="50000"/>
              </a:lnSpc>
              <a:spcBef>
                <a:spcPct val="50000"/>
              </a:spcBef>
              <a:buFontTx/>
              <a:buNone/>
            </a:pPr>
            <a:r>
              <a:rPr lang="en-US" sz="4000" dirty="0" smtClean="0">
                <a:effectLst/>
              </a:rPr>
              <a:t>Acceptance</a:t>
            </a:r>
          </a:p>
          <a:p>
            <a:pPr marL="0" indent="0" algn="ctr">
              <a:lnSpc>
                <a:spcPct val="50000"/>
              </a:lnSpc>
              <a:spcBef>
                <a:spcPct val="50000"/>
              </a:spcBef>
              <a:buFontTx/>
              <a:buNone/>
            </a:pPr>
            <a:r>
              <a:rPr lang="en-US" sz="4000" dirty="0" smtClean="0">
                <a:effectLst/>
              </a:rPr>
              <a:t>Strategies</a:t>
            </a:r>
          </a:p>
        </p:txBody>
      </p:sp>
      <p:sp>
        <p:nvSpPr>
          <p:cNvPr id="23556" name="Freeform 4"/>
          <p:cNvSpPr>
            <a:spLocks/>
          </p:cNvSpPr>
          <p:nvPr/>
        </p:nvSpPr>
        <p:spPr bwMode="auto">
          <a:xfrm>
            <a:off x="2240046" y="3743326"/>
            <a:ext cx="6479143" cy="1785938"/>
          </a:xfrm>
          <a:custGeom>
            <a:avLst/>
            <a:gdLst>
              <a:gd name="T0" fmla="*/ 2147483647 w 2996"/>
              <a:gd name="T1" fmla="*/ 0 h 1310"/>
              <a:gd name="T2" fmla="*/ 2147483647 w 2996"/>
              <a:gd name="T3" fmla="*/ 2147483647 h 1310"/>
              <a:gd name="T4" fmla="*/ 0 w 2996"/>
              <a:gd name="T5" fmla="*/ 2147483647 h 1310"/>
              <a:gd name="T6" fmla="*/ 2147483647 w 2996"/>
              <a:gd name="T7" fmla="*/ 0 h 1310"/>
              <a:gd name="T8" fmla="*/ 0 60000 65536"/>
              <a:gd name="T9" fmla="*/ 0 60000 65536"/>
              <a:gd name="T10" fmla="*/ 0 60000 65536"/>
              <a:gd name="T11" fmla="*/ 0 60000 65536"/>
              <a:gd name="T12" fmla="*/ 0 w 2996"/>
              <a:gd name="T13" fmla="*/ 0 h 1310"/>
              <a:gd name="T14" fmla="*/ 2996 w 2996"/>
              <a:gd name="T15" fmla="*/ 1310 h 1310"/>
            </a:gdLst>
            <a:ahLst/>
            <a:cxnLst>
              <a:cxn ang="T8">
                <a:pos x="T0" y="T1"/>
              </a:cxn>
              <a:cxn ang="T9">
                <a:pos x="T2" y="T3"/>
              </a:cxn>
              <a:cxn ang="T10">
                <a:pos x="T4" y="T5"/>
              </a:cxn>
              <a:cxn ang="T11">
                <a:pos x="T6" y="T7"/>
              </a:cxn>
            </a:cxnLst>
            <a:rect l="T12" t="T13" r="T14" b="T15"/>
            <a:pathLst>
              <a:path w="2996" h="1310">
                <a:moveTo>
                  <a:pt x="1499" y="0"/>
                </a:moveTo>
                <a:lnTo>
                  <a:pt x="2995" y="1309"/>
                </a:lnTo>
                <a:lnTo>
                  <a:pt x="0" y="1309"/>
                </a:lnTo>
                <a:lnTo>
                  <a:pt x="1499" y="0"/>
                </a:lnTo>
              </a:path>
            </a:pathLst>
          </a:custGeom>
          <a:solidFill>
            <a:schemeClr val="hlink"/>
          </a:solidFill>
          <a:ln w="9525" cap="rnd">
            <a:solidFill>
              <a:schemeClr val="tx1"/>
            </a:solidFill>
            <a:round/>
            <a:headEnd type="none" w="sm" len="sm"/>
            <a:tailEnd type="none" w="sm" len="sm"/>
          </a:ln>
        </p:spPr>
        <p:txBody>
          <a:bodyPr/>
          <a:lstStyle/>
          <a:p>
            <a:endParaRPr lang="en-US"/>
          </a:p>
        </p:txBody>
      </p:sp>
      <p:sp>
        <p:nvSpPr>
          <p:cNvPr id="23557" name="Line 5"/>
          <p:cNvSpPr>
            <a:spLocks noChangeShapeType="1"/>
          </p:cNvSpPr>
          <p:nvPr/>
        </p:nvSpPr>
        <p:spPr bwMode="auto">
          <a:xfrm>
            <a:off x="292104" y="3632203"/>
            <a:ext cx="10059194" cy="3175"/>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29926" name="Rectangle 6"/>
          <p:cNvSpPr>
            <a:spLocks noChangeArrowheads="1"/>
          </p:cNvSpPr>
          <p:nvPr/>
        </p:nvSpPr>
        <p:spPr bwMode="auto">
          <a:xfrm>
            <a:off x="876300" y="2590803"/>
            <a:ext cx="5082540" cy="955808"/>
          </a:xfrm>
          <a:prstGeom prst="rect">
            <a:avLst/>
          </a:prstGeom>
          <a:noFill/>
          <a:ln>
            <a:noFill/>
          </a:ln>
          <a:effectLst/>
          <a:extLst/>
        </p:spPr>
        <p:txBody>
          <a:bodyPr lIns="91713" tIns="46562" rIns="91713" bIns="46562">
            <a:spAutoFit/>
          </a:bodyPr>
          <a:lstStyle/>
          <a:p>
            <a:pPr eaLnBrk="0" hangingPunct="0">
              <a:lnSpc>
                <a:spcPct val="70000"/>
              </a:lnSpc>
              <a:spcBef>
                <a:spcPct val="50000"/>
              </a:spcBef>
              <a:defRPr/>
            </a:pPr>
            <a:r>
              <a:rPr lang="en-US" sz="4000" dirty="0">
                <a:effectLst>
                  <a:outerShdw blurRad="38100" dist="38100" dir="2700000" algn="tl">
                    <a:srgbClr val="000000"/>
                  </a:outerShdw>
                </a:effectLst>
                <a:latin typeface="Arial" charset="0"/>
                <a:cs typeface="+mn-cs"/>
              </a:rPr>
              <a:t>Change</a:t>
            </a:r>
          </a:p>
          <a:p>
            <a:pPr eaLnBrk="0" hangingPunct="0">
              <a:lnSpc>
                <a:spcPct val="20000"/>
              </a:lnSpc>
              <a:spcBef>
                <a:spcPct val="50000"/>
              </a:spcBef>
              <a:defRPr/>
            </a:pPr>
            <a:r>
              <a:rPr lang="en-US" sz="4000" dirty="0">
                <a:effectLst>
                  <a:outerShdw blurRad="38100" dist="38100" dir="2700000" algn="tl">
                    <a:srgbClr val="000000"/>
                  </a:outerShdw>
                </a:effectLst>
                <a:latin typeface="Arial" charset="0"/>
                <a:cs typeface="+mn-cs"/>
              </a:rPr>
              <a:t>Strategies </a:t>
            </a:r>
          </a:p>
        </p:txBody>
      </p:sp>
      <p:sp>
        <p:nvSpPr>
          <p:cNvPr id="2129927" name="Rectangle 7"/>
          <p:cNvSpPr>
            <a:spLocks noChangeArrowheads="1"/>
          </p:cNvSpPr>
          <p:nvPr/>
        </p:nvSpPr>
        <p:spPr bwMode="auto">
          <a:xfrm>
            <a:off x="3738880" y="4521203"/>
            <a:ext cx="3388360" cy="709587"/>
          </a:xfrm>
          <a:prstGeom prst="rect">
            <a:avLst/>
          </a:prstGeom>
          <a:noFill/>
          <a:ln>
            <a:noFill/>
          </a:ln>
          <a:effectLst/>
          <a:extLst/>
        </p:spPr>
        <p:txBody>
          <a:bodyPr lIns="91713" tIns="46562" rIns="91713" bIns="46562">
            <a:spAutoFit/>
          </a:bodyPr>
          <a:lstStyle/>
          <a:p>
            <a:pPr eaLnBrk="0" hangingPunct="0">
              <a:spcBef>
                <a:spcPct val="50000"/>
              </a:spcBef>
              <a:defRPr/>
            </a:pPr>
            <a:r>
              <a:rPr lang="en-US" sz="4000" dirty="0" smtClean="0">
                <a:effectLst>
                  <a:outerShdw blurRad="38100" dist="38100" dir="2700000" algn="tl">
                    <a:srgbClr val="000000"/>
                  </a:outerShdw>
                </a:effectLst>
                <a:latin typeface="Arial" charset="0"/>
                <a:cs typeface="+mn-cs"/>
              </a:rPr>
              <a:t>    Dialectics</a:t>
            </a:r>
            <a:endParaRPr lang="en-US" sz="4000" dirty="0">
              <a:effectLst>
                <a:outerShdw blurRad="38100" dist="38100" dir="2700000" algn="tl">
                  <a:srgbClr val="000000"/>
                </a:outerShdw>
              </a:effectLst>
              <a:latin typeface="Arial" charset="0"/>
              <a:cs typeface="+mn-cs"/>
            </a:endParaRPr>
          </a:p>
        </p:txBody>
      </p:sp>
      <p:sp>
        <p:nvSpPr>
          <p:cNvPr id="2" name="Slide Number Placeholder 1"/>
          <p:cNvSpPr>
            <a:spLocks noGrp="1"/>
          </p:cNvSpPr>
          <p:nvPr>
            <p:ph type="sldNum" sz="quarter" idx="11"/>
          </p:nvPr>
        </p:nvSpPr>
        <p:spPr/>
        <p:txBody>
          <a:bodyPr/>
          <a:lstStyle/>
          <a:p>
            <a:pPr>
              <a:defRPr/>
            </a:pPr>
            <a:fld id="{8777A2C1-CE96-47CD-A945-9E714D94E1D4}" type="slidenum">
              <a:rPr lang="en-US" smtClean="0"/>
              <a:pPr>
                <a:defRPr/>
              </a:pPr>
              <a:t>8</a:t>
            </a:fld>
            <a:endParaRPr lang="en-US"/>
          </a:p>
        </p:txBody>
      </p:sp>
      <p:sp>
        <p:nvSpPr>
          <p:cNvPr id="3" name="Footer Placeholder 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8499651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10780517" cy="1447800"/>
          </a:xfrm>
          <a:effectLst/>
        </p:spPr>
        <p:txBody>
          <a:bodyPr/>
          <a:lstStyle/>
          <a:p>
            <a:r>
              <a:rPr lang="en-US" sz="3200" u="sng" dirty="0">
                <a:effectLst/>
              </a:rPr>
              <a:t>M</a:t>
            </a:r>
            <a:r>
              <a:rPr lang="en-US" sz="3600" u="sng" dirty="0">
                <a:effectLst/>
              </a:rPr>
              <a:t>odularity</a:t>
            </a:r>
            <a:r>
              <a:rPr lang="en-US" sz="3600" dirty="0">
                <a:effectLst/>
              </a:rPr>
              <a:t> of </a:t>
            </a:r>
            <a:r>
              <a:rPr lang="en-US" sz="3600" dirty="0">
                <a:solidFill>
                  <a:srgbClr val="FFC000"/>
                </a:solidFill>
                <a:effectLst/>
              </a:rPr>
              <a:t>DBT</a:t>
            </a:r>
            <a:r>
              <a:rPr lang="en-US" sz="3600" dirty="0">
                <a:effectLst/>
              </a:rPr>
              <a:t> </a:t>
            </a:r>
            <a:r>
              <a:rPr lang="en-US" sz="3600" dirty="0" smtClean="0">
                <a:effectLst/>
              </a:rPr>
              <a:t>STRATEGIES</a:t>
            </a:r>
            <a:endParaRPr lang="en-US" sz="3600" dirty="0">
              <a:effectLst/>
            </a:endParaRPr>
          </a:p>
        </p:txBody>
      </p:sp>
      <p:sp>
        <p:nvSpPr>
          <p:cNvPr id="6" name="TextBox 5"/>
          <p:cNvSpPr txBox="1"/>
          <p:nvPr/>
        </p:nvSpPr>
        <p:spPr>
          <a:xfrm>
            <a:off x="337931" y="1237632"/>
            <a:ext cx="1624264" cy="584775"/>
          </a:xfrm>
          <a:prstGeom prst="rect">
            <a:avLst/>
          </a:prstGeom>
          <a:noFill/>
          <a:ln w="25400">
            <a:solidFill>
              <a:schemeClr val="tx1"/>
            </a:solidFill>
          </a:ln>
        </p:spPr>
        <p:txBody>
          <a:bodyPr wrap="square" rtlCol="0" anchor="ctr" anchorCtr="0">
            <a:spAutoFit/>
          </a:bodyPr>
          <a:lstStyle/>
          <a:p>
            <a:pPr algn="ctr"/>
            <a:r>
              <a:rPr lang="en-US" sz="1600" dirty="0"/>
              <a:t>Behavioral Assessment</a:t>
            </a:r>
          </a:p>
        </p:txBody>
      </p:sp>
      <p:sp>
        <p:nvSpPr>
          <p:cNvPr id="7" name="TextBox 6"/>
          <p:cNvSpPr txBox="1"/>
          <p:nvPr/>
        </p:nvSpPr>
        <p:spPr>
          <a:xfrm>
            <a:off x="337931" y="2256476"/>
            <a:ext cx="1624264" cy="830997"/>
          </a:xfrm>
          <a:prstGeom prst="rect">
            <a:avLst/>
          </a:prstGeom>
          <a:noFill/>
          <a:ln w="25400">
            <a:solidFill>
              <a:schemeClr val="tx1"/>
            </a:solidFill>
          </a:ln>
        </p:spPr>
        <p:txBody>
          <a:bodyPr wrap="square" rtlCol="0" anchor="ctr" anchorCtr="0">
            <a:spAutoFit/>
          </a:bodyPr>
          <a:lstStyle/>
          <a:p>
            <a:pPr algn="ctr"/>
            <a:r>
              <a:rPr lang="en-US" sz="1600" dirty="0"/>
              <a:t>Contingency Management Procedures</a:t>
            </a:r>
          </a:p>
        </p:txBody>
      </p:sp>
      <p:sp>
        <p:nvSpPr>
          <p:cNvPr id="8" name="TextBox 7"/>
          <p:cNvSpPr txBox="1"/>
          <p:nvPr/>
        </p:nvSpPr>
        <p:spPr>
          <a:xfrm>
            <a:off x="337931" y="3541447"/>
            <a:ext cx="1624264" cy="830997"/>
          </a:xfrm>
          <a:prstGeom prst="rect">
            <a:avLst/>
          </a:prstGeom>
          <a:noFill/>
          <a:ln w="25400">
            <a:solidFill>
              <a:schemeClr val="tx1"/>
            </a:solidFill>
          </a:ln>
        </p:spPr>
        <p:txBody>
          <a:bodyPr wrap="square" rtlCol="0" anchor="ctr" anchorCtr="0">
            <a:spAutoFit/>
          </a:bodyPr>
          <a:lstStyle/>
          <a:p>
            <a:pPr algn="ctr"/>
            <a:r>
              <a:rPr lang="en-US" sz="1600" dirty="0"/>
              <a:t>Cognitive Modification Procedures</a:t>
            </a:r>
          </a:p>
        </p:txBody>
      </p:sp>
      <p:sp>
        <p:nvSpPr>
          <p:cNvPr id="9" name="TextBox 8"/>
          <p:cNvSpPr txBox="1"/>
          <p:nvPr/>
        </p:nvSpPr>
        <p:spPr>
          <a:xfrm>
            <a:off x="342446" y="4798987"/>
            <a:ext cx="1619753" cy="584775"/>
          </a:xfrm>
          <a:prstGeom prst="rect">
            <a:avLst/>
          </a:prstGeom>
          <a:noFill/>
          <a:ln w="25400">
            <a:solidFill>
              <a:schemeClr val="tx1"/>
            </a:solidFill>
          </a:ln>
        </p:spPr>
        <p:txBody>
          <a:bodyPr wrap="square" rtlCol="0" anchor="ctr" anchorCtr="0">
            <a:spAutoFit/>
          </a:bodyPr>
          <a:lstStyle/>
          <a:p>
            <a:pPr algn="ctr"/>
            <a:r>
              <a:rPr lang="en-US" sz="1600" dirty="0"/>
              <a:t>Skills Training Procedures</a:t>
            </a:r>
          </a:p>
        </p:txBody>
      </p:sp>
      <p:sp>
        <p:nvSpPr>
          <p:cNvPr id="10" name="TextBox 9"/>
          <p:cNvSpPr txBox="1"/>
          <p:nvPr/>
        </p:nvSpPr>
        <p:spPr>
          <a:xfrm>
            <a:off x="342446" y="5758082"/>
            <a:ext cx="1624265" cy="649409"/>
          </a:xfrm>
          <a:prstGeom prst="rect">
            <a:avLst/>
          </a:prstGeom>
          <a:noFill/>
          <a:ln w="25400">
            <a:solidFill>
              <a:schemeClr val="tx1"/>
            </a:solidFill>
          </a:ln>
        </p:spPr>
        <p:txBody>
          <a:bodyPr wrap="square" rtlCol="0" anchor="ctr" anchorCtr="0">
            <a:spAutoFit/>
          </a:bodyPr>
          <a:lstStyle/>
          <a:p>
            <a:pPr algn="ctr"/>
            <a:r>
              <a:rPr lang="en-US" sz="1810" dirty="0"/>
              <a:t>Exposure Procedures</a:t>
            </a:r>
          </a:p>
        </p:txBody>
      </p:sp>
      <p:sp>
        <p:nvSpPr>
          <p:cNvPr id="11" name="TextBox 10"/>
          <p:cNvSpPr txBox="1"/>
          <p:nvPr/>
        </p:nvSpPr>
        <p:spPr>
          <a:xfrm>
            <a:off x="2352577" y="1861213"/>
            <a:ext cx="5657850" cy="376358"/>
          </a:xfrm>
          <a:prstGeom prst="rect">
            <a:avLst/>
          </a:prstGeom>
          <a:noFill/>
          <a:ln w="25400">
            <a:solidFill>
              <a:schemeClr val="tx1"/>
            </a:solidFill>
          </a:ln>
        </p:spPr>
        <p:txBody>
          <a:bodyPr wrap="square" rtlCol="0" anchor="ctr" anchorCtr="0">
            <a:spAutoFit/>
          </a:bodyPr>
          <a:lstStyle/>
          <a:p>
            <a:pPr algn="ctr"/>
            <a:r>
              <a:rPr lang="en-US" sz="1810" b="1" dirty="0">
                <a:solidFill>
                  <a:srgbClr val="FFFF00"/>
                </a:solidFill>
              </a:rPr>
              <a:t>Dialectical Strategies</a:t>
            </a:r>
          </a:p>
        </p:txBody>
      </p:sp>
      <p:sp>
        <p:nvSpPr>
          <p:cNvPr id="12" name="TextBox 11"/>
          <p:cNvSpPr txBox="1"/>
          <p:nvPr/>
        </p:nvSpPr>
        <p:spPr>
          <a:xfrm>
            <a:off x="2352577" y="2424534"/>
            <a:ext cx="1547523" cy="649409"/>
          </a:xfrm>
          <a:prstGeom prst="rect">
            <a:avLst/>
          </a:prstGeom>
          <a:noFill/>
          <a:ln w="25400">
            <a:solidFill>
              <a:schemeClr val="tx1"/>
            </a:solidFill>
          </a:ln>
        </p:spPr>
        <p:txBody>
          <a:bodyPr wrap="square" rtlCol="0" anchor="ctr" anchorCtr="0">
            <a:spAutoFit/>
          </a:bodyPr>
          <a:lstStyle/>
          <a:p>
            <a:pPr algn="ctr"/>
            <a:r>
              <a:rPr lang="en-US" sz="1810" b="1" dirty="0">
                <a:solidFill>
                  <a:schemeClr val="tx2"/>
                </a:solidFill>
              </a:rPr>
              <a:t>Change Strategies</a:t>
            </a:r>
          </a:p>
        </p:txBody>
      </p:sp>
      <p:sp>
        <p:nvSpPr>
          <p:cNvPr id="13" name="TextBox 12"/>
          <p:cNvSpPr txBox="1"/>
          <p:nvPr/>
        </p:nvSpPr>
        <p:spPr>
          <a:xfrm>
            <a:off x="4233035" y="2418265"/>
            <a:ext cx="1800225" cy="661946"/>
          </a:xfrm>
          <a:prstGeom prst="rect">
            <a:avLst/>
          </a:prstGeom>
          <a:noFill/>
          <a:ln w="25400">
            <a:solidFill>
              <a:schemeClr val="tx1"/>
            </a:solidFill>
          </a:ln>
        </p:spPr>
        <p:txBody>
          <a:bodyPr wrap="square" rtlCol="0" anchor="ctr" anchorCtr="0">
            <a:noAutofit/>
          </a:bodyPr>
          <a:lstStyle/>
          <a:p>
            <a:pPr algn="ctr"/>
            <a:r>
              <a:rPr lang="en-US" sz="1810" b="1" dirty="0">
                <a:solidFill>
                  <a:schemeClr val="accent6"/>
                </a:solidFill>
              </a:rPr>
              <a:t>Strategy Type</a:t>
            </a:r>
          </a:p>
        </p:txBody>
      </p:sp>
      <p:sp>
        <p:nvSpPr>
          <p:cNvPr id="14" name="TextBox 13"/>
          <p:cNvSpPr txBox="1"/>
          <p:nvPr/>
        </p:nvSpPr>
        <p:spPr>
          <a:xfrm>
            <a:off x="6343529" y="2424534"/>
            <a:ext cx="1699591" cy="649409"/>
          </a:xfrm>
          <a:prstGeom prst="rect">
            <a:avLst/>
          </a:prstGeom>
          <a:noFill/>
          <a:ln w="25400">
            <a:solidFill>
              <a:schemeClr val="tx1"/>
            </a:solidFill>
          </a:ln>
        </p:spPr>
        <p:txBody>
          <a:bodyPr wrap="square" rtlCol="0" anchor="ctr" anchorCtr="0">
            <a:spAutoFit/>
          </a:bodyPr>
          <a:lstStyle/>
          <a:p>
            <a:pPr algn="ctr"/>
            <a:r>
              <a:rPr lang="en-US" sz="1810" b="1" dirty="0"/>
              <a:t>Acceptance Strategies</a:t>
            </a:r>
          </a:p>
        </p:txBody>
      </p:sp>
      <p:sp>
        <p:nvSpPr>
          <p:cNvPr id="15" name="TextBox 14"/>
          <p:cNvSpPr txBox="1"/>
          <p:nvPr/>
        </p:nvSpPr>
        <p:spPr>
          <a:xfrm>
            <a:off x="8423214" y="1198825"/>
            <a:ext cx="1707642" cy="376358"/>
          </a:xfrm>
          <a:prstGeom prst="rect">
            <a:avLst/>
          </a:prstGeom>
          <a:noFill/>
          <a:ln w="25400">
            <a:solidFill>
              <a:schemeClr val="tx1"/>
            </a:solidFill>
          </a:ln>
        </p:spPr>
        <p:txBody>
          <a:bodyPr wrap="square" rtlCol="0" anchor="ctr" anchorCtr="0">
            <a:spAutoFit/>
          </a:bodyPr>
          <a:lstStyle/>
          <a:p>
            <a:pPr algn="ctr"/>
            <a:r>
              <a:rPr lang="en-US" sz="1810" dirty="0"/>
              <a:t>Pay Attention</a:t>
            </a:r>
          </a:p>
        </p:txBody>
      </p:sp>
      <p:sp>
        <p:nvSpPr>
          <p:cNvPr id="16" name="TextBox 15"/>
          <p:cNvSpPr txBox="1"/>
          <p:nvPr/>
        </p:nvSpPr>
        <p:spPr>
          <a:xfrm>
            <a:off x="8428744" y="1715424"/>
            <a:ext cx="1707642" cy="649409"/>
          </a:xfrm>
          <a:prstGeom prst="rect">
            <a:avLst/>
          </a:prstGeom>
          <a:noFill/>
          <a:ln w="25400">
            <a:solidFill>
              <a:schemeClr val="tx1"/>
            </a:solidFill>
          </a:ln>
        </p:spPr>
        <p:txBody>
          <a:bodyPr wrap="square" rtlCol="0" anchor="ctr" anchorCtr="0">
            <a:spAutoFit/>
          </a:bodyPr>
          <a:lstStyle/>
          <a:p>
            <a:pPr algn="ctr"/>
            <a:r>
              <a:rPr lang="en-US" sz="1810" dirty="0"/>
              <a:t>Reflect Back accurately</a:t>
            </a:r>
          </a:p>
        </p:txBody>
      </p:sp>
      <p:sp>
        <p:nvSpPr>
          <p:cNvPr id="17" name="TextBox 16"/>
          <p:cNvSpPr txBox="1"/>
          <p:nvPr/>
        </p:nvSpPr>
        <p:spPr>
          <a:xfrm>
            <a:off x="8428744" y="2515311"/>
            <a:ext cx="1707642" cy="927946"/>
          </a:xfrm>
          <a:prstGeom prst="rect">
            <a:avLst/>
          </a:prstGeom>
          <a:noFill/>
          <a:ln w="25400">
            <a:solidFill>
              <a:schemeClr val="tx1"/>
            </a:solidFill>
          </a:ln>
        </p:spPr>
        <p:txBody>
          <a:bodyPr wrap="square" rtlCol="0" anchor="ctr" anchorCtr="0">
            <a:spAutoFit/>
          </a:bodyPr>
          <a:lstStyle/>
          <a:p>
            <a:pPr algn="ctr"/>
            <a:r>
              <a:rPr lang="en-US" sz="1810" dirty="0"/>
              <a:t>Accurate reading of the unsaid</a:t>
            </a:r>
          </a:p>
        </p:txBody>
      </p:sp>
      <p:sp>
        <p:nvSpPr>
          <p:cNvPr id="18" name="TextBox 17"/>
          <p:cNvSpPr txBox="1"/>
          <p:nvPr/>
        </p:nvSpPr>
        <p:spPr>
          <a:xfrm>
            <a:off x="8432389" y="3593736"/>
            <a:ext cx="1707642" cy="649409"/>
          </a:xfrm>
          <a:prstGeom prst="rect">
            <a:avLst/>
          </a:prstGeom>
          <a:noFill/>
          <a:ln w="25400">
            <a:solidFill>
              <a:schemeClr val="tx1"/>
            </a:solidFill>
          </a:ln>
        </p:spPr>
        <p:txBody>
          <a:bodyPr wrap="square" rtlCol="0" anchor="ctr" anchorCtr="0">
            <a:spAutoFit/>
          </a:bodyPr>
          <a:lstStyle/>
          <a:p>
            <a:pPr algn="ctr"/>
            <a:r>
              <a:rPr lang="en-US" sz="1810" dirty="0"/>
              <a:t>Understanding the causes</a:t>
            </a:r>
          </a:p>
        </p:txBody>
      </p:sp>
      <p:sp>
        <p:nvSpPr>
          <p:cNvPr id="19" name="TextBox 18"/>
          <p:cNvSpPr txBox="1"/>
          <p:nvPr/>
        </p:nvSpPr>
        <p:spPr>
          <a:xfrm>
            <a:off x="8423214" y="4393623"/>
            <a:ext cx="1707642" cy="927946"/>
          </a:xfrm>
          <a:prstGeom prst="rect">
            <a:avLst/>
          </a:prstGeom>
          <a:noFill/>
          <a:ln w="25400">
            <a:solidFill>
              <a:schemeClr val="tx1"/>
            </a:solidFill>
          </a:ln>
        </p:spPr>
        <p:txBody>
          <a:bodyPr wrap="square" rtlCol="0" anchor="ctr" anchorCtr="0">
            <a:spAutoFit/>
          </a:bodyPr>
          <a:lstStyle/>
          <a:p>
            <a:pPr algn="ctr"/>
            <a:r>
              <a:rPr lang="en-US" sz="1810" dirty="0"/>
              <a:t>Acknowledge the inherently valid</a:t>
            </a:r>
          </a:p>
        </p:txBody>
      </p:sp>
      <p:sp>
        <p:nvSpPr>
          <p:cNvPr id="20" name="TextBox 19"/>
          <p:cNvSpPr txBox="1"/>
          <p:nvPr/>
        </p:nvSpPr>
        <p:spPr>
          <a:xfrm>
            <a:off x="8432391" y="5461178"/>
            <a:ext cx="1707642" cy="957185"/>
          </a:xfrm>
          <a:prstGeom prst="rect">
            <a:avLst/>
          </a:prstGeom>
          <a:noFill/>
          <a:ln w="25400">
            <a:solidFill>
              <a:schemeClr val="tx1"/>
            </a:solidFill>
          </a:ln>
        </p:spPr>
        <p:txBody>
          <a:bodyPr wrap="square" rtlCol="0" anchor="ctr" anchorCtr="0">
            <a:spAutoFit/>
          </a:bodyPr>
          <a:lstStyle/>
          <a:p>
            <a:pPr algn="ctr"/>
            <a:r>
              <a:rPr lang="en-US" sz="2000" dirty="0"/>
              <a:t>With equality </a:t>
            </a:r>
            <a:r>
              <a:rPr lang="en-US" sz="1810" dirty="0"/>
              <a:t>and Authenticity</a:t>
            </a:r>
          </a:p>
        </p:txBody>
      </p:sp>
      <p:sp>
        <p:nvSpPr>
          <p:cNvPr id="21" name="TextBox 20"/>
          <p:cNvSpPr txBox="1"/>
          <p:nvPr/>
        </p:nvSpPr>
        <p:spPr>
          <a:xfrm>
            <a:off x="2383031" y="3237937"/>
            <a:ext cx="1547523" cy="707886"/>
          </a:xfrm>
          <a:prstGeom prst="rect">
            <a:avLst/>
          </a:prstGeom>
          <a:noFill/>
          <a:ln w="25400">
            <a:solidFill>
              <a:schemeClr val="tx1"/>
            </a:solidFill>
          </a:ln>
        </p:spPr>
        <p:txBody>
          <a:bodyPr wrap="square" rtlCol="0" anchor="ctr" anchorCtr="0">
            <a:spAutoFit/>
          </a:bodyPr>
          <a:lstStyle/>
          <a:p>
            <a:pPr algn="ctr"/>
            <a:r>
              <a:rPr lang="en-US" sz="2000" dirty="0">
                <a:solidFill>
                  <a:srgbClr val="FF0000"/>
                </a:solidFill>
              </a:rPr>
              <a:t>Problem solving</a:t>
            </a:r>
          </a:p>
        </p:txBody>
      </p:sp>
      <p:sp>
        <p:nvSpPr>
          <p:cNvPr id="23" name="TextBox 22"/>
          <p:cNvSpPr txBox="1"/>
          <p:nvPr/>
        </p:nvSpPr>
        <p:spPr>
          <a:xfrm>
            <a:off x="2388563" y="4946187"/>
            <a:ext cx="1547523" cy="661946"/>
          </a:xfrm>
          <a:prstGeom prst="rect">
            <a:avLst/>
          </a:prstGeom>
          <a:noFill/>
          <a:ln w="25400">
            <a:solidFill>
              <a:schemeClr val="tx1"/>
            </a:solidFill>
          </a:ln>
        </p:spPr>
        <p:txBody>
          <a:bodyPr wrap="square" rtlCol="0" anchor="ctr" anchorCtr="0">
            <a:noAutofit/>
          </a:bodyPr>
          <a:lstStyle/>
          <a:p>
            <a:pPr algn="ctr"/>
            <a:r>
              <a:rPr lang="en-US" sz="1810" dirty="0"/>
              <a:t>Consultation to Patient</a:t>
            </a:r>
          </a:p>
        </p:txBody>
      </p:sp>
      <p:sp>
        <p:nvSpPr>
          <p:cNvPr id="24" name="TextBox 23"/>
          <p:cNvSpPr txBox="1"/>
          <p:nvPr/>
        </p:nvSpPr>
        <p:spPr>
          <a:xfrm>
            <a:off x="4233035" y="3260905"/>
            <a:ext cx="1800225" cy="661946"/>
          </a:xfrm>
          <a:prstGeom prst="rect">
            <a:avLst/>
          </a:prstGeom>
          <a:noFill/>
          <a:ln w="25400">
            <a:solidFill>
              <a:schemeClr val="tx1"/>
            </a:solidFill>
          </a:ln>
        </p:spPr>
        <p:txBody>
          <a:bodyPr wrap="square" rtlCol="0" anchor="ctr" anchorCtr="0">
            <a:noAutofit/>
          </a:bodyPr>
          <a:lstStyle/>
          <a:p>
            <a:pPr algn="ctr"/>
            <a:r>
              <a:rPr lang="en-US" sz="2000" dirty="0" smtClean="0">
                <a:solidFill>
                  <a:srgbClr val="FF0000"/>
                </a:solidFill>
              </a:rPr>
              <a:t>Core Strategies</a:t>
            </a:r>
            <a:endParaRPr lang="en-US" sz="2000" dirty="0">
              <a:solidFill>
                <a:srgbClr val="FF0000"/>
              </a:solidFill>
            </a:endParaRPr>
          </a:p>
        </p:txBody>
      </p:sp>
      <p:sp>
        <p:nvSpPr>
          <p:cNvPr id="26" name="TextBox 25"/>
          <p:cNvSpPr txBox="1"/>
          <p:nvPr/>
        </p:nvSpPr>
        <p:spPr>
          <a:xfrm>
            <a:off x="4224736" y="4952456"/>
            <a:ext cx="1800225" cy="649409"/>
          </a:xfrm>
          <a:prstGeom prst="rect">
            <a:avLst/>
          </a:prstGeom>
          <a:noFill/>
          <a:ln w="25400">
            <a:solidFill>
              <a:schemeClr val="tx1"/>
            </a:solidFill>
          </a:ln>
        </p:spPr>
        <p:txBody>
          <a:bodyPr wrap="square" rtlCol="0" anchor="ctr" anchorCtr="0">
            <a:spAutoFit/>
          </a:bodyPr>
          <a:lstStyle/>
          <a:p>
            <a:pPr algn="ctr"/>
            <a:r>
              <a:rPr lang="en-US" sz="1810" dirty="0">
                <a:solidFill>
                  <a:schemeClr val="accent6"/>
                </a:solidFill>
              </a:rPr>
              <a:t>Management of Environment</a:t>
            </a:r>
          </a:p>
        </p:txBody>
      </p:sp>
      <p:sp>
        <p:nvSpPr>
          <p:cNvPr id="27" name="TextBox 26"/>
          <p:cNvSpPr txBox="1"/>
          <p:nvPr/>
        </p:nvSpPr>
        <p:spPr>
          <a:xfrm>
            <a:off x="6343525" y="3260905"/>
            <a:ext cx="1699591" cy="661946"/>
          </a:xfrm>
          <a:prstGeom prst="rect">
            <a:avLst/>
          </a:prstGeom>
          <a:noFill/>
          <a:ln w="25400">
            <a:solidFill>
              <a:schemeClr val="tx1"/>
            </a:solidFill>
          </a:ln>
        </p:spPr>
        <p:txBody>
          <a:bodyPr wrap="square" rtlCol="0" anchor="ctr" anchorCtr="0">
            <a:noAutofit/>
          </a:bodyPr>
          <a:lstStyle/>
          <a:p>
            <a:pPr algn="ctr"/>
            <a:r>
              <a:rPr lang="en-US" sz="2000" dirty="0">
                <a:solidFill>
                  <a:srgbClr val="FF0000"/>
                </a:solidFill>
              </a:rPr>
              <a:t>Validation</a:t>
            </a:r>
          </a:p>
        </p:txBody>
      </p:sp>
      <p:sp>
        <p:nvSpPr>
          <p:cNvPr id="28" name="TextBox 27"/>
          <p:cNvSpPr txBox="1"/>
          <p:nvPr/>
        </p:nvSpPr>
        <p:spPr>
          <a:xfrm>
            <a:off x="6343525" y="4249085"/>
            <a:ext cx="1699591" cy="370871"/>
          </a:xfrm>
          <a:prstGeom prst="rect">
            <a:avLst/>
          </a:prstGeom>
          <a:noFill/>
          <a:ln w="25400">
            <a:solidFill>
              <a:schemeClr val="tx1"/>
            </a:solidFill>
          </a:ln>
        </p:spPr>
        <p:txBody>
          <a:bodyPr wrap="square" rtlCol="0" anchor="ctr" anchorCtr="0">
            <a:spAutoFit/>
          </a:bodyPr>
          <a:lstStyle/>
          <a:p>
            <a:pPr algn="ctr"/>
            <a:r>
              <a:rPr lang="en-US" sz="1810" dirty="0"/>
              <a:t>Reciprocally </a:t>
            </a:r>
          </a:p>
        </p:txBody>
      </p:sp>
      <p:sp>
        <p:nvSpPr>
          <p:cNvPr id="29" name="TextBox 28"/>
          <p:cNvSpPr txBox="1"/>
          <p:nvPr/>
        </p:nvSpPr>
        <p:spPr>
          <a:xfrm>
            <a:off x="6343526" y="4946187"/>
            <a:ext cx="1699591" cy="661946"/>
          </a:xfrm>
          <a:prstGeom prst="rect">
            <a:avLst/>
          </a:prstGeom>
          <a:noFill/>
          <a:ln w="25400">
            <a:solidFill>
              <a:schemeClr val="tx1"/>
            </a:solidFill>
          </a:ln>
        </p:spPr>
        <p:txBody>
          <a:bodyPr wrap="square" rtlCol="0" anchor="ctr" anchorCtr="0">
            <a:noAutofit/>
          </a:bodyPr>
          <a:lstStyle/>
          <a:p>
            <a:pPr algn="ctr"/>
            <a:r>
              <a:rPr lang="en-US" sz="1810" dirty="0"/>
              <a:t>Environmental Intervention</a:t>
            </a:r>
          </a:p>
        </p:txBody>
      </p:sp>
      <p:sp>
        <p:nvSpPr>
          <p:cNvPr id="30" name="TextBox 29"/>
          <p:cNvSpPr txBox="1"/>
          <p:nvPr/>
        </p:nvSpPr>
        <p:spPr>
          <a:xfrm>
            <a:off x="4233035" y="4103546"/>
            <a:ext cx="1800225" cy="661946"/>
          </a:xfrm>
          <a:prstGeom prst="rect">
            <a:avLst/>
          </a:prstGeom>
          <a:noFill/>
          <a:ln w="25400">
            <a:solidFill>
              <a:schemeClr val="tx1"/>
            </a:solidFill>
          </a:ln>
        </p:spPr>
        <p:txBody>
          <a:bodyPr wrap="square" rtlCol="0" anchor="ctr" anchorCtr="0">
            <a:noAutofit/>
          </a:bodyPr>
          <a:lstStyle/>
          <a:p>
            <a:pPr algn="ctr"/>
            <a:r>
              <a:rPr lang="en-US" sz="1810" dirty="0">
                <a:solidFill>
                  <a:schemeClr val="accent6"/>
                </a:solidFill>
              </a:rPr>
              <a:t>Communication</a:t>
            </a:r>
          </a:p>
        </p:txBody>
      </p:sp>
      <p:sp>
        <p:nvSpPr>
          <p:cNvPr id="31" name="TextBox 30"/>
          <p:cNvSpPr txBox="1"/>
          <p:nvPr/>
        </p:nvSpPr>
        <p:spPr>
          <a:xfrm>
            <a:off x="2388563" y="4103546"/>
            <a:ext cx="1547523" cy="661946"/>
          </a:xfrm>
          <a:prstGeom prst="rect">
            <a:avLst/>
          </a:prstGeom>
          <a:noFill/>
          <a:ln w="25400">
            <a:solidFill>
              <a:schemeClr val="tx1"/>
            </a:solidFill>
          </a:ln>
        </p:spPr>
        <p:txBody>
          <a:bodyPr wrap="square" rtlCol="0" anchor="ctr" anchorCtr="0">
            <a:noAutofit/>
          </a:bodyPr>
          <a:lstStyle/>
          <a:p>
            <a:pPr algn="ctr"/>
            <a:r>
              <a:rPr lang="en-US" sz="1810" dirty="0"/>
              <a:t>Irreverence</a:t>
            </a:r>
          </a:p>
        </p:txBody>
      </p:sp>
      <p:cxnSp>
        <p:nvCxnSpPr>
          <p:cNvPr id="33" name="Straight Arrow Connector 32"/>
          <p:cNvCxnSpPr>
            <a:stCxn id="21" idx="1"/>
            <a:endCxn id="6" idx="3"/>
          </p:cNvCxnSpPr>
          <p:nvPr/>
        </p:nvCxnSpPr>
        <p:spPr bwMode="auto">
          <a:xfrm flipH="1" flipV="1">
            <a:off x="1962195" y="1530020"/>
            <a:ext cx="420836" cy="206186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35" name="Straight Arrow Connector 34"/>
          <p:cNvCxnSpPr>
            <a:stCxn id="21" idx="1"/>
            <a:endCxn id="7" idx="3"/>
          </p:cNvCxnSpPr>
          <p:nvPr/>
        </p:nvCxnSpPr>
        <p:spPr bwMode="auto">
          <a:xfrm flipH="1" flipV="1">
            <a:off x="1962195" y="2671975"/>
            <a:ext cx="420836" cy="919905"/>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38" name="Straight Arrow Connector 37"/>
          <p:cNvCxnSpPr>
            <a:stCxn id="21" idx="1"/>
            <a:endCxn id="8" idx="3"/>
          </p:cNvCxnSpPr>
          <p:nvPr/>
        </p:nvCxnSpPr>
        <p:spPr bwMode="auto">
          <a:xfrm flipH="1">
            <a:off x="1962195" y="3591880"/>
            <a:ext cx="420836" cy="365066"/>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1" name="Straight Arrow Connector 40"/>
          <p:cNvCxnSpPr>
            <a:stCxn id="21" idx="1"/>
            <a:endCxn id="9" idx="3"/>
          </p:cNvCxnSpPr>
          <p:nvPr/>
        </p:nvCxnSpPr>
        <p:spPr bwMode="auto">
          <a:xfrm flipH="1">
            <a:off x="1962199" y="3591880"/>
            <a:ext cx="420832" cy="1499495"/>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4" name="Straight Arrow Connector 43"/>
          <p:cNvCxnSpPr>
            <a:stCxn id="21" idx="1"/>
            <a:endCxn id="10" idx="3"/>
          </p:cNvCxnSpPr>
          <p:nvPr/>
        </p:nvCxnSpPr>
        <p:spPr bwMode="auto">
          <a:xfrm flipH="1">
            <a:off x="1966711" y="3591880"/>
            <a:ext cx="416320" cy="2490907"/>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47" name="Straight Arrow Connector 46"/>
          <p:cNvCxnSpPr>
            <a:stCxn id="27" idx="3"/>
          </p:cNvCxnSpPr>
          <p:nvPr/>
        </p:nvCxnSpPr>
        <p:spPr bwMode="auto">
          <a:xfrm flipV="1">
            <a:off x="8043115" y="1530021"/>
            <a:ext cx="334256" cy="2061859"/>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50" name="Straight Arrow Connector 49"/>
          <p:cNvCxnSpPr>
            <a:stCxn id="27" idx="3"/>
            <a:endCxn id="16" idx="1"/>
          </p:cNvCxnSpPr>
          <p:nvPr/>
        </p:nvCxnSpPr>
        <p:spPr bwMode="auto">
          <a:xfrm flipV="1">
            <a:off x="8043116" y="2040128"/>
            <a:ext cx="385629" cy="155175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53" name="Straight Arrow Connector 52"/>
          <p:cNvCxnSpPr>
            <a:stCxn id="27" idx="3"/>
            <a:endCxn id="17" idx="1"/>
          </p:cNvCxnSpPr>
          <p:nvPr/>
        </p:nvCxnSpPr>
        <p:spPr bwMode="auto">
          <a:xfrm flipV="1">
            <a:off x="8043116" y="2979284"/>
            <a:ext cx="385629" cy="612594"/>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56" name="Straight Arrow Connector 55"/>
          <p:cNvCxnSpPr>
            <a:stCxn id="27" idx="3"/>
            <a:endCxn id="18" idx="1"/>
          </p:cNvCxnSpPr>
          <p:nvPr/>
        </p:nvCxnSpPr>
        <p:spPr bwMode="auto">
          <a:xfrm>
            <a:off x="8043115" y="3591878"/>
            <a:ext cx="389274" cy="326562"/>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59" name="Straight Arrow Connector 58"/>
          <p:cNvCxnSpPr>
            <a:stCxn id="27" idx="3"/>
            <a:endCxn id="19" idx="1"/>
          </p:cNvCxnSpPr>
          <p:nvPr/>
        </p:nvCxnSpPr>
        <p:spPr bwMode="auto">
          <a:xfrm>
            <a:off x="8043116" y="3591878"/>
            <a:ext cx="380099" cy="1265718"/>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62" name="Straight Arrow Connector 61"/>
          <p:cNvCxnSpPr>
            <a:stCxn id="27" idx="3"/>
            <a:endCxn id="20" idx="1"/>
          </p:cNvCxnSpPr>
          <p:nvPr/>
        </p:nvCxnSpPr>
        <p:spPr bwMode="auto">
          <a:xfrm>
            <a:off x="8043116" y="3591878"/>
            <a:ext cx="389275" cy="2347893"/>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65" name="Straight Arrow Connector 64"/>
          <p:cNvCxnSpPr>
            <a:stCxn id="24" idx="3"/>
            <a:endCxn id="27" idx="1"/>
          </p:cNvCxnSpPr>
          <p:nvPr/>
        </p:nvCxnSpPr>
        <p:spPr bwMode="auto">
          <a:xfrm>
            <a:off x="6033260" y="3591878"/>
            <a:ext cx="310265" cy="0"/>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cxnSp>
        <p:nvCxnSpPr>
          <p:cNvPr id="75" name="Straight Arrow Connector 74"/>
          <p:cNvCxnSpPr>
            <a:stCxn id="30" idx="3"/>
            <a:endCxn id="28" idx="1"/>
          </p:cNvCxnSpPr>
          <p:nvPr/>
        </p:nvCxnSpPr>
        <p:spPr bwMode="auto">
          <a:xfrm>
            <a:off x="6033260" y="4434519"/>
            <a:ext cx="310265" cy="2"/>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78" name="Straight Arrow Connector 77"/>
          <p:cNvCxnSpPr>
            <a:stCxn id="26" idx="3"/>
            <a:endCxn id="29" idx="1"/>
          </p:cNvCxnSpPr>
          <p:nvPr/>
        </p:nvCxnSpPr>
        <p:spPr bwMode="auto">
          <a:xfrm>
            <a:off x="6024961" y="5277160"/>
            <a:ext cx="318565"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82" name="Straight Arrow Connector 81"/>
          <p:cNvCxnSpPr>
            <a:stCxn id="26" idx="1"/>
            <a:endCxn id="23" idx="3"/>
          </p:cNvCxnSpPr>
          <p:nvPr/>
        </p:nvCxnSpPr>
        <p:spPr bwMode="auto">
          <a:xfrm flipH="1">
            <a:off x="3936085" y="5277160"/>
            <a:ext cx="288650"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86" name="Straight Arrow Connector 85"/>
          <p:cNvCxnSpPr>
            <a:stCxn id="30" idx="1"/>
            <a:endCxn id="31" idx="3"/>
          </p:cNvCxnSpPr>
          <p:nvPr/>
        </p:nvCxnSpPr>
        <p:spPr bwMode="auto">
          <a:xfrm flipH="1">
            <a:off x="3936086" y="4434519"/>
            <a:ext cx="296949"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96" name="Straight Arrow Connector 95"/>
          <p:cNvCxnSpPr>
            <a:stCxn id="24" idx="1"/>
            <a:endCxn id="21" idx="3"/>
          </p:cNvCxnSpPr>
          <p:nvPr/>
        </p:nvCxnSpPr>
        <p:spPr bwMode="auto">
          <a:xfrm flipH="1">
            <a:off x="3930554" y="3591878"/>
            <a:ext cx="302481" cy="2"/>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sp>
        <p:nvSpPr>
          <p:cNvPr id="3" name="Footer Placeholder 2"/>
          <p:cNvSpPr>
            <a:spLocks noGrp="1"/>
          </p:cNvSpPr>
          <p:nvPr>
            <p:ph type="ftr" sz="quarter" idx="12"/>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8777A2C1-CE96-47CD-A945-9E714D94E1D4}" type="slidenum">
              <a:rPr lang="en-US" smtClean="0"/>
              <a:pPr>
                <a:defRPr/>
              </a:pPr>
              <a:t>9</a:t>
            </a:fld>
            <a:endParaRPr lang="en-US"/>
          </a:p>
        </p:txBody>
      </p:sp>
    </p:spTree>
    <p:extLst>
      <p:ext uri="{BB962C8B-B14F-4D97-AF65-F5344CB8AC3E}">
        <p14:creationId xmlns:p14="http://schemas.microsoft.com/office/powerpoint/2010/main" val="20339017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054&quot;/&gt;&lt;/object&gt;&lt;object type=&quot;3&quot; unique_id=&quot;10005&quot;&gt;&lt;property id=&quot;20148&quot; value=&quot;5&quot;/&gt;&lt;property id=&quot;20300&quot; value=&quot;Slide 2&quot;/&gt;&lt;property id=&quot;20307&quot; value=&quot;2869&quot;/&gt;&lt;/object&gt;&lt;object type=&quot;3&quot; unique_id=&quot;10006&quot;&gt;&lt;property id=&quot;20148&quot; value=&quot;5&quot;/&gt;&lt;property id=&quot;20300&quot; value=&quot;Slide 3 - &amp;quot;Where DBT Started:  1980&amp;quot;&quot;/&gt;&lt;property id=&quot;20307&quot; value=&quot;2870&quot;/&gt;&lt;/object&gt;&lt;object type=&quot;3&quot; unique_id=&quot;10007&quot;&gt;&lt;property id=&quot;20148&quot; value=&quot;5&quot;/&gt;&lt;property id=&quot;20300&quot; value=&quot;Slide 4 - &amp;quot;Immediate Problems to Solve&amp;quot;&quot;/&gt;&lt;property id=&quot;20307&quot; value=&quot;2871&quot;/&gt;&lt;/object&gt;&lt;object type=&quot;3&quot; unique_id=&quot;10008&quot;&gt;&lt;property id=&quot;20148&quot; value=&quot;5&quot;/&gt;&lt;property id=&quot;20300&quot; value=&quot;Slide 5 - &amp;quot;New Therapist Strategies&amp;quot;&quot;/&gt;&lt;property id=&quot;20307&quot; value=&quot;2872&quot;/&gt;&lt;/object&gt;&lt;object type=&quot;3&quot; unique_id=&quot;10009&quot;&gt;&lt;property id=&quot;20148&quot; value=&quot;5&quot;/&gt;&lt;property id=&quot;20300&quot; value=&quot;Slide 6 - &amp;quot;Solution Was to Apply &amp;#x0D;&amp;#x0A;A Dialectical Approach  Balancing&amp;quot;&quot;/&gt;&lt;property id=&quot;20307&quot; value=&quot;2873&quot;/&gt;&lt;/object&gt;&lt;object type=&quot;3&quot; unique_id=&quot;10010&quot;&gt;&lt;property id=&quot;20148&quot; value=&quot;5&quot;/&gt;&lt;property id=&quot;20300&quot; value=&quot;Slide 7 - &amp;quot;Immediate Problems to Solve&amp;quot;&quot;/&gt;&lt;property id=&quot;20307&quot; value=&quot;2874&quot;/&gt;&lt;/object&gt;&lt;object type=&quot;3&quot; unique_id=&quot;10011&quot;&gt;&lt;property id=&quot;20148&quot; value=&quot;5&quot;/&gt;&lt;property id=&quot;20300&quot; value=&quot;Slide 8 - &amp;quot;New Client Targets &amp;quot;&quot;/&gt;&lt;property id=&quot;20307&quot; value=&quot;2875&quot;/&gt;&lt;/object&gt;&lt;object type=&quot;3&quot; unique_id=&quot;10012&quot;&gt;&lt;property id=&quot;20148&quot; value=&quot;5&quot;/&gt;&lt;property id=&quot;20300&quot; value=&quot;Slide 9 - &amp;quot;Solution Was to Develop&amp;#x0D;&amp;#x0A; A Dialectical Approach,   Teaching&amp;quot;&quot;/&gt;&lt;property id=&quot;20307&quot; value=&quot;2876&quot;/&gt;&lt;/object&gt;&lt;object type=&quot;3&quot; unique_id=&quot;10013&quot;&gt;&lt;property id=&quot;20148&quot; value=&quot;5&quot;/&gt;&lt;property id=&quot;20300&quot; value=&quot;Slide 10 - &amp;quot;Immediate Problems to Solve&amp;quot;&quot;/&gt;&lt;property id=&quot;20307&quot; value=&quot;2877&quot;/&gt;&lt;/object&gt;&lt;object type=&quot;3&quot; unique_id=&quot;10014&quot;&gt;&lt;property id=&quot;20148&quot; value=&quot;5&quot;/&gt;&lt;property id=&quot;20300&quot; value=&quot;Slide 11&quot;/&gt;&lt;property id=&quot;20307&quot; value=&quot;2878&quot;/&gt;&lt;/object&gt;&lt;object type=&quot;3&quot; unique_id=&quot;10015&quot;&gt;&lt;property id=&quot;20148&quot; value=&quot;5&quot;/&gt;&lt;property id=&quot;20300&quot; value=&quot;Slide 12&quot;/&gt;&lt;property id=&quot;20307&quot; value=&quot;2879&quot;/&gt;&lt;/object&gt;&lt;object type=&quot;3&quot; unique_id=&quot;10016&quot;&gt;&lt;property id=&quot;20148&quot; value=&quot;5&quot;/&gt;&lt;property id=&quot;20300&quot; value=&quot;Slide 13 - &amp;quot;              Solution Was to Provide &amp;#x0D;&amp;#x0A;                 A Dialectical Balance&amp;quot;&quot;/&gt;&lt;property id=&quot;20307&quot; value=&quot;2880&quot;/&gt;&lt;/object&gt;&lt;object type=&quot;3&quot; unique_id=&quot;10017&quot;&gt;&lt;property id=&quot;20148&quot; value=&quot;5&quot;/&gt;&lt;property id=&quot;20300&quot; value=&quot;Slide 14 - &amp;quot;The Immediate Problem to Solve&amp;quot;&quot;/&gt;&lt;property id=&quot;20307&quot; value=&quot;2881&quot;/&gt;&lt;/object&gt;&lt;object type=&quot;3&quot; unique_id=&quot;10018&quot;&gt;&lt;property id=&quot;20148&quot; value=&quot;5&quot;/&gt;&lt;property id=&quot;20300&quot; value=&quot;Slide 15 - &amp;quot;              Solution Was to Provide &amp;#x0D;&amp;#x0A;             A  Dialectical Balance&amp;quot;&quot;/&gt;&lt;property id=&quot;20307&quot; value=&quot;2882&quot;/&gt;&lt;/object&gt;&lt;object type=&quot;3&quot; unique_id=&quot;10019&quot;&gt;&lt;property id=&quot;20148&quot; value=&quot;5&quot;/&gt;&lt;property id=&quot;20300&quot; value=&quot;Slide 16 - &amp;quot;The Problem Further&amp;quot;&quot;/&gt;&lt;property id=&quot;20307&quot; value=&quot;2883&quot;/&gt;&lt;/object&gt;&lt;object type=&quot;3&quot; unique_id=&quot;10020&quot;&gt;&lt;property id=&quot;20148&quot; value=&quot;5&quot;/&gt;&lt;property id=&quot;20300&quot; value=&quot;Slide 17 - &amp;quot;DBT Model&amp;quot;&quot;/&gt;&lt;property id=&quot;20307&quot; value=&quot;3098&quot;/&gt;&lt;/object&gt;&lt;object type=&quot;3&quot; unique_id=&quot;10021&quot;&gt;&lt;property id=&quot;20148&quot; value=&quot;5&quot;/&gt;&lt;property id=&quot;20300&quot; value=&quot;Slide 18 - &amp;quot;              Solution Was to Provide &amp;#x0D;&amp;#x0A;             A  Dialectical Balance&amp;quot;&quot;/&gt;&lt;property id=&quot;20307&quot; value=&quot;2884&quot;/&gt;&lt;/object&gt;&lt;object type=&quot;3&quot; unique_id=&quot;10022&quot;&gt;&lt;property id=&quot;20148&quot; value=&quot;5&quot;/&gt;&lt;property id=&quot;20300&quot; value=&quot;Slide 19 - &amp;quot;Next Problem to Solve&amp;quot;&quot;/&gt;&lt;property id=&quot;20307&quot; value=&quot;2885&quot;/&gt;&lt;/object&gt;&lt;object type=&quot;3&quot; unique_id=&quot;10023&quot;&gt;&lt;property id=&quot;20148&quot; value=&quot;5&quot;/&gt;&lt;property id=&quot;20300&quot; value=&quot;Slide 20 - &amp;quot;              Solution Was to Provide &amp;#x0D;&amp;#x0A;             A  Dialectical Balance&amp;quot;&quot;/&gt;&lt;property id=&quot;20307&quot; value=&quot;2925&quot;/&gt;&lt;/object&gt;&lt;object type=&quot;3&quot; unique_id=&quot;10024&quot;&gt;&lt;property id=&quot;20148&quot; value=&quot;5&quot;/&gt;&lt;property id=&quot;20300&quot; value=&quot;Slide 21 - &amp;quot;Next Problem to Solve&amp;quot;&quot;/&gt;&lt;property id=&quot;20307&quot; value=&quot;2886&quot;/&gt;&lt;/object&gt;&lt;object type=&quot;3&quot; unique_id=&quot;10025&quot;&gt;&lt;property id=&quot;20148&quot; value=&quot;5&quot;/&gt;&lt;property id=&quot;20300&quot; value=&quot;Slide 22 - &amp;quot;  BPD is a Pervasive Disorder of the Emotion Regulation System&amp;quot;&quot;/&gt;&lt;property id=&quot;20307&quot; value=&quot;2887&quot;/&gt;&lt;/object&gt;&lt;object type=&quot;3&quot; unique_id=&quot;10026&quot;&gt;&lt;property id=&quot;20148&quot; value=&quot;5&quot;/&gt;&lt;property id=&quot;20300&quot; value=&quot;Slide 23&quot;/&gt;&lt;property id=&quot;20307&quot; value=&quot;2888&quot;/&gt;&lt;/object&gt;&lt;object type=&quot;3&quot; unique_id=&quot;10027&quot;&gt;&lt;property id=&quot;20148&quot; value=&quot;5&quot;/&gt;&lt;property id=&quot;20300&quot; value=&quot;Slide 24 - &amp;quot;Next Problem to Solve&amp;quot;&quot;/&gt;&lt;property id=&quot;20307&quot; value=&quot;2889&quot;/&gt;&lt;/object&gt;&lt;object type=&quot;3&quot; unique_id=&quot;10028&quot;&gt;&lt;property id=&quot;20148&quot; value=&quot;5&quot;/&gt;&lt;property id=&quot;20300&quot; value=&quot;Slide 25&quot;/&gt;&lt;property id=&quot;20307&quot; value=&quot;2890&quot;/&gt;&lt;/object&gt;&lt;object type=&quot;3&quot; unique_id=&quot;10029&quot;&gt;&lt;property id=&quot;20148&quot; value=&quot;5&quot;/&gt;&lt;property id=&quot;20300&quot; value=&quot;Slide 26 - &amp;quot;Primary Changes&amp;quot;&quot;/&gt;&lt;property id=&quot;20307&quot; value=&quot;2891&quot;/&gt;&lt;/object&gt;&lt;object type=&quot;3&quot; unique_id=&quot;10030&quot;&gt;&lt;property id=&quot;20148&quot; value=&quot;5&quot;/&gt;&lt;property id=&quot;20300&quot; value=&quot;Slide 27 - &amp;quot;No Changes&amp;quot;&quot;/&gt;&lt;property id=&quot;20307&quot; value=&quot;2892&quot;/&gt;&lt;/object&gt;&lt;object type=&quot;3&quot; unique_id=&quot;10031&quot;&gt;&lt;property id=&quot;20148&quot; value=&quot;5&quot;/&gt;&lt;property id=&quot;20300&quot; value=&quot;Slide 28 - &amp;quot;Next Problem to Solve&amp;quot;&quot;/&gt;&lt;property id=&quot;20307&quot; value=&quot;2893&quot;/&gt;&lt;/object&gt;&lt;object type=&quot;3&quot; unique_id=&quot;10032&quot;&gt;&lt;property id=&quot;20148&quot; value=&quot;5&quot;/&gt;&lt;property id=&quot;20300&quot; value=&quot;Slide 29 - &amp;quot;Outcomes for Axis I Disorders:&amp;quot;&quot;/&gt;&lt;property id=&quot;20307&quot; value=&quot;2894&quot;/&gt;&lt;/object&gt;&lt;object type=&quot;3&quot; unique_id=&quot;10033&quot;&gt;&lt;property id=&quot;20148&quot; value=&quot;5&quot;/&gt;&lt;property id=&quot;20300&quot; value=&quot;Slide 30 - &amp;quot;The problem further&amp;quot;&quot;/&gt;&lt;property id=&quot;20307&quot; value=&quot;2895&quot;/&gt;&lt;/object&gt;&lt;object type=&quot;3&quot; unique_id=&quot;10034&quot;&gt;&lt;property id=&quot;20148&quot; value=&quot;5&quot;/&gt;&lt;property id=&quot;20300&quot; value=&quot;Slide 31&quot;/&gt;&lt;property id=&quot;20307&quot; value=&quot;2896&quot;/&gt;&lt;/object&gt;&lt;object type=&quot;3&quot; unique_id=&quot;10035&quot;&gt;&lt;property id=&quot;20148&quot; value=&quot;5&quot;/&gt;&lt;property id=&quot;20300&quot; value=&quot;Slide 32 - &amp;quot;Next Problem to Solve&amp;quot;&quot;/&gt;&lt;property id=&quot;20307&quot; value=&quot;2897&quot;/&gt;&lt;/object&gt;&lt;object type=&quot;3&quot; unique_id=&quot;10036&quot;&gt;&lt;property id=&quot;20148&quot; value=&quot;5&quot;/&gt;&lt;property id=&quot;20300&quot; value=&quot;Slide 33&quot;/&gt;&lt;property id=&quot;20307&quot; value=&quot;2898&quot;/&gt;&lt;/object&gt;&lt;object type=&quot;3&quot; unique_id=&quot;10037&quot;&gt;&lt;property id=&quot;20148&quot; value=&quot;5&quot;/&gt;&lt;property id=&quot;20300&quot; value=&quot;Slide 34 - &amp;quot;Next Problem to Solve&amp;quot;&quot;/&gt;&lt;property id=&quot;20307&quot; value=&quot;2926&quot;/&gt;&lt;/object&gt;&lt;object type=&quot;3&quot; unique_id=&quot;10038&quot;&gt;&lt;property id=&quot;20148&quot; value=&quot;5&quot;/&gt;&lt;property id=&quot;20300&quot; value=&quot;Slide 35&quot;/&gt;&lt;property id=&quot;20307&quot; value=&quot;2927&quot;/&gt;&lt;/object&gt;&lt;object type=&quot;3&quot; unique_id=&quot;10039&quot;&gt;&lt;property id=&quot;20148&quot; value=&quot;5&quot;/&gt;&lt;property id=&quot;20300&quot; value=&quot;Slide 36 - &amp;quot;Next Problem to Solve&amp;quot;&quot;/&gt;&lt;property id=&quot;20307&quot; value=&quot;2928&quot;/&gt;&lt;/object&gt;&lt;object type=&quot;3&quot; unique_id=&quot;10040&quot;&gt;&lt;property id=&quot;20148&quot; value=&quot;5&quot;/&gt;&lt;property id=&quot;20300&quot; value=&quot;Slide 37&quot;/&gt;&lt;property id=&quot;20307&quot; value=&quot;2929&quot;/&gt;&lt;/object&gt;&lt;object type=&quot;3&quot; unique_id=&quot;10041&quot;&gt;&lt;property id=&quot;20148&quot; value=&quot;5&quot;/&gt;&lt;property id=&quot;20300&quot; value=&quot;Slide 38 - &amp;quot;Next Problem to Solve&amp;quot;&quot;/&gt;&lt;property id=&quot;20307&quot; value=&quot;2932&quot;/&gt;&lt;/object&gt;&lt;object type=&quot;3&quot; unique_id=&quot;10042&quot;&gt;&lt;property id=&quot;20148&quot; value=&quot;5&quot;/&gt;&lt;property id=&quot;20300&quot; value=&quot;Slide 39&quot;/&gt;&lt;property id=&quot;20307&quot; value=&quot;2933&quot;/&gt;&lt;/object&gt;&lt;object type=&quot;3&quot; unique_id=&quot;10043&quot;&gt;&lt;property id=&quot;20148&quot; value=&quot;5&quot;/&gt;&lt;property id=&quot;20300&quot; value=&quot;Slide 40 - &amp;quot;Where are we Now?&amp;quot;&quot;/&gt;&lt;property id=&quot;20307&quot; value=&quot;2934&quot;/&gt;&lt;/object&gt;&lt;object type=&quot;3&quot; unique_id=&quot;10044&quot;&gt;&lt;property id=&quot;20148&quot; value=&quot;5&quot;/&gt;&lt;property id=&quot;20300&quot; value=&quot;Slide 41&quot;/&gt;&lt;property id=&quot;20307&quot; value=&quot;2935&quot;/&gt;&lt;/object&gt;&lt;object type=&quot;3&quot; unique_id=&quot;10045&quot;&gt;&lt;property id=&quot;20148&quot; value=&quot;5&quot;/&gt;&lt;property id=&quot;20300&quot; value=&quot;Slide 42 - &amp;quot;To summarize&amp;quot;&quot;/&gt;&lt;property id=&quot;20307&quot; value=&quot;2936&quot;/&gt;&lt;/object&gt;&lt;object type=&quot;3&quot; unique_id=&quot;10046&quot;&gt;&lt;property id=&quot;20148&quot; value=&quot;5&quot;/&gt;&lt;property id=&quot;20300&quot; value=&quot;Slide 43 - &amp;quot;What Did DBT Add to Standard BT?&amp;quot;&quot;/&gt;&lt;property id=&quot;20307&quot; value=&quot;2899&quot;/&gt;&lt;/object&gt;&lt;object type=&quot;3&quot; unique_id=&quot;10047&quot;&gt;&lt;property id=&quot;20148&quot; value=&quot;5&quot;/&gt;&lt;property id=&quot;20300&quot; value=&quot;Slide 44 - &amp;quot;DBT BASICS:  What you need to know to get started&amp;quot;&quot;/&gt;&lt;property id=&quot;20307&quot; value=&quot;2948&quot;/&gt;&lt;/object&gt;&lt;object type=&quot;3&quot; unique_id=&quot;10048&quot;&gt;&lt;property id=&quot;20148&quot; value=&quot;5&quot;/&gt;&lt;property id=&quot;20300&quot; value=&quot;Slide 45 - &amp;quot;FIRST&amp;quot;&quot;/&gt;&lt;property id=&quot;20307&quot; value=&quot;3391&quot;/&gt;&lt;/object&gt;&lt;object type=&quot;3&quot; unique_id=&quot;10049&quot;&gt;&lt;property id=&quot;20148&quot; value=&quot;5&quot;/&gt;&lt;property id=&quot;20300&quot; value=&quot;Slide 46 - &amp;quot;DBT is the Treatment of a Community of Clients by a Community of Therapists&amp;quot;&quot;/&gt;&lt;property id=&quot;20307&quot; value=&quot;3386&quot;/&gt;&lt;/object&gt;&lt;object type=&quot;3&quot; unique_id=&quot;10050&quot;&gt;&lt;property id=&quot;20148&quot; value=&quot;5&quot;/&gt;&lt;property id=&quot;20300&quot; value=&quot;Slide 47 - &amp;quot;Consultation-to-the-Therapist&amp;quot;&quot;/&gt;&lt;property id=&quot;20307&quot; value=&quot;3388&quot;/&gt;&lt;/object&gt;&lt;object type=&quot;3&quot; unique_id=&quot;10051&quot;&gt;&lt;property id=&quot;20148&quot; value=&quot;5&quot;/&gt;&lt;property id=&quot;20300&quot; value=&quot;Slide 48 - &amp;quot;The role of the DBT &amp;#x0D;&amp;#x0A;Consultation Team&amp;quot;&quot;/&gt;&lt;property id=&quot;20307&quot; value=&quot;3409&quot;/&gt;&lt;/object&gt;&lt;object type=&quot;3&quot; unique_id=&quot;10052&quot;&gt;&lt;property id=&quot;20148&quot; value=&quot;5&quot;/&gt;&lt;property id=&quot;20300&quot; value=&quot;Slide 49 - &amp;quot;Consultation Team Tasks&amp;quot;&quot;/&gt;&lt;property id=&quot;20307&quot; value=&quot;3410&quot;/&gt;&lt;/object&gt;&lt;object type=&quot;3&quot; unique_id=&quot;10053&quot;&gt;&lt;property id=&quot;20148&quot; value=&quot;5&quot;/&gt;&lt;property id=&quot;20300&quot; value=&quot;Slide 50 - &amp;quot; Therapist Characteristics&amp;quot;&quot;/&gt;&lt;property id=&quot;20307&quot; value=&quot;3390&quot;/&gt;&lt;/object&gt;&lt;object type=&quot;3&quot; unique_id=&quot;10054&quot;&gt;&lt;property id=&quot;20148&quot; value=&quot;5&quot;/&gt;&lt;property id=&quot;20300&quot; value=&quot;Slide 51 - &amp;quot;DBT Consultation Agreements&amp;quot;&quot;/&gt;&lt;property id=&quot;20307&quot; value=&quot;3387&quot;/&gt;&lt;/object&gt;&lt;object type=&quot;3&quot; unique_id=&quot;10055&quot;&gt;&lt;property id=&quot;20148&quot; value=&quot;5&quot;/&gt;&lt;property id=&quot;20300&quot; value=&quot;Slide 52 - &amp;quot;Consultation-to-the-Therapist Strategies&amp;quot;&quot;/&gt;&lt;property id=&quot;20307&quot; value=&quot;3389&quot;/&gt;&lt;/object&gt;&lt;object type=&quot;3&quot; unique_id=&quot;10056&quot;&gt;&lt;property id=&quot;20148&quot; value=&quot;5&quot;/&gt;&lt;property id=&quot;20300&quot; value=&quot;Slide 53 - &amp;quot;Topics for DBT Consultation Teams&amp;quot;&quot;/&gt;&lt;property id=&quot;20307&quot; value=&quot;3412&quot;/&gt;&lt;/object&gt;&lt;object type=&quot;3&quot; unique_id=&quot;10057&quot;&gt;&lt;property id=&quot;20148&quot; value=&quot;5&quot;/&gt;&lt;property id=&quot;20300&quot; value=&quot;Slide 54 - &amp;quot;Consult Teams: Be Sure&amp;quot;&quot;/&gt;&lt;property id=&quot;20307&quot; value=&quot;3413&quot;/&gt;&lt;/object&gt;&lt;object type=&quot;3&quot; unique_id=&quot;10058&quot;&gt;&lt;property id=&quot;20148&quot; value=&quot;5&quot;/&gt;&lt;property id=&quot;20300&quot; value=&quot;Slide 55 - &amp;quot;Strengthening Consult Teams&amp;quot;&quot;/&gt;&lt;property id=&quot;20307&quot; value=&quot;3414&quot;/&gt;&lt;/object&gt;&lt;object type=&quot;3&quot; unique_id=&quot;10059&quot;&gt;&lt;property id=&quot;20148&quot; value=&quot;5&quot;/&gt;&lt;property id=&quot;20300&quot; value=&quot;Slide 56 - &amp;quot;Consult Teams: &amp;#x0D;&amp;#x0A;Building Exposure Exercises&amp;quot;&quot;/&gt;&lt;property id=&quot;20307&quot; value=&quot;3415&quot;/&gt;&lt;/object&gt;&lt;object type=&quot;3&quot; unique_id=&quot;10060&quot;&gt;&lt;property id=&quot;20148&quot; value=&quot;5&quot;/&gt;&lt;property id=&quot;20300&quot; value=&quot;Slide 57&quot;/&gt;&lt;property id=&quot;20307&quot; value=&quot;3417&quot;/&gt;&lt;/object&gt;&lt;object type=&quot;3&quot; unique_id=&quot;10061&quot;&gt;&lt;property id=&quot;20148&quot; value=&quot;5&quot;/&gt;&lt;property id=&quot;20300&quot; value=&quot;Slide 58 - &amp;quot;SECOND&amp;quot;&quot;/&gt;&lt;property id=&quot;20307&quot; value=&quot;3392&quot;/&gt;&lt;/object&gt;&lt;object type=&quot;3&quot; unique_id=&quot;10062&quot;&gt;&lt;property id=&quot;20148&quot; value=&quot;5&quot;/&gt;&lt;property id=&quot;20300&quot; value=&quot;Slide 59&quot;/&gt;&lt;property id=&quot;20307&quot; value=&quot;2081&quot;/&gt;&lt;/object&gt;&lt;object type=&quot;3&quot; unique_id=&quot;10063&quot;&gt;&lt;property id=&quot;20148&quot; value=&quot;5&quot;/&gt;&lt;property id=&quot;20300&quot; value=&quot;Slide 60&quot;/&gt;&lt;property id=&quot;20307&quot; value=&quot;2200&quot;/&gt;&lt;/object&gt;&lt;object type=&quot;3&quot; unique_id=&quot;10064&quot;&gt;&lt;property id=&quot;20148&quot; value=&quot;5&quot;/&gt;&lt;property id=&quot;20300&quot; value=&quot;Slide 61 - &amp;quot;Structuring Treatment Sessions &amp;quot;&quot;/&gt;&lt;property id=&quot;20307&quot; value=&quot;2291&quot;/&gt;&lt;/object&gt;&lt;object type=&quot;3&quot; unique_id=&quot;10065&quot;&gt;&lt;property id=&quot;20148&quot; value=&quot;5&quot;/&gt;&lt;property id=&quot;20300&quot; value=&quot;Slide 62 - &amp;quot;First Session (1 of 2)&amp;quot;&quot;/&gt;&lt;property id=&quot;20307&quot; value=&quot;2090&quot;/&gt;&lt;/object&gt;&lt;object type=&quot;3&quot; unique_id=&quot;10066&quot;&gt;&lt;property id=&quot;20148&quot; value=&quot;5&quot;/&gt;&lt;property id=&quot;20300&quot; value=&quot;Slide 63 - &amp;quot;First Session (2 of 2)&amp;quot;&quot;/&gt;&lt;property id=&quot;20307&quot; value=&quot;2089&quot;/&gt;&lt;/object&gt;&lt;object type=&quot;3&quot; unique_id=&quot;10067&quot;&gt;&lt;property id=&quot;20148&quot; value=&quot;5&quot;/&gt;&lt;property id=&quot;20300&quot; value=&quot;Slide 64 - &amp;quot;1st Session in depth&amp;quot;&quot;/&gt;&lt;property id=&quot;20307&quot; value=&quot;3093&quot;/&gt;&lt;/object&gt;&lt;object type=&quot;3&quot; unique_id=&quot;10068&quot;&gt;&lt;property id=&quot;20148&quot; value=&quot;5&quot;/&gt;&lt;property id=&quot;20300&quot; value=&quot;Slide 65&quot;/&gt;&lt;property id=&quot;20307&quot; value=&quot;2153&quot;/&gt;&lt;/object&gt;&lt;object type=&quot;3&quot; unique_id=&quot;10069&quot;&gt;&lt;property id=&quot;20148&quot; value=&quot;5&quot;/&gt;&lt;property id=&quot;20300&quot; value=&quot;Slide 66 - &amp;quot;validation&amp;quot;&quot;/&gt;&lt;property id=&quot;20307&quot; value=&quot;3393&quot;/&gt;&lt;/object&gt;&lt;object type=&quot;3&quot; unique_id=&quot;10070&quot;&gt;&lt;property id=&quot;20148&quot; value=&quot;5&quot;/&gt;&lt;property id=&quot;20300&quot; value=&quot;Slide 67 - &amp;quot;Validation Defined&amp;quot;&quot;/&gt;&lt;property id=&quot;20307&quot; value=&quot;3327&quot;/&gt;&lt;/object&gt;&lt;object type=&quot;3&quot; unique_id=&quot;10071&quot;&gt;&lt;property id=&quot;20148&quot; value=&quot;5&quot;/&gt;&lt;property id=&quot;20300&quot; value=&quot;Slide 68 - &amp;quot;Valid: What does it mean?&amp;quot;&quot;/&gt;&lt;property id=&quot;20307&quot; value=&quot;3328&quot;/&gt;&lt;/object&gt;&lt;object type=&quot;3&quot; unique_id=&quot;10072&quot;&gt;&lt;property id=&quot;20148&quot; value=&quot;5&quot;/&gt;&lt;property id=&quot;20300&quot; value=&quot;Slide 69 - &amp;quot;The ABC’s of Determining Valid Behavior&amp;quot;&quot;/&gt;&lt;property id=&quot;20307&quot; value=&quot;3329&quot;/&gt;&lt;/object&gt;&lt;object type=&quot;3&quot; unique_id=&quot;10073&quot;&gt;&lt;property id=&quot;20148&quot; value=&quot;5&quot;/&gt;&lt;property id=&quot;20300&quot; value=&quot;Slide 70 - &amp;quot;Dialectics of Validation&amp;quot;&quot;/&gt;&lt;property id=&quot;20307&quot; value=&quot;3330&quot;/&gt;&lt;/object&gt;&lt;object type=&quot;3&quot; unique_id=&quot;10074&quot;&gt;&lt;property id=&quot;20148&quot; value=&quot;5&quot;/&gt;&lt;property id=&quot;20300&quot; value=&quot;Slide 71 - &amp;quot;Functions of Validation&amp;quot;&quot;/&gt;&lt;property id=&quot;20307&quot; value=&quot;3331&quot;/&gt;&lt;/object&gt;&lt;object type=&quot;3&quot; unique_id=&quot;10075&quot;&gt;&lt;property id=&quot;20148&quot; value=&quot;5&quot;/&gt;&lt;property id=&quot;20300&quot; value=&quot;Slide 72 - &amp;quot;Functions of Invalidation&amp;quot;&quot;/&gt;&lt;property id=&quot;20307&quot; value=&quot;3332&quot;/&gt;&lt;/object&gt;&lt;object type=&quot;3&quot; unique_id=&quot;10076&quot;&gt;&lt;property id=&quot;20148&quot; value=&quot;5&quot;/&gt;&lt;property id=&quot;20300&quot; value=&quot;Slide 73&quot;/&gt;&lt;property id=&quot;20307&quot; value=&quot;3334&quot;/&gt;&lt;/object&gt;&lt;object type=&quot;3&quot; unique_id=&quot;10077&quot;&gt;&lt;property id=&quot;20148&quot; value=&quot;5&quot;/&gt;&lt;property id=&quot;20300&quot; value=&quot;Slide 74 - &amp;quot;Levels of Validation&amp;quot;&quot;/&gt;&lt;property id=&quot;20307&quot; value=&quot;3335&quot;/&gt;&lt;/object&gt;&lt;object type=&quot;3&quot; unique_id=&quot;10078&quot;&gt;&lt;property id=&quot;20148&quot; value=&quot;5&quot;/&gt;&lt;property id=&quot;20300&quot; value=&quot;Slide 75 - &amp;quot;Validating Responses&amp;quot;&quot;/&gt;&lt;property id=&quot;20307&quot; value=&quot;3336&quot;/&gt;&lt;/object&gt;&lt;object type=&quot;3&quot; unique_id=&quot;10079&quot;&gt;&lt;property id=&quot;20148&quot; value=&quot;5&quot;/&gt;&lt;property id=&quot;20300&quot; value=&quot;Slide 76 - &amp;quot;What Validation IS NOT&amp;quot;&quot;/&gt;&lt;property id=&quot;20307&quot; value=&quot;3337&quot;/&gt;&lt;/object&gt;&lt;object type=&quot;3&quot; unique_id=&quot;10080&quot;&gt;&lt;property id=&quot;20148&quot; value=&quot;5&quot;/&gt;&lt;property id=&quot;20300&quot; value=&quot;Slide 77 - &amp;quot;Invalidating Behaviors&amp;quot;&quot;/&gt;&lt;property id=&quot;20307&quot; value=&quot;3338&quot;/&gt;&lt;/object&gt;&lt;object type=&quot;3&quot; unique_id=&quot;10081&quot;&gt;&lt;property id=&quot;20148&quot; value=&quot;5&quot;/&gt;&lt;property id=&quot;20300&quot; value=&quot;Slide 78 - &amp;quot;Types of Validation&amp;quot;&quot;/&gt;&lt;property id=&quot;20307&quot; value=&quot;3339&quot;/&gt;&lt;/object&gt;&lt;object type=&quot;3&quot; unique_id=&quot;10082&quot;&gt;&lt;property id=&quot;20148&quot; value=&quot;5&quot;/&gt;&lt;property id=&quot;20300&quot; value=&quot;Slide 79 - &amp;quot;Important Steps in Validation&amp;quot;&quot;/&gt;&lt;property id=&quot;20307&quot; value=&quot;3340&quot;/&gt;&lt;/object&gt;&lt;object type=&quot;3&quot; unique_id=&quot;10083&quot;&gt;&lt;property id=&quot;20148&quot; value=&quot;5&quot;/&gt;&lt;property id=&quot;20300&quot; value=&quot;Slide 80 - &amp;quot;What Makes Validation Difficult?&amp;quot;&quot;/&gt;&lt;property id=&quot;20307&quot; value=&quot;3341&quot;/&gt;&lt;/object&gt;&lt;object type=&quot;3&quot; unique_id=&quot;10084&quot;&gt;&lt;property id=&quot;20148&quot; value=&quot;5&quot;/&gt;&lt;property id=&quot;20300&quot; value=&quot;Slide 81&quot;/&gt;&lt;property id=&quot;20307&quot; value=&quot;3342&quot;/&gt;&lt;/object&gt;&lt;object type=&quot;3&quot; unique_id=&quot;10085&quot;&gt;&lt;property id=&quot;20148&quot; value=&quot;5&quot;/&gt;&lt;property id=&quot;20300&quot; value=&quot;Slide 82 - &amp;quot;Validate Emotions&amp;quot;&quot;/&gt;&lt;property id=&quot;20307&quot; value=&quot;3343&quot;/&gt;&lt;/object&gt;&lt;object type=&quot;3&quot; unique_id=&quot;10086&quot;&gt;&lt;property id=&quot;20148&quot; value=&quot;5&quot;/&gt;&lt;property id=&quot;20300&quot; value=&quot;Slide 83 - &amp;quot;Validate Actions&amp;quot;&quot;/&gt;&lt;property id=&quot;20307&quot; value=&quot;3344&quot;/&gt;&lt;/object&gt;&lt;object type=&quot;3&quot; unique_id=&quot;10087&quot;&gt;&lt;property id=&quot;20148&quot; value=&quot;5&quot;/&gt;&lt;property id=&quot;20300&quot; value=&quot;Slide 84 - &amp;quot;Validate Cognition&amp;#x0D;&amp;#x0A;(thoughts, assumptions, beliefs, values)&amp;quot;&quot;/&gt;&lt;property id=&quot;20307&quot; value=&quot;3345&quot;/&gt;&lt;/object&gt;&lt;object type=&quot;3&quot; unique_id=&quot;10088&quot;&gt;&lt;property id=&quot;20148&quot; value=&quot;5&quot;/&gt;&lt;property id=&quot;20300&quot; value=&quot;Slide 85 - &amp;quot;Important Self-Constructs&amp;#x0D;&amp;#x0A;with BPD Clients&amp;quot;&quot;/&gt;&lt;property id=&quot;20307&quot; value=&quot;3346&quot;/&gt;&lt;/object&gt;&lt;object type=&quot;3&quot; unique_id=&quot;10089&quot;&gt;&lt;property id=&quot;20148&quot; value=&quot;5&quot;/&gt;&lt;property id=&quot;20300&quot; value=&quot;Slide 86 - &amp;quot;Cheerleading Strategies&amp;quot;&quot;/&gt;&lt;property id=&quot;20307&quot; value=&quot;3347&quot;/&gt;&lt;/object&gt;&lt;object type=&quot;3&quot; unique_id=&quot;10090&quot;&gt;&lt;property id=&quot;20148&quot; value=&quot;5&quot;/&gt;&lt;property id=&quot;20300&quot; value=&quot;Slide 87 - &amp;quot;Genuineness: Rogers&amp;quot;&quot;/&gt;&lt;property id=&quot;20307&quot; value=&quot;3348&quot;/&gt;&lt;/object&gt;&lt;object type=&quot;3&quot; unique_id=&quot;10091&quot;&gt;&lt;property id=&quot;20148&quot; value=&quot;5&quot;/&gt;&lt;property id=&quot;20300&quot; value=&quot;Slide 88 - &amp;quot;Genuineness: Rogers&amp;quot;&quot;/&gt;&lt;property id=&quot;20307&quot; value=&quot;3349&quot;/&gt;&lt;/object&gt;&lt;object type=&quot;3&quot; unique_id=&quot;10092&quot;&gt;&lt;property id=&quot;20148&quot; value=&quot;5&quot;/&gt;&lt;property id=&quot;20300&quot; value=&quot;Slide 89 - &amp;quot;Genuineness:  Linehan&amp;quot;&quot;/&gt;&lt;property id=&quot;20307&quot; value=&quot;3350&quot;/&gt;&lt;/object&gt;&lt;object type=&quot;3&quot; unique_id=&quot;10093&quot;&gt;&lt;property id=&quot;20148&quot; value=&quot;5&quot;/&gt;&lt;property id=&quot;20300&quot; value=&quot;Slide 90 - &amp;quot;Validation Therapy&amp;quot;&quot;/&gt;&lt;property id=&quot;20307&quot; value=&quot;3355&quot;/&gt;&lt;/object&gt;&lt;object type=&quot;3&quot; unique_id=&quot;10094&quot;&gt;&lt;property id=&quot;20148&quot; value=&quot;5&quot;/&gt;&lt;property id=&quot;20300&quot; value=&quot;Slide 91 - &amp;quot;dialectics&amp;quot;&quot;/&gt;&lt;property id=&quot;20307&quot; value=&quot;3394&quot;/&gt;&lt;/object&gt;&lt;object type=&quot;3&quot; unique_id=&quot;10095&quot;&gt;&lt;property id=&quot;20148&quot; value=&quot;5&quot;/&gt;&lt;property id=&quot;20300&quot; value=&quot;Slide 92 - &amp;quot;Dialectical Philosophy &amp;#x0D;&amp;#x0A;of Treatment&amp;quot;&quot;/&gt;&lt;property id=&quot;20307&quot; value=&quot;3356&quot;/&gt;&lt;/object&gt;&lt;object type=&quot;3&quot; unique_id=&quot;10096&quot;&gt;&lt;property id=&quot;20148&quot; value=&quot;5&quot;/&gt;&lt;property id=&quot;20300&quot; value=&quot;Slide 93 - &amp;quot;Dialectics Step by Step&amp;quot;&quot;/&gt;&lt;property id=&quot;20307&quot; value=&quot;3357&quot;/&gt;&lt;/object&gt;&lt;object type=&quot;3&quot; unique_id=&quot;10097&quot;&gt;&lt;property id=&quot;20148&quot; value=&quot;5&quot;/&gt;&lt;property id=&quot;20300&quot; value=&quot;Slide 94 - &amp;quot;Dialectics Step by Step&amp;quot;&quot;/&gt;&lt;property id=&quot;20307&quot; value=&quot;3358&quot;/&gt;&lt;/object&gt;&lt;object type=&quot;3&quot; unique_id=&quot;10098&quot;&gt;&lt;property id=&quot;20148&quot; value=&quot;5&quot;/&gt;&lt;property id=&quot;20300&quot; value=&quot;Slide 95 - &amp;quot;Dialectics as a World View: Assumptions&amp;quot;&quot;/&gt;&lt;property id=&quot;20307&quot; value=&quot;3359&quot;/&gt;&lt;/object&gt;&lt;object type=&quot;3&quot; unique_id=&quot;10099&quot;&gt;&lt;property id=&quot;20148&quot; value=&quot;5&quot;/&gt;&lt;property id=&quot;20300&quot; value=&quot;Slide 96 - &amp;quot;Translating a Dialectical World View into Treatment&amp;quot;&quot;/&gt;&lt;property id=&quot;20307&quot; value=&quot;3360&quot;/&gt;&lt;/object&gt;&lt;object type=&quot;3&quot; unique_id=&quot;10100&quot;&gt;&lt;property id=&quot;20148&quot; value=&quot;5&quot;/&gt;&lt;property id=&quot;20300&quot; value=&quot;Slide 97 - &amp;quot;Dialectical View of Disorder&amp;quot;&quot;/&gt;&lt;property id=&quot;20307&quot; value=&quot;3361&quot;/&gt;&lt;/object&gt;&lt;object type=&quot;3&quot; unique_id=&quot;10101&quot;&gt;&lt;property id=&quot;20148&quot; value=&quot;5&quot;/&gt;&lt;property id=&quot;20300&quot; value=&quot;Slide 98 - &amp;quot;BPD results from transaction of &amp;#x0D;&amp;#x0A;biological vulnerability with invalidation over time&amp;quot;&quot;/&gt;&lt;property id=&quot;20307&quot; value=&quot;3362&quot;/&gt;&lt;/object&gt;&lt;object type=&quot;3&quot; unique_id=&quot;10102&quot;&gt;&lt;property id=&quot;20148&quot; value=&quot;5&quot;/&gt;&lt;property id=&quot;20300&quot; value=&quot;Slide 99 - &amp;quot;Systemic Disorder Defined&amp;amp;#x09;&amp;quot;&quot;/&gt;&lt;property id=&quot;20307&quot; value=&quot;3363&quot;/&gt;&lt;/object&gt;&lt;object type=&quot;3&quot; unique_id=&quot;10103&quot;&gt;&lt;property id=&quot;20148&quot; value=&quot;5&quot;/&gt;&lt;property id=&quot;20300&quot; value=&quot;Slide 100 - &amp;quot;Dialectics Step by Step&amp;quot;&quot;/&gt;&lt;property id=&quot;20307&quot; value=&quot;3364&quot;/&gt;&lt;/object&gt;&lt;object type=&quot;3&quot; unique_id=&quot;10104&quot;&gt;&lt;property id=&quot;20148&quot; value=&quot;5&quot;/&gt;&lt;property id=&quot;20300&quot; value=&quot;Slide 101 - &amp;quot;Balance Core Strategies&amp;quot;&quot;/&gt;&lt;property id=&quot;20307&quot; value=&quot;3365&quot;/&gt;&lt;/object&gt;&lt;object type=&quot;3&quot; unique_id=&quot;10105&quot;&gt;&lt;property id=&quot;20148&quot; value=&quot;5&quot;/&gt;&lt;property id=&quot;20300&quot; value=&quot;Slide 102&quot;/&gt;&lt;property id=&quot;20307&quot; value=&quot;3366&quot;/&gt;&lt;/object&gt;&lt;object type=&quot;3&quot; unique_id=&quot;10106&quot;&gt;&lt;property id=&quot;20148&quot; value=&quot;5&quot;/&gt;&lt;property id=&quot;20300&quot; value=&quot;Slide 103 - &amp;quot;Dialectically-Informed &amp;#x0D;&amp;#x0A;Treatment Goals&amp;quot;&quot;/&gt;&lt;property id=&quot;20307&quot; value=&quot;3367&quot;/&gt;&lt;/object&gt;&lt;object type=&quot;3&quot; unique_id=&quot;10107&quot;&gt;&lt;property id=&quot;20148&quot; value=&quot;5&quot;/&gt;&lt;property id=&quot;20300&quot; value=&quot;Slide 104 - &amp;quot;Dialectics Step by Step&amp;quot;&quot;/&gt;&lt;property id=&quot;20307&quot; value=&quot;3368&quot;/&gt;&lt;/object&gt;&lt;object type=&quot;3&quot; unique_id=&quot;10108&quot;&gt;&lt;property id=&quot;20148&quot; value=&quot;5&quot;/&gt;&lt;property id=&quot;20300&quot; value=&quot;Slide 105 - &amp;quot;Dialectics as Persuasion&amp;quot;&quot;/&gt;&lt;property id=&quot;20307&quot; value=&quot;3369&quot;/&gt;&lt;/object&gt;&lt;object type=&quot;3&quot; unique_id=&quot;10109&quot;&gt;&lt;property id=&quot;20148&quot; value=&quot;5&quot;/&gt;&lt;property id=&quot;20300&quot; value=&quot;Slide 106 - &amp;quot;Search for a Synthesis&amp;quot;&quot;/&gt;&lt;property id=&quot;20307&quot; value=&quot;3370&quot;/&gt;&lt;/object&gt;&lt;object type=&quot;3&quot; unique_id=&quot;10110&quot;&gt;&lt;property id=&quot;20148&quot; value=&quot;5&quot;/&gt;&lt;property id=&quot;20300&quot; value=&quot;Slide 107 - &amp;quot;Dialectics Step by Step&amp;quot;&quot;/&gt;&lt;property id=&quot;20307&quot; value=&quot;3371&quot;/&gt;&lt;/object&gt;&lt;object type=&quot;3&quot; unique_id=&quot;10111&quot;&gt;&lt;property id=&quot;20148&quot; value=&quot;5&quot;/&gt;&lt;property id=&quot;20300&quot; value=&quot;Slide 108 - &amp;quot;4.&amp;amp;#x09;When One Dialectical Strategy &amp;#x0D;&amp;#x0A;Doesn’t Work, Try Another&amp;quot;&quot;/&gt;&lt;property id=&quot;20307&quot; value=&quot;3372&quot;/&gt;&lt;/object&gt;&lt;object type=&quot;3&quot; unique_id=&quot;10112&quot;&gt;&lt;property id=&quot;20148&quot; value=&quot;5&quot;/&gt;&lt;property id=&quot;20300&quot; value=&quot;Slide 109 - &amp;quot;Movement, Speed &amp;amp; Flow&amp;#x0D;&amp;#x0A;&amp;quot;&quot;/&gt;&lt;property id=&quot;20307&quot; value=&quot;3373&quot;/&gt;&lt;/object&gt;&lt;object type=&quot;3&quot; unique_id=&quot;10113&quot;&gt;&lt;property id=&quot;20148&quot; value=&quot;5&quot;/&gt;&lt;property id=&quot;20300&quot; value=&quot;Slide 110 - &amp;quot;Beginning assessment&amp;quot;&quot;/&gt;&lt;property id=&quot;20307&quot; value=&quot;3395&quot;/&gt;&lt;/object&gt;&lt;object type=&quot;3&quot; unique_id=&quot;10114&quot;&gt;&lt;property id=&quot;20148&quot; value=&quot;5&quot;/&gt;&lt;property id=&quot;20300&quot; value=&quot;Slide 111 - &amp;quot;1st Session in depth&amp;quot;&quot;/&gt;&lt;property id=&quot;20307&quot; value=&quot;3094&quot;/&gt;&lt;/object&gt;&lt;object type=&quot;3&quot; unique_id=&quot;10115&quot;&gt;&lt;property id=&quot;20148&quot; value=&quot;5&quot;/&gt;&lt;property id=&quot;20300&quot; value=&quot;Slide 112 - &amp;quot;ASSESS&amp;quot;&quot;/&gt;&lt;property id=&quot;20307&quot; value=&quot;2949&quot;/&gt;&lt;/object&gt;&lt;object type=&quot;3&quot; unique_id=&quot;10116&quot;&gt;&lt;property id=&quot;20148&quot; value=&quot;5&quot;/&gt;&lt;property id=&quot;20300&quot; value=&quot;Slide 113 - &amp;quot; Defining Problems Behaviorally&amp;#x0D;&amp;#x0A;&amp;quot;&quot;/&gt;&lt;property id=&quot;20307&quot; value=&quot;2951&quot;/&gt;&lt;/object&gt;&lt;object type=&quot;3&quot; unique_id=&quot;10117&quot;&gt;&lt;property id=&quot;20148&quot; value=&quot;5&quot;/&gt;&lt;property id=&quot;20300&quot; value=&quot;Slide 114 - &amp;quot;Getting From Assessment to Treatment&amp;#x0D;&amp;#x0A;&amp;quot;&quot;/&gt;&lt;property id=&quot;20307&quot; value=&quot;2952&quot;/&gt;&lt;/object&gt;&lt;object type=&quot;3&quot; unique_id=&quot;10118&quot;&gt;&lt;property id=&quot;20148&quot; value=&quot;5&quot;/&gt;&lt;property id=&quot;20300&quot; value=&quot;Slide 115 - &amp;quot;Begin Case Formulation&amp;quot;&quot;/&gt;&lt;property id=&quot;20307&quot; value=&quot;3424&quot;/&gt;&lt;/object&gt;&lt;object type=&quot;3&quot; unique_id=&quot;10119&quot;&gt;&lt;property id=&quot;20148&quot; value=&quot;5&quot;/&gt;&lt;property id=&quot;20300&quot; value=&quot;Slide 116 - &amp;quot;Suicide risk assessment and management&amp;quot;&quot;/&gt;&lt;property id=&quot;20307&quot; value=&quot;2955&quot;/&gt;&lt;/object&gt;&lt;object type=&quot;3&quot; unique_id=&quot;10120&quot;&gt;&lt;property id=&quot;20148&quot; value=&quot;5&quot;/&gt;&lt;property id=&quot;20300&quot; value=&quot;Slide 117 - &amp;quot;1.  Assessment of Suicide Risk&amp;quot;&quot;/&gt;&lt;property id=&quot;20307&quot; value=&quot;2997&quot;/&gt;&lt;/object&gt;&lt;object type=&quot;3&quot; unique_id=&quot;10121&quot;&gt;&lt;property id=&quot;20148&quot; value=&quot;5&quot;/&gt;&lt;property id=&quot;20300&quot; value=&quot;Slide 118 - &amp;quot;Conduct a Series of Brief &amp;#x0D;&amp;#x0A;Chain Analyses of SA/NSSI &amp;#x0D;&amp;#x0A;Over Time and Place.&amp;quot;&quot;/&gt;&lt;property id=&quot;20307&quot; value=&quot;2957&quot;/&gt;&lt;/object&gt;&lt;object type=&quot;3&quot; unique_id=&quot;10122&quot;&gt;&lt;property id=&quot;20148&quot; value=&quot;5&quot;/&gt;&lt;property id=&quot;20300&quot; value=&quot;Slide 119&quot;/&gt;&lt;property id=&quot;20307&quot; value=&quot;2998&quot;/&gt;&lt;/object&gt;&lt;object type=&quot;3&quot; unique_id=&quot;10123&quot;&gt;&lt;property id=&quot;20148&quot; value=&quot;5&quot;/&gt;&lt;property id=&quot;20300&quot; value=&quot;Slide 120&quot;/&gt;&lt;property id=&quot;20307&quot; value=&quot;3427&quot;/&gt;&lt;/object&gt;&lt;object type=&quot;3&quot; unique_id=&quot;10124&quot;&gt;&lt;property id=&quot;20148&quot; value=&quot;5&quot;/&gt;&lt;property id=&quot;20300&quot; value=&quot;Slide 121&quot;/&gt;&lt;property id=&quot;20307&quot; value=&quot;3001&quot;/&gt;&lt;/object&gt;&lt;object type=&quot;3&quot; unique_id=&quot;10125&quot;&gt;&lt;property id=&quot;20148&quot; value=&quot;5&quot;/&gt;&lt;property id=&quot;20300&quot; value=&quot;Slide 122 - &amp;quot;Lethal Means by Lethality&amp;quot;&quot;/&gt;&lt;property id=&quot;20307&quot; value=&quot;3004&quot;/&gt;&lt;/object&gt;&lt;object type=&quot;3&quot; unique_id=&quot;10126&quot;&gt;&lt;property id=&quot;20148&quot; value=&quot;5&quot;/&gt;&lt;property id=&quot;20300&quot; value=&quot;Slide 123 - &amp;quot;Lethal Means:&amp;#x0D;&amp;#x0A;Pathologist’s Assessment&amp;#x0D;&amp;#x0A;&amp;quot;&quot;/&gt;&lt;property id=&quot;20307&quot; value=&quot;3006&quot;/&gt;&lt;/object&gt;&lt;object type=&quot;3&quot; unique_id=&quot;10127&quot;&gt;&lt;property id=&quot;20148&quot; value=&quot;5&quot;/&gt;&lt;property id=&quot;20300&quot; value=&quot;Slide 124&quot;/&gt;&lt;property id=&quot;20307&quot; value=&quot;3013&quot;/&gt;&lt;/object&gt;&lt;object type=&quot;3&quot; unique_id=&quot;10128&quot;&gt;&lt;property id=&quot;20148&quot; value=&quot;5&quot;/&gt;&lt;property id=&quot;20300&quot; value=&quot;Slide 125 - &amp;quot;Suicide increase with age for both sexes; rates are higher for males at every age.&amp;quot;&quot;/&gt;&lt;property id=&quot;20307&quot; value=&quot;3014&quot;/&gt;&lt;/object&gt;&lt;object type=&quot;3&quot; unique_id=&quot;10129&quot;&gt;&lt;property id=&quot;20148&quot; value=&quot;5&quot;/&gt;&lt;property id=&quot;20300&quot; value=&quot;Slide 126 - &amp;quot;Suicides Under Age 45 Are Rising&amp;quot;&quot;/&gt;&lt;property id=&quot;20307&quot; value=&quot;3016&quot;/&gt;&lt;/object&gt;&lt;object type=&quot;3&quot; unique_id=&quot;10130&quot;&gt;&lt;property id=&quot;20148&quot; value=&quot;5&quot;/&gt;&lt;property id=&quot;20300&quot; value=&quot;Slide 127 - &amp;quot;USA Ethnicity and Suicide&amp;quot;&quot;/&gt;&lt;property id=&quot;20307&quot; value=&quot;3017&quot;/&gt;&lt;/object&gt;&lt;object type=&quot;3&quot; unique_id=&quot;10131&quot;&gt;&lt;property id=&quot;20148&quot; value=&quot;5&quot;/&gt;&lt;property id=&quot;20300&quot; value=&quot;Slide 128&quot;/&gt;&lt;property id=&quot;20307&quot; value=&quot;3019&quot;/&gt;&lt;/object&gt;&lt;object type=&quot;3&quot; unique_id=&quot;10132&quot;&gt;&lt;property id=&quot;20148&quot; value=&quot;5&quot;/&gt;&lt;property id=&quot;20300&quot; value=&quot;Slide 129 - &amp;quot; Mental Disorders and Suicide&amp;quot;&quot;/&gt;&lt;property id=&quot;20307&quot; value=&quot;3020&quot;/&gt;&lt;/object&gt;&lt;object type=&quot;3&quot; unique_id=&quot;10133&quot;&gt;&lt;property id=&quot;20148&quot; value=&quot;5&quot;/&gt;&lt;property id=&quot;20300&quot; value=&quot;Slide 130 - &amp;quot;Personality Disorders (PD) and &amp;#x0D;&amp;#x0A;Suicidal Behaviors&amp;quot;&quot;/&gt;&lt;property id=&quot;20307&quot; value=&quot;3021&quot;/&gt;&lt;/object&gt;&lt;object type=&quot;3&quot; unique_id=&quot;10134&quot;&gt;&lt;property id=&quot;20148&quot; value=&quot;5&quot;/&gt;&lt;property id=&quot;20300&quot; value=&quot;Slide 131 - &amp;quot;Percent Eventual Suicide of Persons at High Risk for Suicide Who Obtain Treatment vs. Refuse Treatment&amp;quot;&quot;/&gt;&lt;property id=&quot;20307&quot; value=&quot;3023&quot;/&gt;&lt;/object&gt;&lt;object type=&quot;3&quot; unique_id=&quot;10135&quot;&gt;&lt;property id=&quot;20148&quot; value=&quot;5&quot;/&gt;&lt;property id=&quot;20300&quot; value=&quot;Slide 132&quot;/&gt;&lt;property id=&quot;20307&quot; value=&quot;3024&quot;/&gt;&lt;/object&gt;&lt;object type=&quot;3&quot; unique_id=&quot;10136&quot;&gt;&lt;property id=&quot;20148&quot; value=&quot;5&quot;/&gt;&lt;property id=&quot;20300&quot; value=&quot;Slide 133 - &amp;quot;Increased Risk of Suicide&amp;quot;&quot;/&gt;&lt;property id=&quot;20307&quot; value=&quot;3025&quot;/&gt;&lt;/object&gt;&lt;object type=&quot;3&quot; unique_id=&quot;10137&quot;&gt;&lt;property id=&quot;20148&quot; value=&quot;5&quot;/&gt;&lt;property id=&quot;20300&quot; value=&quot;Slide 134 - &amp;quot;Suicide Risk Factors: &amp;#x0D;&amp;#x0A;Borderline Personality Disorder&amp;quot;&quot;/&gt;&lt;property id=&quot;20307&quot; value=&quot;3032&quot;/&gt;&lt;/object&gt;&lt;object type=&quot;3&quot; unique_id=&quot;10138&quot;&gt;&lt;property id=&quot;20148&quot; value=&quot;5&quot;/&gt;&lt;property id=&quot;20300&quot; value=&quot;Slide 135 - &amp;quot;Suicide Risk Factors: Affective Disorders &amp;quot;&quot;/&gt;&lt;property id=&quot;20307&quot; value=&quot;3033&quot;/&gt;&lt;/object&gt;&lt;object type=&quot;3&quot; unique_id=&quot;10139&quot;&gt;&lt;property id=&quot;20148&quot; value=&quot;5&quot;/&gt;&lt;property id=&quot;20300&quot; value=&quot;Slide 136 - &amp;quot;Course of Axis I Disorder&amp;#x0D;&amp;#x0A;Co-morbid with Personality Disorder Predicting Attempt in One Month&amp;quot;&quot;/&gt;&lt;property id=&quot;20307&quot; value=&quot;3035&quot;/&gt;&lt;/object&gt;&lt;object type=&quot;3&quot; unique_id=&quot;10140&quot;&gt;&lt;property id=&quot;20148&quot; value=&quot;5&quot;/&gt;&lt;property id=&quot;20300&quot; value=&quot;Slide 137&quot;/&gt;&lt;property id=&quot;20307&quot; value=&quot;3036&quot;/&gt;&lt;/object&gt;&lt;object type=&quot;3&quot; unique_id=&quot;10141&quot;&gt;&lt;property id=&quot;20148&quot; value=&quot;5&quot;/&gt;&lt;property id=&quot;20300&quot; value=&quot;Slide 138 - &amp;quot;Assessing Imminent Risk:&amp;#x0D;&amp;#x0A;Using the UWRAP (assessors) &amp;#x0D;&amp;#x0A;UWRAMP (providers)&amp;quot;&quot;/&gt;&lt;property id=&quot;20307&quot; value=&quot;3087&quot;/&gt;&lt;/object&gt;&lt;object type=&quot;3&quot; unique_id=&quot;10142&quot;&gt;&lt;property id=&quot;20148&quot; value=&quot;5&quot;/&gt;&lt;property id=&quot;20300&quot; value=&quot;Slide 139 - &amp;quot;Relationship of a Plan to Suicidal Behaviors&amp;quot;&quot;/&gt;&lt;property id=&quot;20307&quot; value=&quot;3041&quot;/&gt;&lt;/object&gt;&lt;object type=&quot;3&quot; unique_id=&quot;10143&quot;&gt;&lt;property id=&quot;20148&quot; value=&quot;5&quot;/&gt;&lt;property id=&quot;20300&quot; value=&quot;Slide 140 - &amp;quot;Course of Axis I Disorder Predicting Attempt in One Month&amp;quot;&quot;/&gt;&lt;property id=&quot;20307&quot; value=&quot;3044&quot;/&gt;&lt;/object&gt;&lt;object type=&quot;3&quot; unique_id=&quot;10144&quot;&gt;&lt;property id=&quot;20148&quot; value=&quot;5&quot;/&gt;&lt;property id=&quot;20300&quot; value=&quot;Slide 141 - &amp;quot;Indices of Suicide Among Individuals with Personality Disorders&amp;quot;&quot;/&gt;&lt;property id=&quot;20307&quot; value=&quot;3045&quot;/&gt;&lt;/object&gt;&lt;object type=&quot;3&quot; unique_id=&quot;10145&quot;&gt;&lt;property id=&quot;20148&quot; value=&quot;5&quot;/&gt;&lt;property id=&quot;20300&quot; value=&quot;Slide 142 - &amp;quot;Suicidal Behaviors Following Inpatient Hospitalization&amp;quot;&quot;/&gt;&lt;property id=&quot;20307&quot; value=&quot;3046&quot;/&gt;&lt;/object&gt;&lt;object type=&quot;3&quot; unique_id=&quot;10146&quot;&gt;&lt;property id=&quot;20148&quot; value=&quot;5&quot;/&gt;&lt;property id=&quot;20300&quot; value=&quot;Slide 143 - &amp;quot;Suicide Risk Factors One Week &amp;#x0D;&amp;#x0A;After Inpatient Hospitalization&amp;quot;&quot;/&gt;&lt;property id=&quot;20307&quot; value=&quot;3047&quot;/&gt;&lt;/object&gt;&lt;object type=&quot;3&quot; unique_id=&quot;10147&quot;&gt;&lt;property id=&quot;20148&quot; value=&quot;5&quot;/&gt;&lt;property id=&quot;20300&quot; value=&quot;Slide 144 - &amp;quot;Management of Risk&amp;quot;&quot;/&gt;&lt;property id=&quot;20307&quot; value=&quot;3418&quot;/&gt;&lt;/object&gt;&lt;object type=&quot;3&quot; unique_id=&quot;10148&quot;&gt;&lt;property id=&quot;20148&quot; value=&quot;5&quot;/&gt;&lt;property id=&quot;20300&quot; value=&quot;Slide 145 - &amp;quot;1st Session in depth&amp;quot;&quot;/&gt;&lt;property id=&quot;20307&quot; value=&quot;3096&quot;/&gt;&lt;/object&gt;&lt;object type=&quot;3&quot; unique_id=&quot;10149&quot;&gt;&lt;property id=&quot;20148&quot; value=&quot;5&quot;/&gt;&lt;property id=&quot;20300&quot; value=&quot;Slide 146 - &amp;quot;Step-by-Step Management of Suicidal Behavior&amp;quot;&quot;/&gt;&lt;property id=&quot;20307&quot; value=&quot;3095&quot;/&gt;&lt;/object&gt;&lt;object type=&quot;3&quot; unique_id=&quot;10150&quot;&gt;&lt;property id=&quot;20148&quot; value=&quot;5&quot;/&gt;&lt;property id=&quot;20300&quot; value=&quot;Slide 147&quot;/&gt;&lt;property id=&quot;20307&quot; value=&quot;3050&quot;/&gt;&lt;/object&gt;&lt;object type=&quot;3&quot; unique_id=&quot;10151&quot;&gt;&lt;property id=&quot;20148&quot; value=&quot;5&quot;/&gt;&lt;property id=&quot;20300&quot; value=&quot;Slide 148 - &amp;quot;General Guidelines for Treating Suicidal Behaviors &amp;quot;&quot;/&gt;&lt;property id=&quot;20307&quot; value=&quot;3051&quot;/&gt;&lt;/object&gt;&lt;object type=&quot;3&quot; unique_id=&quot;10152&quot;&gt;&lt;property id=&quot;20148&quot; value=&quot;5&quot;/&gt;&lt;property id=&quot;20300&quot; value=&quot;Slide 149 - &amp;quot;General Guidelines (Cont.)&amp;quot;&quot;/&gt;&lt;property id=&quot;20307&quot; value=&quot;3052&quot;/&gt;&lt;/object&gt;&lt;object type=&quot;3&quot; unique_id=&quot;10153&quot;&gt;&lt;property id=&quot;20148&quot; value=&quot;5&quot;/&gt;&lt;property id=&quot;20300&quot; value=&quot;Slide 150 - &amp;quot;General Guidelines (Cont.)&amp;quot;&quot;/&gt;&lt;property id=&quot;20307&quot; value=&quot;3053&quot;/&gt;&lt;/object&gt;&lt;object type=&quot;3&quot; unique_id=&quot;10154&quot;&gt;&lt;property id=&quot;20148&quot; value=&quot;5&quot;/&gt;&lt;property id=&quot;20300&quot; value=&quot;Slide 151 - &amp;quot;Suicidal Behaviors: Crisis Protocol&amp;quot;&quot;/&gt;&lt;property id=&quot;20307&quot; value=&quot;3055&quot;/&gt;&lt;/object&gt;&lt;object type=&quot;3&quot; unique_id=&quot;10155&quot;&gt;&lt;property id=&quot;20148&quot; value=&quot;5&quot;/&gt;&lt;property id=&quot;20300&quot; value=&quot;Slide 152 - &amp;quot;In a Crisis: Focus on the Present&amp;quot;&quot;/&gt;&lt;property id=&quot;20307&quot; value=&quot;3056&quot;/&gt;&lt;/object&gt;&lt;object type=&quot;3&quot; unique_id=&quot;10156&quot;&gt;&lt;property id=&quot;20148&quot; value=&quot;5&quot;/&gt;&lt;property id=&quot;20300&quot; value=&quot;Slide 153 - &amp;quot;In a Crisis: Reduce High Risk &amp;#x0D;&amp;#x0A;Environmental Factors&amp;quot;&quot;/&gt;&lt;property id=&quot;20307&quot; value=&quot;3057&quot;/&gt;&lt;/object&gt;&lt;object type=&quot;3&quot; unique_id=&quot;10157&quot;&gt;&lt;property id=&quot;20148&quot; value=&quot;5&quot;/&gt;&lt;property id=&quot;20300&quot; value=&quot;Slide 154 - &amp;quot;In a Crisis: Reduce High Risk &amp;#x0D;&amp;#x0A;Behavioral Factors&amp;quot;&quot;/&gt;&lt;property id=&quot;20307&quot; value=&quot;3058&quot;/&gt;&lt;/object&gt;&lt;object type=&quot;3&quot; unique_id=&quot;10158&quot;&gt;&lt;property id=&quot;20148&quot; value=&quot;5&quot;/&gt;&lt;property id=&quot;20300&quot; value=&quot;Slide 155 - &amp;quot;In a Crisis:&amp;#x0D;&amp;#x0A;Problem Solve the Current Problem&amp;quot;&quot;/&gt;&lt;property id=&quot;20307&quot; value=&quot;3059&quot;/&gt;&lt;/object&gt;&lt;object type=&quot;3&quot; unique_id=&quot;10159&quot;&gt;&lt;property id=&quot;20148&quot; value=&quot;5&quot;/&gt;&lt;property id=&quot;20300&quot; value=&quot;Slide 156 - &amp;quot;In a Crisis: Get a Commitment &amp;#x0D;&amp;#x0A;to a Plan of Action&amp;quot;&quot;/&gt;&lt;property id=&quot;20307&quot; value=&quot;3060&quot;/&gt;&lt;/object&gt;&lt;object type=&quot;3&quot; unique_id=&quot;10160&quot;&gt;&lt;property id=&quot;20148&quot; value=&quot;5&quot;/&gt;&lt;property id=&quot;20300&quot; value=&quot;Slide 157 - &amp;quot;In a Crisis: &amp;#x0D;&amp;#x0A;Trouble Shoot the Action Plan &amp;quot;&quot;/&gt;&lt;property id=&quot;20307&quot; value=&quot;3061&quot;/&gt;&lt;/object&gt;&lt;object type=&quot;3&quot; unique_id=&quot;10161&quot;&gt;&lt;property id=&quot;20148&quot; value=&quot;5&quot;/&gt;&lt;property id=&quot;20300&quot; value=&quot;Slide 158 - &amp;quot;In a Crisis: Anticipate a Reoccurrence of the Crisis Response&amp;quot;&quot;/&gt;&lt;property id=&quot;20307&quot; value=&quot;3063&quot;/&gt;&lt;/object&gt;&lt;object type=&quot;3&quot; unique_id=&quot;10162&quot;&gt;&lt;property id=&quot;20148&quot; value=&quot;5&quot;/&gt;&lt;property id=&quot;20300&quot; value=&quot;Slide 159 - &amp;quot;In a Crisis:&amp;#x0D;&amp;#x0A;Re-assess Suicide Risk&amp;quot;&quot;/&gt;&lt;property id=&quot;20307&quot; value=&quot;3064&quot;/&gt;&lt;/object&gt;&lt;object type=&quot;3&quot; unique_id=&quot;10163&quot;&gt;&lt;property id=&quot;20148&quot; value=&quot;5&quot;/&gt;&lt;property id=&quot;20300&quot; value=&quot;Slide 160&quot;/&gt;&lt;property id=&quot;20307&quot; value=&quot;3065&quot;/&gt;&lt;/object&gt;&lt;object type=&quot;3&quot; unique_id=&quot;10164&quot;&gt;&lt;property id=&quot;20148&quot; value=&quot;5&quot;/&gt;&lt;property id=&quot;20300&quot; value=&quot;Slide 161 - &amp;quot;On-going Nonsuicidal Self-Injurious Behavior:  &amp;#x0D;&amp;#x0A;Protocol for Primary Therapist&amp;quot;&quot;/&gt;&lt;property id=&quot;20307&quot; value=&quot;3090&quot;/&gt;&lt;/object&gt;&lt;object type=&quot;3&quot; unique_id=&quot;10165&quot;&gt;&lt;property id=&quot;20148&quot; value=&quot;5&quot;/&gt;&lt;property id=&quot;20300&quot; value=&quot;Slide 162&quot;/&gt;&lt;property id=&quot;20307&quot; value=&quot;3068&quot;/&gt;&lt;/object&gt;&lt;object type=&quot;3&quot; unique_id=&quot;10166&quot;&gt;&lt;property id=&quot;20148&quot; value=&quot;5&quot;/&gt;&lt;property id=&quot;20300&quot; value=&quot;Slide 163 - &amp;quot;Consider Acute Psychiatric Hospitalization When:&amp;quot;&quot;/&gt;&lt;property id=&quot;20307&quot; value=&quot;3069&quot;/&gt;&lt;/object&gt;&lt;object type=&quot;3&quot; unique_id=&quot;10167&quot;&gt;&lt;property id=&quot;20148&quot; value=&quot;5&quot;/&gt;&lt;property id=&quot;20300&quot; value=&quot;Slide 164 - &amp;quot;Individual Session Following Suicidal Behavior:  &amp;#x0D;&amp;#x0A;&amp;quot;&quot;/&gt;&lt;property id=&quot;20307&quot; value=&quot;3088&quot;/&gt;&lt;/object&gt;&lt;object type=&quot;3&quot; unique_id=&quot;10168&quot;&gt;&lt;property id=&quot;20148&quot; value=&quot;5&quot;/&gt;&lt;property id=&quot;20300&quot; value=&quot;Slide 165 - &amp;quot;Treatment Planning &amp;#x0D;&amp;#x0A;With the Chronically Suicidal Patient&amp;quot;&quot;/&gt;&lt;property id=&quot;20307&quot; value=&quot;2978&quot;/&gt;&lt;/object&gt;&lt;object type=&quot;3&quot; unique_id=&quot;10169&quot;&gt;&lt;property id=&quot;20148&quot; value=&quot;5&quot;/&gt;&lt;property id=&quot;20300&quot; value=&quot;Slide 166 - &amp;quot;Treatment Planning with the Chronically Suicidal Patient (con’t)&amp;quot;&quot;/&gt;&lt;property id=&quot;20307&quot; value=&quot;2979&quot;/&gt;&lt;/object&gt;&lt;object type=&quot;3&quot; unique_id=&quot;10170&quot;&gt;&lt;property id=&quot;20148&quot; value=&quot;5&quot;/&gt;&lt;property id=&quot;20300&quot; value=&quot;Slide 167 - &amp;quot;Treatment Planning with the Chronically Suicidal Patient (con’t)&amp;quot;&quot;/&gt;&lt;property id=&quot;20307&quot; value=&quot;2980&quot;/&gt;&lt;/object&gt;&lt;object type=&quot;3&quot; unique_id=&quot;10171&quot;&gt;&lt;property id=&quot;20148&quot; value=&quot;5&quot;/&gt;&lt;property id=&quot;20300&quot; value=&quot;Slide 168 - &amp;quot;Treatment Planning with the Chronically Suicidal Patient (con’t)&amp;quot;&quot;/&gt;&lt;property id=&quot;20307&quot; value=&quot;2981&quot;/&gt;&lt;/object&gt;&lt;object type=&quot;3&quot; unique_id=&quot;10172&quot;&gt;&lt;property id=&quot;20148&quot; value=&quot;5&quot;/&gt;&lt;property id=&quot;20300&quot; value=&quot;Slide 169 - &amp;quot;Treatment Planning with the Chronically Suicidal Patient (con’t)&amp;quot;&quot;/&gt;&lt;property id=&quot;20307&quot; value=&quot;2982&quot;/&gt;&lt;/object&gt;&lt;object type=&quot;3&quot; unique_id=&quot;10173&quot;&gt;&lt;property id=&quot;20148&quot; value=&quot;5&quot;/&gt;&lt;property id=&quot;20300&quot; value=&quot;Slide 170 - &amp;quot;Protocol for Suicidal&amp;#x0D;&amp;#x0A;and Egregious Behaviors&amp;quot;&quot;/&gt;&lt;property id=&quot;20307&quot; value=&quot;2985&quot;/&gt;&lt;/object&gt;&lt;object type=&quot;3&quot; unique_id=&quot;10174&quot;&gt;&lt;property id=&quot;20148&quot; value=&quot;5&quot;/&gt;&lt;property id=&quot;20300&quot; value=&quot;Slide 171 - &amp;quot;Protocol for Suicidal&amp;#x0D;&amp;#x0A;and Egregious Behaviors (con’t)&amp;quot;&quot;/&gt;&lt;property id=&quot;20307&quot; value=&quot;2986&quot;/&gt;&lt;/object&gt;&lt;object type=&quot;3&quot; unique_id=&quot;10175&quot;&gt;&lt;property id=&quot;20148&quot; value=&quot;5&quot;/&gt;&lt;property id=&quot;20300&quot; value=&quot;Slide 172 - &amp;quot;Protocol for Suicidal&amp;#x0D;&amp;#x0A;and Egregious Behaviors (con’t)&amp;quot;&quot;/&gt;&lt;property id=&quot;20307&quot; value=&quot;2987&quot;/&gt;&lt;/object&gt;&lt;object type=&quot;3&quot; unique_id=&quot;10176&quot;&gt;&lt;property id=&quot;20148&quot; value=&quot;5&quot;/&gt;&lt;property id=&quot;20300&quot; value=&quot;Slide 173 - &amp;quot;Protocol for Suicidal&amp;#x0D;&amp;#x0A;and Egregious Behaviors (con’t)&amp;quot;&quot;/&gt;&lt;property id=&quot;20307&quot; value=&quot;2988&quot;/&gt;&lt;/object&gt;&lt;object type=&quot;3&quot; unique_id=&quot;10177&quot;&gt;&lt;property id=&quot;20148&quot; value=&quot;5&quot;/&gt;&lt;property id=&quot;20300&quot; value=&quot;Slide 174 - &amp;quot;Bio-social Model&amp;quot;&quot;/&gt;&lt;property id=&quot;20307&quot; value=&quot;3091&quot;/&gt;&lt;/object&gt;&lt;object type=&quot;3&quot; unique_id=&quot;10178&quot;&gt;&lt;property id=&quot;20148&quot; value=&quot;5&quot;/&gt;&lt;property id=&quot;20300&quot; value=&quot;Slide 175 - &amp;quot;1st Session in depth&amp;quot;&quot;/&gt;&lt;property id=&quot;20307&quot; value=&quot;3097&quot;/&gt;&lt;/object&gt;&lt;object type=&quot;3&quot; unique_id=&quot;10179&quot;&gt;&lt;property id=&quot;20148&quot; value=&quot;5&quot;/&gt;&lt;property id=&quot;20300&quot; value=&quot;Slide 176 - &amp;quot;  BPD is a Pervasive Disorder of the Emotion Regulation System&amp;quot;&quot;/&gt;&lt;property id=&quot;20307&quot; value=&quot;2126&quot;/&gt;&lt;/object&gt;&lt;object type=&quot;3&quot; unique_id=&quot;10180&quot;&gt;&lt;property id=&quot;20148&quot; value=&quot;5&quot;/&gt;&lt;property id=&quot;20300&quot; value=&quot;Slide 177 - &amp;quot;Many want a better name&amp;quot;&quot;/&gt;&lt;property id=&quot;20307&quot; value=&quot;2127&quot;/&gt;&lt;/object&gt;&lt;object type=&quot;3&quot; unique_id=&quot;10181&quot;&gt;&lt;property id=&quot;20148&quot; value=&quot;5&quot;/&gt;&lt;property id=&quot;20300&quot; value=&quot;Slide 178 - &amp;quot;Borderline Personality Disorder (Re-organized)&amp;quot;&quot;/&gt;&lt;property id=&quot;20307&quot; value=&quot;2128&quot;/&gt;&lt;/object&gt;&lt;object type=&quot;3&quot; unique_id=&quot;10182&quot;&gt;&lt;property id=&quot;20148&quot; value=&quot;5&quot;/&gt;&lt;property id=&quot;20300&quot; value=&quot;Slide 179 - &amp;quot;Borderline Personality Disorder (Re-organized) con’t&amp;quot;&quot;/&gt;&lt;property id=&quot;20307&quot; value=&quot;2129&quot;/&gt;&lt;/object&gt;&lt;object type=&quot;3&quot; unique_id=&quot;10183&quot;&gt;&lt;property id=&quot;20148&quot; value=&quot;5&quot;/&gt;&lt;property id=&quot;20300&quot; value=&quot;Slide 180 - &amp;quot;DBT Model&amp;quot;&quot;/&gt;&lt;property id=&quot;20307&quot; value=&quot;2367&quot;/&gt;&lt;/object&gt;&lt;object type=&quot;3&quot; unique_id=&quot;10184&quot;&gt;&lt;property id=&quot;20148&quot; value=&quot;5&quot;/&gt;&lt;property id=&quot;20300&quot; value=&quot;Slide 181&quot;/&gt;&lt;property id=&quot;20307&quot; value=&quot;2138&quot;/&gt;&lt;/object&gt;&lt;object type=&quot;3&quot; unique_id=&quot;10185&quot;&gt;&lt;property id=&quot;20148&quot; value=&quot;5&quot;/&gt;&lt;property id=&quot;20300&quot; value=&quot;Slide 182 - &amp;quot;BPD results from transaction of &amp;#x0D;&amp;#x0A;biological vulnerability with invalidation over time&amp;quot;&quot;/&gt;&lt;property id=&quot;20307&quot; value=&quot;2195&quot;/&gt;&lt;/object&gt;&lt;object type=&quot;3&quot; unique_id=&quot;10186&quot;&gt;&lt;property id=&quot;20148&quot; value=&quot;5&quot;/&gt;&lt;property id=&quot;20300&quot; value=&quot;Slide 183 - &amp;quot;Interactional Model&amp;#x0D;&amp;#x0A;Factors are Static, or Additive, &amp;#x0D;&amp;#x0A;and Do Not Influence Each Other&amp;quot;&quot;/&gt;&lt;property id=&quot;20307&quot; value=&quot;2194&quot;/&gt;&lt;/object&gt;&lt;object type=&quot;3&quot; unique_id=&quot;10187&quot;&gt;&lt;property id=&quot;20148&quot; value=&quot;5&quot;/&gt;&lt;property id=&quot;20300&quot; value=&quot;Slide 184 - &amp;quot;Conceptual Model: &amp;#x0D;&amp;#x0A;The Biosocial Theory of DBT&amp;quot;&quot;/&gt;&lt;property id=&quot;20307&quot; value=&quot;2137&quot;/&gt;&lt;/object&gt;&lt;object type=&quot;3&quot; unique_id=&quot;10188&quot;&gt;&lt;property id=&quot;20148&quot; value=&quot;5&quot;/&gt;&lt;property id=&quot;20300&quot; value=&quot;Slide 185 - &amp;quot;Crowell Model&amp;quot;&quot;/&gt;&lt;property id=&quot;20307&quot; value=&quot;3425&quot;/&gt;&lt;/object&gt;&lt;object type=&quot;3&quot; unique_id=&quot;10189&quot;&gt;&lt;property id=&quot;20148&quot; value=&quot;5&quot;/&gt;&lt;property id=&quot;20300&quot; value=&quot;Slide 186 - &amp;quot;Emotional Vulnerability&amp;quot;&quot;/&gt;&lt;property id=&quot;20307&quot; value=&quot;2132&quot;/&gt;&lt;/object&gt;&lt;object type=&quot;3&quot; unique_id=&quot;10190&quot;&gt;&lt;property id=&quot;20148&quot; value=&quot;5&quot;/&gt;&lt;property id=&quot;20300&quot; value=&quot;Slide 187 - &amp;quot;Invalidating Environment&amp;quot;&quot;/&gt;&lt;property id=&quot;20307&quot; value=&quot;2181&quot;/&gt;&lt;/object&gt;&lt;object type=&quot;3&quot; unique_id=&quot;10191&quot;&gt;&lt;property id=&quot;20148&quot; value=&quot;5&quot;/&gt;&lt;property id=&quot;20300&quot; value=&quot;Slide 188 - &amp;quot;Characteristics of&amp;#x0D;&amp;#x0A;an Invalidating Environment&amp;quot;&quot;/&gt;&lt;property id=&quot;20307&quot; value=&quot;2184&quot;/&gt;&lt;/object&gt;&lt;object type=&quot;3&quot; unique_id=&quot;10192&quot;&gt;&lt;property id=&quot;20148&quot; value=&quot;5&quot;/&gt;&lt;property id=&quot;20300&quot; value=&quot;Slide 189 - &amp;quot;Characteristics of&amp;#x0D;&amp;#x0A;an Invalidating Environment&amp;quot;&quot;/&gt;&lt;property id=&quot;20307&quot; value=&quot;2185&quot;/&gt;&lt;/object&gt;&lt;object type=&quot;3&quot; unique_id=&quot;10193&quot;&gt;&lt;property id=&quot;20148&quot; value=&quot;5&quot;/&gt;&lt;property id=&quot;20300&quot; value=&quot;Slide 190 - &amp;quot;Characteristics of&amp;#x0D;&amp;#x0A;an Invalidating Environment&amp;quot;&quot;/&gt;&lt;property id=&quot;20307&quot; value=&quot;2186&quot;/&gt;&lt;/object&gt;&lt;object type=&quot;3&quot; unique_id=&quot;10194&quot;&gt;&lt;property id=&quot;20148&quot; value=&quot;5&quot;/&gt;&lt;property id=&quot;20300&quot; value=&quot;Slide 191 - &amp;quot; Examples of Invalidating Responses&amp;quot;&quot;/&gt;&lt;property id=&quot;20307&quot; value=&quot;2183&quot;/&gt;&lt;/object&gt;&lt;object type=&quot;3&quot; unique_id=&quot;10195&quot;&gt;&lt;property id=&quot;20148&quot; value=&quot;5&quot;/&gt;&lt;property id=&quot;20300&quot; value=&quot;Slide 192 - &amp;quot;1.  Consequences of &amp;#x0D;&amp;#x0A;Invalidating Responses&amp;quot;&quot;/&gt;&lt;property id=&quot;20307&quot; value=&quot;2188&quot;/&gt;&lt;/object&gt;&lt;object type=&quot;3&quot; unique_id=&quot;10196&quot;&gt;&lt;property id=&quot;20148&quot; value=&quot;5&quot;/&gt;&lt;property id=&quot;20300&quot; value=&quot;Slide 193 - &amp;quot;2.  Consequences of &amp;#x0D;&amp;#x0A;Intermittent Reinforcement of &amp;#x0D;&amp;#x0A;Escalated Emotional Displays&amp;quot;&quot;/&gt;&lt;property id=&quot;20307&quot; value=&quot;2189&quot;/&gt;&lt;/object&gt;&lt;object type=&quot;3&quot; unique_id=&quot;10197&quot;&gt;&lt;property id=&quot;20148&quot; value=&quot;5&quot;/&gt;&lt;property id=&quot;20300&quot; value=&quot;Slide 194 - &amp;quot;3.  Consequences of Oversimplifying&amp;quot;&quot;/&gt;&lt;property id=&quot;20307&quot; value=&quot;2190&quot;/&gt;&lt;/object&gt;&lt;object type=&quot;3&quot; unique_id=&quot;10198&quot;&gt;&lt;property id=&quot;20148&quot; value=&quot;5&quot;/&gt;&lt;property id=&quot;20300&quot; value=&quot;Slide 195 - &amp;quot;Types of Invalidating Families&amp;quot;&quot;/&gt;&lt;property id=&quot;20307&quot; value=&quot;2134&quot;/&gt;&lt;/object&gt;&lt;object type=&quot;3&quot; unique_id=&quot;10199&quot;&gt;&lt;property id=&quot;20148&quot; value=&quot;5&quot;/&gt;&lt;property id=&quot;20300&quot; value=&quot;Slide 196 - &amp;quot;How to Teach Biosocial Model &amp;quot;&quot;/&gt;&lt;property id=&quot;20307&quot; value=&quot;2139&quot;/&gt;&lt;/object&gt;&lt;object type=&quot;3&quot; unique_id=&quot;10200&quot;&gt;&lt;property id=&quot;20148&quot; value=&quot;5&quot;/&gt;&lt;property id=&quot;20300&quot; value=&quot;Slide 197 - &amp;quot;DBT DATA&amp;quot;&quot;/&gt;&lt;property id=&quot;20307&quot; value=&quot;3100&quot;/&gt;&lt;/object&gt;&lt;object type=&quot;3&quot; unique_id=&quot;10201&quot;&gt;&lt;property id=&quot;20148&quot; value=&quot;5&quot;/&gt;&lt;property id=&quot;20300&quot; value=&quot;Slide 198 - &amp;quot;1st Session in depth&amp;quot;&quot;/&gt;&lt;property id=&quot;20307&quot; value=&quot;3099&quot;/&gt;&lt;/object&gt;&lt;object type=&quot;3&quot; unique_id=&quot;10202&quot;&gt;&lt;property id=&quot;20148&quot; value=&quot;5&quot;/&gt;&lt;property id=&quot;20300&quot; value=&quot;Slide 199 - &amp;quot;DBT compared to &amp;#x0D;&amp;#x0A; Expert Community Therapy&amp;quot;&quot;/&gt;&lt;property id=&quot;20307&quot; value=&quot;3101&quot;/&gt;&lt;/object&gt;&lt;object type=&quot;3&quot; unique_id=&quot;10203&quot;&gt;&lt;property id=&quot;20148&quot; value=&quot;5&quot;/&gt;&lt;property id=&quot;20300&quot; value=&quot;Slide 200 - &amp;quot;16 RCTs show DBT effective with Suicidal Individuals over 17 yrs.&amp;#x0D;&amp;#x0A;&amp;quot;&quot;/&gt;&lt;property id=&quot;20307&quot; value=&quot;3102&quot;/&gt;&lt;/object&gt;&lt;object type=&quot;3&quot; unique_id=&quot;10204&quot;&gt;&lt;property id=&quot;20148&quot; value=&quot;5&quot;/&gt;&lt;property id=&quot;20300&quot; value=&quot;Slide 201&quot;/&gt;&lt;property id=&quot;20307&quot; value=&quot;3422&quot;/&gt;&lt;/object&gt;&lt;object type=&quot;3&quot; unique_id=&quot;10205&quot;&gt;&lt;property id=&quot;20148&quot; value=&quot;5&quot;/&gt;&lt;property id=&quot;20300&quot; value=&quot;Slide 202 - &amp;quot;Put in one table for Standard DBT&amp;#x0D;&amp;#x0A;One table for Skills only – put in later&amp;quot;&quot;/&gt;&lt;property id=&quot;20307&quot; value=&quot;3103&quot;/&gt;&lt;/object&gt;&lt;object type=&quot;3&quot; unique_id=&quot;10206&quot;&gt;&lt;property id=&quot;20148&quot; value=&quot;5&quot;/&gt;&lt;property id=&quot;20300&quot; value=&quot;Slide 203 - &amp;quot;1. Motivation&amp;#x0D;&amp;#x0A;2. Capabilities (Skills)&amp;#x0D;&amp;#x0A;3. Generalization&amp;#x0D;&amp;#x0A;4. Relevant Environmental Factors&amp;#x0D;&amp;#x0A;5. Therapist Skills an&quot;/&gt;&lt;property id=&quot;20307&quot; value=&quot;3104&quot;/&gt;&lt;/object&gt;&lt;object type=&quot;3&quot; unique_id=&quot;10207&quot;&gt;&lt;property id=&quot;20148&quot; value=&quot;5&quot;/&gt;&lt;property id=&quot;20300&quot; value=&quot;Slide 204 - &amp;quot;Why DBT Skills&amp;quot;&quot;/&gt;&lt;property id=&quot;20307&quot; value=&quot;3106&quot;/&gt;&lt;/object&gt;&lt;object type=&quot;3&quot; unique_id=&quot;10208&quot;&gt;&lt;property id=&quot;20148&quot; value=&quot;5&quot;/&gt;&lt;property id=&quot;20300&quot; value=&quot;Slide 205 - &amp;quot;1 Self Motivation: requires skills&amp;#x0D;&amp;#x0A;2 Capabilities = skills&amp;#x0D;&amp;#x0A;3 Generalization requires self- &amp;amp;#x09;management skills to &quot;/&gt;&lt;property id=&quot;20307&quot; value=&quot;3105&quot;/&gt;&lt;/object&gt;&lt;object type=&quot;3&quot; unique_id=&quot;10209&quot;&gt;&lt;property id=&quot;20148&quot; value=&quot;5&quot;/&gt;&lt;property id=&quot;20300&quot; value=&quot;Slide 206 - &amp;quot;Change In Use of Skillful Behavior&amp;quot;&quot;/&gt;&lt;property id=&quot;20307&quot; value=&quot;3107&quot;/&gt;&lt;/object&gt;&lt;object type=&quot;3&quot; unique_id=&quot;10210&quot;&gt;&lt;property id=&quot;20148&quot; value=&quot;5&quot;/&gt;&lt;property id=&quot;20300&quot; value=&quot;Slide 207&quot;/&gt;&lt;property id=&quot;20307&quot; value=&quot;3108&quot;/&gt;&lt;/object&gt;&lt;object type=&quot;3&quot; unique_id=&quot;10211&quot;&gt;&lt;property id=&quot;20148&quot; value=&quot;5&quot;/&gt;&lt;property id=&quot;20300&quot; value=&quot;Slide 208 - &amp;quot;YES!&amp;quot;&quot;/&gt;&lt;property id=&quot;20307&quot; value=&quot;3109&quot;/&gt;&lt;/object&gt;&lt;object type=&quot;3&quot; unique_id=&quot;10212&quot;&gt;&lt;property id=&quot;20148&quot; value=&quot;5&quot;/&gt;&lt;property id=&quot;20300&quot; value=&quot;Slide 209&quot;/&gt;&lt;property id=&quot;20307&quot; value=&quot;3423&quot;/&gt;&lt;/object&gt;&lt;object type=&quot;3&quot; unique_id=&quot;10213&quot;&gt;&lt;property id=&quot;20148&quot; value=&quot;5&quot;/&gt;&lt;property id=&quot;20300&quot; value=&quot;Slide 210&quot;/&gt;&lt;property id=&quot;20307&quot; value=&quot;3110&quot;/&gt;&lt;/object&gt;&lt;object type=&quot;3&quot; unique_id=&quot;10214&quot;&gt;&lt;property id=&quot;20148&quot; value=&quot;5&quot;/&gt;&lt;property id=&quot;20300&quot; value=&quot;Slide 211 - &amp;quot;Studies on DBT Skills&amp;quot;&quot;/&gt;&lt;property id=&quot;20307&quot; value=&quot;3111&quot;/&gt;&lt;/object&gt;&lt;object type=&quot;3&quot; unique_id=&quot;10215&quot;&gt;&lt;property id=&quot;20148&quot; value=&quot;5&quot;/&gt;&lt;property id=&quot;20300&quot; value=&quot;Slide 212 - &amp;quot;Studies on DBT Skills &amp;quot;&quot;/&gt;&lt;property id=&quot;20307&quot; value=&quot;3112&quot;/&gt;&lt;/object&gt;&lt;object type=&quot;3&quot; unique_id=&quot;10216&quot;&gt;&lt;property id=&quot;20148&quot; value=&quot;5&quot;/&gt;&lt;property id=&quot;20300&quot; value=&quot;Slide 213 - &amp;quot;Studies on DBT Skills &amp;quot;&quot;/&gt;&lt;property id=&quot;20307&quot; value=&quot;3113&quot;/&gt;&lt;/object&gt;&lt;object type=&quot;3&quot; unique_id=&quot;10217&quot;&gt;&lt;property id=&quot;20148&quot; value=&quot;5&quot;/&gt;&lt;property id=&quot;20300&quot; value=&quot;Slide 214 - &amp;quot;DBT Skills Function as &amp;#x0D;&amp;#x0A;Emotion Regulation&amp;quot;&quot;/&gt;&lt;property id=&quot;20307&quot; value=&quot;3114&quot;/&gt;&lt;/object&gt;&lt;object type=&quot;3&quot; unique_id=&quot;10218&quot;&gt;&lt;property id=&quot;20148&quot; value=&quot;5&quot;/&gt;&lt;property id=&quot;20300&quot; value=&quot;Slide 215 - &amp;quot;Model of emotion regulation&amp;quot;&quot;/&gt;&lt;property id=&quot;20307&quot; value=&quot;3115&quot;/&gt;&lt;/object&gt;&lt;object type=&quot;3&quot; unique_id=&quot;10219&quot;&gt;&lt;property id=&quot;20148&quot; value=&quot;5&quot;/&gt;&lt;property id=&quot;20300&quot; value=&quot;Slide 216 - &amp;quot;Extended model for emotion regulation&amp;quot;&quot;/&gt;&lt;property id=&quot;20307&quot; value=&quot;3116&quot;/&gt;&lt;/object&gt;&lt;object type=&quot;3&quot; unique_id=&quot;10220&quot;&gt;&lt;property id=&quot;20148&quot; value=&quot;5&quot;/&gt;&lt;property id=&quot;20300&quot; value=&quot;Slide 217 - &amp;quot;PS,&amp;#x0D;&amp;#x0A;NOTE TO THERAPISTS&amp;quot;&quot;/&gt;&lt;property id=&quot;20307&quot; value=&quot;3119&quot;/&gt;&lt;/object&gt;&lt;object type=&quot;3&quot; unique_id=&quot;10221&quot;&gt;&lt;property id=&quot;20148&quot; value=&quot;5&quot;/&gt;&lt;property id=&quot;20300&quot; value=&quot;Slide 218 - &amp;quot;Standard DBT vs. Skills Only&amp;quot;&quot;/&gt;&lt;property id=&quot;20307&quot; value=&quot;3118&quot;/&gt;&lt;/object&gt;&lt;object type=&quot;3&quot; unique_id=&quot;10222&quot;&gt;&lt;property id=&quot;20148&quot; value=&quot;5&quot;/&gt;&lt;property id=&quot;20300&quot; value=&quot;Slide 219 - &amp;quot;Dbt orientation&amp;quot;&quot;/&gt;&lt;property id=&quot;20307&quot; value=&quot;3396&quot;/&gt;&lt;/object&gt;&lt;object type=&quot;3&quot; unique_id=&quot;10223&quot;&gt;&lt;property id=&quot;20148&quot; value=&quot;5&quot;/&gt;&lt;property id=&quot;20300&quot; value=&quot;Slide 220 - &amp;quot;1st Session in depth&amp;quot;&quot;/&gt;&lt;property id=&quot;20307&quot; value=&quot;3117&quot;/&gt;&lt;/object&gt;&lt;object type=&quot;3&quot; unique_id=&quot;10224&quot;&gt;&lt;property id=&quot;20148&quot; value=&quot;5&quot;/&gt;&lt;property id=&quot;20300&quot; value=&quot;Slide 221 - &amp;quot;Orientation to Treatment&amp;quot;&quot;/&gt;&lt;property id=&quot;20307&quot; value=&quot;2102&quot;/&gt;&lt;/object&gt;&lt;object type=&quot;3&quot; unique_id=&quot;10225&quot;&gt;&lt;property id=&quot;20148&quot; value=&quot;5&quot;/&gt;&lt;property id=&quot;20300&quot; value=&quot;Slide 222 - &amp;quot;When to Involve Families in Treatment&amp;quot;&quot;/&gt;&lt;property id=&quot;20307&quot; value=&quot;2388&quot;/&gt;&lt;/object&gt;&lt;object type=&quot;3&quot; unique_id=&quot;10226&quot;&gt;&lt;property id=&quot;20148&quot; value=&quot;5&quot;/&gt;&lt;property id=&quot;20300&quot; value=&quot;Slide 223 - &amp;quot;Telephone Consultation&amp;quot;&quot;/&gt;&lt;property id=&quot;20307&quot; value=&quot;2389&quot;/&gt;&lt;/object&gt;&lt;object type=&quot;3&quot; unique_id=&quot;10227&quot;&gt;&lt;property id=&quot;20148&quot; value=&quot;5&quot;/&gt;&lt;property id=&quot;20300&quot; value=&quot;Slide 224 - &amp;quot;When the Individual Therapist is Not a DBT Therapist&amp;quot;&quot;/&gt;&lt;property id=&quot;20307&quot; value=&quot;3122&quot;/&gt;&lt;/object&gt;&lt;object type=&quot;3&quot; unique_id=&quot;10228&quot;&gt;&lt;property id=&quot;20148&quot; value=&quot;5&quot;/&gt;&lt;property id=&quot;20300&quot; value=&quot;Slide 225 - &amp;quot;When There is No &amp;#x0D;&amp;#x0A;Individual Therapist&amp;quot;&quot;/&gt;&lt;property id=&quot;20307&quot; value=&quot;3219&quot;/&gt;&lt;/object&gt;&lt;object type=&quot;3&quot; unique_id=&quot;10229&quot;&gt;&lt;property id=&quot;20148&quot; value=&quot;5&quot;/&gt;&lt;property id=&quot;20300&quot; value=&quot;Slide 226 - &amp;quot;Treatment Agreements&amp;quot;&quot;/&gt;&lt;property id=&quot;20307&quot; value=&quot;2390&quot;/&gt;&lt;/object&gt;&lt;object type=&quot;3&quot; unique_id=&quot;10230&quot;&gt;&lt;property id=&quot;20148&quot; value=&quot;5&quot;/&gt;&lt;property id=&quot;20300&quot; value=&quot;Slide 227 - &amp;quot;1st Session in depth&amp;quot;&quot;/&gt;&lt;property id=&quot;20307&quot; value=&quot;3120&quot;/&gt;&lt;/object&gt;&lt;object type=&quot;3&quot; unique_id=&quot;10231&quot;&gt;&lt;property id=&quot;20148&quot; value=&quot;5&quot;/&gt;&lt;property id=&quot;20300&quot; value=&quot;Slide 228 - &amp;quot;Flow of Information and Confidentiality&amp;quot;&quot;/&gt;&lt;property id=&quot;20307&quot; value=&quot;2094&quot;/&gt;&lt;/object&gt;&lt;object type=&quot;3&quot; unique_id=&quot;10232&quot;&gt;&lt;property id=&quot;20148&quot; value=&quot;5&quot;/&gt;&lt;property id=&quot;20300&quot; value=&quot;Slide 229 - &amp;quot;1st Session in depth&amp;quot;&quot;/&gt;&lt;property id=&quot;20307&quot; value=&quot;3123&quot;/&gt;&lt;/object&gt;&lt;object type=&quot;3&quot; unique_id=&quot;10233&quot;&gt;&lt;property id=&quot;20148&quot; value=&quot;5&quot;/&gt;&lt;property id=&quot;20300&quot; value=&quot;Slide 230 - &amp;quot;Commitment Strategies&amp;quot;&quot;/&gt;&lt;property id=&quot;20307&quot; value=&quot;3124&quot;/&gt;&lt;/object&gt;&lt;object type=&quot;3&quot; unique_id=&quot;10234&quot;&gt;&lt;property id=&quot;20148&quot; value=&quot;5&quot;/&gt;&lt;property id=&quot;20300&quot; value=&quot;Slide 231&quot;/&gt;&lt;property id=&quot;20307&quot; value=&quot;2093&quot;/&gt;&lt;/object&gt;&lt;object type=&quot;3&quot; unique_id=&quot;10235&quot;&gt;&lt;property id=&quot;20148&quot; value=&quot;5&quot;/&gt;&lt;property id=&quot;20300&quot; value=&quot;Slide 232 - &amp;quot;First 4 Sessions&amp;quot;&quot;/&gt;&lt;property id=&quot;20307&quot; value=&quot;2086&quot;/&gt;&lt;/object&gt;&lt;object type=&quot;3&quot; unique_id=&quot;10236&quot;&gt;&lt;property id=&quot;20148&quot; value=&quot;5&quot;/&gt;&lt;property id=&quot;20300&quot; value=&quot;Slide 233 - &amp;quot;First 4 Sessions&amp;quot;&quot;/&gt;&lt;property id=&quot;20307&quot; value=&quot;2242&quot;/&gt;&lt;/object&gt;&lt;object type=&quot;3&quot; unique_id=&quot;10237&quot;&gt;&lt;property id=&quot;20148&quot; value=&quot;5&quot;/&gt;&lt;property id=&quot;20300&quot; value=&quot;Slide 234&quot;/&gt;&lt;property id=&quot;20307&quot; value=&quot;3225&quot;/&gt;&lt;/object&gt;&lt;object type=&quot;3&quot; unique_id=&quot;10238&quot;&gt;&lt;property id=&quot;20148&quot; value=&quot;5&quot;/&gt;&lt;property id=&quot;20300&quot; value=&quot;Slide 235&quot;/&gt;&lt;property id=&quot;20307&quot; value=&quot;3215&quot;/&gt;&lt;/object&gt;&lt;object type=&quot;3&quot; unique_id=&quot;10239&quot;&gt;&lt;property id=&quot;20148&quot; value=&quot;5&quot;/&gt;&lt;property id=&quot;20300&quot; value=&quot;Slide 236&quot;/&gt;&lt;property id=&quot;20307&quot; value=&quot;3216&quot;/&gt;&lt;/object&gt;&lt;object type=&quot;3&quot; unique_id=&quot;10240&quot;&gt;&lt;property id=&quot;20148&quot; value=&quot;5&quot;/&gt;&lt;property id=&quot;20300&quot; value=&quot;Slide 237&quot;/&gt;&lt;property id=&quot;20307&quot; value=&quot;3217&quot;/&gt;&lt;/object&gt;&lt;object type=&quot;3&quot; unique_id=&quot;10241&quot;&gt;&lt;property id=&quot;20148&quot; value=&quot;5&quot;/&gt;&lt;property id=&quot;20300&quot; value=&quot;Slide 238&quot;/&gt;&lt;property id=&quot;20307&quot; value=&quot;3218&quot;/&gt;&lt;/object&gt;&lt;object type=&quot;3&quot; unique_id=&quot;10242&quot;&gt;&lt;property id=&quot;20148&quot; value=&quot;5&quot;/&gt;&lt;property id=&quot;20300&quot; value=&quot;Slide 239 - &amp;quot;Elements of the Diary&amp;quot;&quot;/&gt;&lt;property id=&quot;20307&quot; value=&quot;3228&quot;/&gt;&lt;/object&gt;&lt;object type=&quot;3&quot; unique_id=&quot;10243&quot;&gt;&lt;property id=&quot;20148&quot; value=&quot;5&quot;/&gt;&lt;property id=&quot;20300&quot; value=&quot;Slide 240 - &amp;quot;First 4 Sessions&amp;quot;&quot;/&gt;&lt;property id=&quot;20307&quot; value=&quot;3126&quot;/&gt;&lt;/object&gt;&lt;object type=&quot;3&quot; unique_id=&quot;10244&quot;&gt;&lt;property id=&quot;20148&quot; value=&quot;5&quot;/&gt;&lt;property id=&quot;20300&quot; value=&quot;Slide 241 - &amp;quot;Dialectics Teaches Us That:&amp;quot;&quot;/&gt;&lt;property id=&quot;20307&quot; value=&quot;3227&quot;/&gt;&lt;/object&gt;&lt;object type=&quot;3&quot; unique_id=&quot;10245&quot;&gt;&lt;property id=&quot;20148&quot; value=&quot;5&quot;/&gt;&lt;property id=&quot;20300&quot; value=&quot;Slide 242 - &amp;quot;First 2 Skills Training Sessions&amp;quot;&quot;/&gt;&lt;property id=&quot;20307&quot; value=&quot;3190&quot;/&gt;&lt;/object&gt;&lt;object type=&quot;3&quot; unique_id=&quot;10246&quot;&gt;&lt;property id=&quot;20148&quot; value=&quot;5&quot;/&gt;&lt;property id=&quot;20300&quot; value=&quot;Slide 243 - &amp;quot;Six Month Treatment Cycle&amp;quot;&quot;/&gt;&lt;property id=&quot;20307&quot; value=&quot;3419&quot;/&gt;&lt;/object&gt;&lt;object type=&quot;3&quot; unique_id=&quot;10247&quot;&gt;&lt;property id=&quot;20148&quot; value=&quot;5&quot;/&gt;&lt;property id=&quot;20300&quot; value=&quot;Slide 244 - &amp;quot;Standard Skills Training Group Format&amp;quot;&quot;/&gt;&lt;property id=&quot;20307&quot; value=&quot;3420&quot;/&gt;&lt;/object&gt;&lt;object type=&quot;3&quot; unique_id=&quot;10248&quot;&gt;&lt;property id=&quot;20148&quot; value=&quot;5&quot;/&gt;&lt;property id=&quot;20300&quot; value=&quot;Slide 245 - &amp;quot;DBT ASSUMPTIONS&amp;#x0D;&amp;#x0A;(ordinarily taught in skills training)&amp;quot;&quot;/&gt;&lt;property id=&quot;20307&quot; value=&quot;3221&quot;/&gt;&lt;/object&gt;&lt;object type=&quot;3&quot; unique_id=&quot;10249&quot;&gt;&lt;property id=&quot;20148&quot; value=&quot;5&quot;/&gt;&lt;property id=&quot;20300&quot; value=&quot;Slide 246 - &amp;quot;DBT GUIDELINES&amp;#x0D;&amp;#x0A;(ordinarily taught in skills training)&amp;quot;&quot;/&gt;&lt;property id=&quot;20307&quot; value=&quot;3222&quot;/&gt;&lt;/object&gt;&lt;object type=&quot;3&quot; unique_id=&quot;10250&quot;&gt;&lt;property id=&quot;20148&quot; value=&quot;5&quot;/&gt;&lt;property id=&quot;20300&quot; value=&quot;Slide 247&quot;/&gt;&lt;property id=&quot;20307&quot; value=&quot;2146&quot;/&gt;&lt;/object&gt;&lt;object type=&quot;3&quot; unique_id=&quot;10251&quot;&gt;&lt;property id=&quot;20148&quot; value=&quot;5&quot;/&gt;&lt;property id=&quot;20300&quot; value=&quot;Slide 248 - &amp;quot;Ongoing Sessions: Beginning Strategies&amp;quot;&quot;/&gt;&lt;property id=&quot;20307&quot; value=&quot;2150&quot;/&gt;&lt;/object&gt;&lt;object type=&quot;3&quot; unique_id=&quot;10252&quot;&gt;&lt;property id=&quot;20148&quot; value=&quot;5&quot;/&gt;&lt;property id=&quot;20300&quot; value=&quot;Slide 249 - &amp;quot;Ongoing Sessions: The Middle&amp;quot;&quot;/&gt;&lt;property id=&quot;20307&quot; value=&quot;2151&quot;/&gt;&lt;/object&gt;&lt;object type=&quot;3&quot; unique_id=&quot;10253&quot;&gt;&lt;property id=&quot;20148&quot; value=&quot;5&quot;/&gt;&lt;property id=&quot;20300&quot; value=&quot;Slide 250 - &amp;quot;Ongoing Sessions: The Middle&amp;quot;&quot;/&gt;&lt;property id=&quot;20307&quot; value=&quot;3229&quot;/&gt;&lt;/object&gt;&lt;object type=&quot;3&quot; unique_id=&quot;10254&quot;&gt;&lt;property id=&quot;20148&quot; value=&quot;5&quot;/&gt;&lt;property id=&quot;20300&quot; value=&quot;Slide 251 - &amp;quot;Review Diary Card&amp;quot;&quot;/&gt;&lt;property id=&quot;20307&quot; value=&quot;2334&quot;/&gt;&lt;/object&gt;&lt;object type=&quot;3&quot; unique_id=&quot;10255&quot;&gt;&lt;property id=&quot;20148&quot; value=&quot;5&quot;/&gt;&lt;property id=&quot;20300&quot; value=&quot;Slide 252 - &amp;quot;Ongoing Sessions: The Middle&amp;quot;&quot;/&gt;&lt;property id=&quot;20307&quot; value=&quot;3230&quot;/&gt;&lt;/object&gt;&lt;object type=&quot;3&quot; unique_id=&quot;10256&quot;&gt;&lt;property id=&quot;20148&quot; value=&quot;5&quot;/&gt;&lt;property id=&quot;20300&quot; value=&quot;Slide 253 - &amp;quot;Review Homework&amp;quot;&quot;/&gt;&lt;property id=&quot;20307&quot; value=&quot;2391&quot;/&gt;&lt;/object&gt;&lt;object type=&quot;3&quot; unique_id=&quot;10257&quot;&gt;&lt;property id=&quot;20148&quot; value=&quot;5&quot;/&gt;&lt;property id=&quot;20300&quot; value=&quot;Slide 254 - &amp;quot;Stages of dbt&amp;quot;&quot;/&gt;&lt;property id=&quot;20307&quot; value=&quot;3397&quot;/&gt;&lt;/object&gt;&lt;object type=&quot;3&quot; unique_id=&quot;10258&quot;&gt;&lt;property id=&quot;20148&quot; value=&quot;5&quot;/&gt;&lt;property id=&quot;20300&quot; value=&quot;Slide 255 - &amp;quot;Ongoing Sessions: The Middle&amp;quot;&quot;/&gt;&lt;property id=&quot;20307&quot; value=&quot;3231&quot;/&gt;&lt;/object&gt;&lt;object type=&quot;3&quot; unique_id=&quot;10259&quot;&gt;&lt;property id=&quot;20148&quot; value=&quot;5&quot;/&gt;&lt;property id=&quot;20300&quot; value=&quot;Slide 256 - &amp;quot;Identify Targets and Agenda&amp;quot;&quot;/&gt;&lt;property id=&quot;20307&quot; value=&quot;2392&quot;/&gt;&lt;/object&gt;&lt;object type=&quot;3&quot; unique_id=&quot;10260&quot;&gt;&lt;property id=&quot;20148&quot; value=&quot;5&quot;/&gt;&lt;property id=&quot;20300&quot; value=&quot;Slide 257 - &amp;quot;Where You Start Depends on…&amp;quot;&quot;/&gt;&lt;property id=&quot;20307&quot; value=&quot;3260&quot;/&gt;&lt;/object&gt;&lt;object type=&quot;3&quot; unique_id=&quot;10261&quot;&gt;&lt;property id=&quot;20148&quot; value=&quot;5&quot;/&gt;&lt;property id=&quot;20300&quot; value=&quot;Slide 258 - &amp;quot;Level of Disorder Defined by:&amp;quot;&quot;/&gt;&lt;property id=&quot;20307&quot; value=&quot;3312&quot;/&gt;&lt;/object&gt;&lt;object type=&quot;3&quot; unique_id=&quot;10262&quot;&gt;&lt;property id=&quot;20148&quot; value=&quot;5&quot;/&gt;&lt;property id=&quot;20300&quot; value=&quot;Slide 259 - &amp;quot;LEVELS OF DISORDER&amp;amp;#x09;&amp;quot;&quot;/&gt;&lt;property id=&quot;20307&quot; value=&quot;3313&quot;/&gt;&lt;/object&gt;&lt;object type=&quot;3&quot; unique_id=&quot;10263&quot;&gt;&lt;property id=&quot;20148&quot; value=&quot;5&quot;/&gt;&lt;property id=&quot;20300&quot; value=&quot;Slide 260 - &amp;quot;Levels of Disorder&amp;amp;#x09;&amp;quot;&quot;/&gt;&lt;property id=&quot;20307&quot; value=&quot;3314&quot;/&gt;&lt;/object&gt;&lt;object type=&quot;3&quot; unique_id=&quot;10264&quot;&gt;&lt;property id=&quot;20148&quot; value=&quot;5&quot;/&gt;&lt;property id=&quot;20300&quot; value=&quot;Slide 261 - &amp;quot;Level 1 Disorder:&amp;#x0D;&amp;#x0A;  Behavior Dyscontrol&amp;quot;&quot;/&gt;&lt;property id=&quot;20307&quot; value=&quot;3317&quot;/&gt;&lt;/object&gt;&lt;object type=&quot;3&quot; unique_id=&quot;10265&quot;&gt;&lt;property id=&quot;20148&quot; value=&quot;5&quot;/&gt;&lt;property id=&quot;20300&quot; value=&quot;Slide 262 - &amp;quot;Level 1 Disorder:  &amp;#x0D;&amp;#x0A;Behavior Dyscontrol&amp;quot;&quot;/&gt;&lt;property id=&quot;20307&quot; value=&quot;3315&quot;/&gt;&lt;/object&gt;&lt;object type=&quot;3&quot; unique_id=&quot;10266&quot;&gt;&lt;property id=&quot;20148&quot; value=&quot;5&quot;/&gt;&lt;property id=&quot;20300&quot; value=&quot;Slide 263 - &amp;quot;Level 1 Disorder:  &amp;#x0D;&amp;#x0A;Behavior Dyscontrol&amp;quot;&quot;/&gt;&lt;property id=&quot;20307&quot; value=&quot;3316&quot;/&gt;&lt;/object&gt;&lt;object type=&quot;3&quot; unique_id=&quot;10267&quot;&gt;&lt;property id=&quot;20148&quot; value=&quot;5&quot;/&gt;&lt;property id=&quot;20300&quot; value=&quot;Slide 264 - &amp;quot;Level 2 Disorder:  &amp;#x0D;&amp;#x0A;Quiet Desperation&amp;quot;&quot;/&gt;&lt;property id=&quot;20307&quot; value=&quot;3320&quot;/&gt;&lt;/object&gt;&lt;object type=&quot;3&quot; unique_id=&quot;10268&quot;&gt;&lt;property id=&quot;20148&quot; value=&quot;5&quot;/&gt;&lt;property id=&quot;20300&quot; value=&quot;Slide 265 - &amp;quot;Level 2 Disorder:  &amp;#x0D;&amp;#x0A;Quiet Desperation&amp;quot;&quot;/&gt;&lt;property id=&quot;20307&quot; value=&quot;3318&quot;/&gt;&lt;/object&gt;&lt;object type=&quot;3&quot; unique_id=&quot;10269&quot;&gt;&lt;property id=&quot;20148&quot; value=&quot;5&quot;/&gt;&lt;property id=&quot;20300&quot; value=&quot;Slide 266 - &amp;quot;Level 2 Disorder:  &amp;#x0D;&amp;#x0A;Quiet Desperation&amp;quot;&quot;/&gt;&lt;property id=&quot;20307&quot; value=&quot;3319&quot;/&gt;&lt;/object&gt;&lt;object type=&quot;3&quot; unique_id=&quot;10270&quot;&gt;&lt;property id=&quot;20148&quot; value=&quot;5&quot;/&gt;&lt;property id=&quot;20300&quot; value=&quot;Slide 267 - &amp;quot;Level 3 Disorder: &amp;#x0D;&amp;#x0A;Problems in Living&amp;quot;&quot;/&gt;&lt;property id=&quot;20307&quot; value=&quot;3322&quot;/&gt;&lt;/object&gt;&lt;object type=&quot;3&quot; unique_id=&quot;10271&quot;&gt;&lt;property id=&quot;20148&quot; value=&quot;5&quot;/&gt;&lt;property id=&quot;20300&quot; value=&quot;Slide 268 - &amp;quot;Level 3 Disorder: &amp;#x0D;&amp;#x0A;Problems in Living&amp;quot;&quot;/&gt;&lt;property id=&quot;20307&quot; value=&quot;3321&quot;/&gt;&lt;/object&gt;&lt;object type=&quot;3&quot; unique_id=&quot;10272&quot;&gt;&lt;property id=&quot;20148&quot; value=&quot;5&quot;/&gt;&lt;property id=&quot;20300&quot; value=&quot;Slide 269 - &amp;quot;Level 4 Disorder:  Incompleteness&amp;quot;&quot;/&gt;&lt;property id=&quot;20307&quot; value=&quot;3324&quot;/&gt;&lt;/object&gt;&lt;object type=&quot;3&quot; unique_id=&quot;10273&quot;&gt;&lt;property id=&quot;20148&quot; value=&quot;5&quot;/&gt;&lt;property id=&quot;20300&quot; value=&quot;Slide 270 - &amp;quot;Level 4 Disorder:  Incompleteness&amp;quot;&quot;/&gt;&lt;property id=&quot;20307&quot; value=&quot;3323&quot;/&gt;&lt;/object&gt;&lt;object type=&quot;3&quot; unique_id=&quot;10274&quot;&gt;&lt;property id=&quot;20148&quot; value=&quot;5&quot;/&gt;&lt;property id=&quot;20300&quot; value=&quot;Slide 271 - &amp;quot; Goals of DBT by Level of Disorder&amp;quot;&quot;/&gt;&lt;property id=&quot;20307&quot; value=&quot;3239&quot;/&gt;&lt;/object&gt;&lt;object type=&quot;3&quot; unique_id=&quot;10275&quot;&gt;&lt;property id=&quot;20148&quot; value=&quot;5&quot;/&gt;&lt;property id=&quot;20300&quot; value=&quot;Slide 272 - &amp;quot;Targeting in DBT&amp;quot;&quot;/&gt;&lt;property id=&quot;20307&quot; value=&quot;3421&quot;/&gt;&lt;/object&gt;&lt;object type=&quot;3&quot; unique_id=&quot;10276&quot;&gt;&lt;property id=&quot;20148&quot; value=&quot;5&quot;/&gt;&lt;property id=&quot;20300&quot; value=&quot;Slide 273 - &amp;quot;Stage 1 Primary Targets&amp;#x0D;&amp;#x0A;Dialectical Synthesis &amp;#x0D;&amp;#x0A;&amp;amp;#x09;&amp;amp;#x09;&amp;amp;#x09;&amp;amp;#x09;&amp;quot;&quot;/&gt;&lt;property id=&quot;20307&quot; value=&quot;3240&quot;/&gt;&lt;/object&gt;&lt;object type=&quot;3&quot; unique_id=&quot;10277&quot;&gt;&lt;property id=&quot;20148&quot; value=&quot;5&quot;/&gt;&lt;property id=&quot;20300&quot; value=&quot;Slide 274 - &amp;quot;&amp;#x0D;&amp;#x0A;What Are the Most Important Immediate Targets of Treatment? &amp;#x0D;&amp;#x0A;&amp;quot;&quot;/&gt;&lt;property id=&quot;20307&quot; value=&quot;3276&quot;/&gt;&lt;/object&gt;&lt;object type=&quot;3&quot; unique_id=&quot;10278&quot;&gt;&lt;property id=&quot;20148&quot; value=&quot;5&quot;/&gt;&lt;property id=&quot;20300&quot; value=&quot;Slide 275 - &amp;quot;Treatment Targets&amp;quot;&quot;/&gt;&lt;property id=&quot;20307&quot; value=&quot;3277&quot;/&gt;&lt;/object&gt;&lt;object type=&quot;3&quot; unique_id=&quot;10279&quot;&gt;&lt;property id=&quot;20148&quot; value=&quot;5&quot;/&gt;&lt;property id=&quot;20300&quot; value=&quot;Slide 276&quot;/&gt;&lt;property id=&quot;20307&quot; value=&quot;3278&quot;/&gt;&lt;/object&gt;&lt;object type=&quot;3&quot; unique_id=&quot;10280&quot;&gt;&lt;property id=&quot;20148&quot; value=&quot;5&quot;/&gt;&lt;property id=&quot;20300&quot; value=&quot;Slide 277 - &amp;quot;Dialectical Synthesis&amp;#x0D;&amp;#x0A;the “middle path”&amp;quot;&quot;/&gt;&lt;property id=&quot;20307&quot; value=&quot;3279&quot;/&gt;&lt;/object&gt;&lt;object type=&quot;3&quot; unique_id=&quot;10281&quot;&gt;&lt;property id=&quot;20148&quot; value=&quot;5&quot;/&gt;&lt;property id=&quot;20300&quot; value=&quot;Slide 278 - &amp;quot;Structure the &amp;#x0D;&amp;#x0A;Primary Targets&amp;#x0D;&amp;#x0A; of Treatment&amp;#x0D;&amp;#x0A;&amp;#x0D;&amp;#x0A;&amp;#x0D;&amp;#x0A;DBT arranges targets hierarchically by importance and groups them &quot;/&gt;&lt;property id=&quot;20307&quot; value=&quot;3280&quot;/&gt;&lt;/object&gt;&lt;object type=&quot;3&quot; unique_id=&quot;10282&quot;&gt;&lt;property id=&quot;20148&quot; value=&quot;5&quot;/&gt;&lt;property id=&quot;20300&quot; value=&quot;Slide 279 - &amp;quot;        Stage 1 Primary Targets&amp;#x0D;&amp;#x0A;                Dialectical Synthesis &amp;#x0D;&amp;#x0A; Severe Behavioral Dyscontrol&amp;amp;#x09;       Behav&quot;/&gt;&lt;property id=&quot;20307&quot; value=&quot;3282&quot;/&gt;&lt;/object&gt;&lt;object type=&quot;3&quot; unique_id=&quot;10283&quot;&gt;&lt;property id=&quot;20148&quot; value=&quot;5&quot;/&gt;&lt;property id=&quot;20300&quot; value=&quot;Slide 280 - &amp;quot;Suicidal and Life-Threatening Behaviors&amp;quot;&quot;/&gt;&lt;property id=&quot;20307&quot; value=&quot;3283&quot;/&gt;&lt;/object&gt;&lt;object type=&quot;3&quot; unique_id=&quot;10284&quot;&gt;&lt;property id=&quot;20148&quot; value=&quot;5&quot;/&gt;&lt;property id=&quot;20300&quot; value=&quot;Slide 281 - &amp;quot;Suicidal and Life-Threatening Behaviors&amp;quot;&quot;/&gt;&lt;property id=&quot;20307&quot; value=&quot;3284&quot;/&gt;&lt;/object&gt;&lt;object type=&quot;3&quot; unique_id=&quot;10285&quot;&gt;&lt;property id=&quot;20148&quot; value=&quot;5&quot;/&gt;&lt;property id=&quot;20300&quot; value=&quot;Slide 282 - &amp;quot;Deliberate Self-Harm&amp;quot;&quot;/&gt;&lt;property id=&quot;20307&quot; value=&quot;3285&quot;/&gt;&lt;/object&gt;&lt;object type=&quot;3&quot; unique_id=&quot;10286&quot;&gt;&lt;property id=&quot;20148&quot; value=&quot;5&quot;/&gt;&lt;property id=&quot;20300&quot; value=&quot;Slide 283 - &amp;quot;Clarification of Terms&amp;quot;&quot;/&gt;&lt;property id=&quot;20307&quot; value=&quot;3286&quot;/&gt;&lt;/object&gt;&lt;object type=&quot;3&quot; unique_id=&quot;10287&quot;&gt;&lt;property id=&quot;20148&quot; value=&quot;5&quot;/&gt;&lt;property id=&quot;20300&quot; value=&quot;Slide 284 - &amp;quot;Therapy-Interfering &amp;#x0D;&amp;#x0A;Behaviors of the Patient &amp;quot;&quot;/&gt;&lt;property id=&quot;20307&quot; value=&quot;3287&quot;/&gt;&lt;/object&gt;&lt;object type=&quot;3&quot; unique_id=&quot;10288&quot;&gt;&lt;property id=&quot;20148&quot; value=&quot;5&quot;/&gt;&lt;property id=&quot;20300&quot; value=&quot;Slide 285 - &amp;quot;Therapy-Interfering &amp;#x0D;&amp;#x0A;Behaviors of the Patient &amp;quot;&quot;/&gt;&lt;property id=&quot;20307&quot; value=&quot;3288&quot;/&gt;&lt;/object&gt;&lt;object type=&quot;3&quot; unique_id=&quot;10289&quot;&gt;&lt;property id=&quot;20148&quot; value=&quot;5&quot;/&gt;&lt;property id=&quot;20300&quot; value=&quot;Slide 286 - &amp;quot;Therapy-Interfering &amp;#x0D;&amp;#x0A;Behaviors of the Therapist&amp;quot;&quot;/&gt;&lt;property id=&quot;20307&quot; value=&quot;3289&quot;/&gt;&lt;/object&gt;&lt;object type=&quot;3&quot; unique_id=&quot;10290&quot;&gt;&lt;property id=&quot;20148&quot; value=&quot;5&quot;/&gt;&lt;property id=&quot;20300&quot; value=&quot;Slide 287 - &amp;quot;Quality-of-Life Interfering Behaviors&amp;quot;&quot;/&gt;&lt;property id=&quot;20307&quot; value=&quot;3290&quot;/&gt;&lt;/object&gt;&lt;object type=&quot;3&quot; unique_id=&quot;10291&quot;&gt;&lt;property id=&quot;20148&quot; value=&quot;5&quot;/&gt;&lt;property id=&quot;20300&quot; value=&quot;Slide 288 - &amp;quot;To summarize, Stage 1 Targets:&amp;quot;&quot;/&gt;&lt;property id=&quot;20307&quot; value=&quot;3291&quot;/&gt;&lt;/object&gt;&lt;object type=&quot;3&quot; unique_id=&quot;10292&quot;&gt;&lt;property id=&quot;20148&quot; value=&quot;5&quot;/&gt;&lt;property id=&quot;20300&quot; value=&quot;Slide 289 - &amp;quot;Targets for DBT Skills Training&amp;quot;&quot;/&gt;&lt;property id=&quot;20307&quot; value=&quot;3292&quot;/&gt;&lt;/object&gt;&lt;object type=&quot;3&quot; unique_id=&quot;10293&quot;&gt;&lt;property id=&quot;20148&quot; value=&quot;5&quot;/&gt;&lt;property id=&quot;20300&quot; value=&quot;Slide 290 - &amp;quot;Targets for DBT Phone Calls&amp;quot;&quot;/&gt;&lt;property id=&quot;20307&quot; value=&quot;3293&quot;/&gt;&lt;/object&gt;&lt;object type=&quot;3&quot; unique_id=&quot;10294&quot;&gt;&lt;property id=&quot;20148&quot; value=&quot;5&quot;/&gt;&lt;property id=&quot;20300&quot; value=&quot;Slide 291 - &amp;quot;&amp;#x0D;&amp;#x0A;&amp;#x0D;&amp;#x0A;&amp;#x0D;&amp;#x0A;DBT Therapists OBSERVE &amp;#x0D;&amp;#x0A;Their Own Limits&amp;quot;&quot;/&gt;&lt;property id=&quot;20307&quot; value=&quot;3294&quot;/&gt;&lt;/object&gt;&lt;object type=&quot;3&quot; unique_id=&quot;10295&quot;&gt;&lt;property id=&quot;20148&quot; value=&quot;5&quot;/&gt;&lt;property id=&quot;20300&quot; value=&quot;Slide 292 - &amp;quot;Secondary targets&amp;quot;&quot;/&gt;&lt;property id=&quot;20307&quot; value=&quot;3398&quot;/&gt;&lt;/object&gt;&lt;object type=&quot;3&quot; unique_id=&quot;10296&quot;&gt;&lt;property id=&quot;20148&quot; value=&quot;5&quot;/&gt;&lt;property id=&quot;20300&quot; value=&quot;Slide 293 - &amp;quot;Structure the &amp;#x0D;&amp;#x0A;Secondary Targets&amp;#x0D;&amp;#x0A; of Treatment&amp;#x0D;&amp;#x0A;&amp;#x0D;&amp;#x0A;&amp;#x0D;&amp;#x0A;&amp;#x0D;&amp;#x0A;DBT selects secondary targets by their positions and functions &quot;/&gt;&lt;property id=&quot;20307&quot; value=&quot;3295&quot;/&gt;&lt;/object&gt;&lt;object type=&quot;3&quot; unique_id=&quot;10297&quot;&gt;&lt;property id=&quot;20148&quot; value=&quot;5&quot;/&gt;&lt;property id=&quot;20300&quot; value=&quot;Slide 294&quot;/&gt;&lt;property id=&quot;20307&quot; value=&quot;3297&quot;/&gt;&lt;/object&gt;&lt;object type=&quot;3&quot; unique_id=&quot;10298&quot;&gt;&lt;property id=&quot;20148&quot; value=&quot;5&quot;/&gt;&lt;property id=&quot;20300&quot; value=&quot;Slide 295 - &amp;quot;Dialectical Dilemmas&amp;quot;&quot;/&gt;&lt;property id=&quot;20307&quot; value=&quot;3298&quot;/&gt;&lt;/object&gt;&lt;object type=&quot;3&quot; unique_id=&quot;10299&quot;&gt;&lt;property id=&quot;20148&quot; value=&quot;5&quot;/&gt;&lt;property id=&quot;20300&quot; value=&quot;Slide 296 - &amp;quot;Dialectical Dilemmas&amp;quot;&quot;/&gt;&lt;property id=&quot;20307&quot; value=&quot;3299&quot;/&gt;&lt;/object&gt;&lt;object type=&quot;3&quot; unique_id=&quot;10300&quot;&gt;&lt;property id=&quot;20148&quot; value=&quot;5&quot;/&gt;&lt;property id=&quot;20300&quot; value=&quot;Slide 297 - &amp;quot;DBT Secondary Targets&amp;quot;&quot;/&gt;&lt;property id=&quot;20307&quot; value=&quot;3302&quot;/&gt;&lt;/object&gt;&lt;object type=&quot;3&quot; unique_id=&quot;10301&quot;&gt;&lt;property id=&quot;20148&quot; value=&quot;5&quot;/&gt;&lt;property id=&quot;20300&quot; value=&quot;Slide 298 - &amp;quot;Ongoing Sessions: Ending Strategies&amp;quot;&quot;/&gt;&lt;property id=&quot;20307&quot; value=&quot;2152&quot;/&gt;&lt;/object&gt;&lt;object type=&quot;3&quot; unique_id=&quot;10302&quot;&gt;&lt;property id=&quot;20148&quot; value=&quot;5&quot;/&gt;&lt;property id=&quot;20300&quot; value=&quot;Slide 299 - &amp;quot;Ongoing Sessions: The Middle&amp;quot;&quot;/&gt;&lt;property id=&quot;20307&quot; value=&quot;3325&quot;/&gt;&lt;/object&gt;&lt;object type=&quot;3&quot; unique_id=&quot;10303&quot;&gt;&lt;property id=&quot;20148&quot; value=&quot;5&quot;/&gt;&lt;property id=&quot;20300&quot; value=&quot;Slide 300 - &amp;quot;Behavioral analysis&amp;quot;&quot;/&gt;&lt;property id=&quot;20307&quot; value=&quot;3399&quot;/&gt;&lt;/object&gt;&lt;object type=&quot;3&quot; unique_id=&quot;10304&quot;&gt;&lt;property id=&quot;20148&quot; value=&quot;5&quot;/&gt;&lt;property id=&quot;20300&quot; value=&quot;Slide 301 - &amp;quot;DBT Problem Solving&amp;quot;&quot;/&gt;&lt;property id=&quot;20307&quot; value=&quot;2523&quot;/&gt;&lt;/object&gt;&lt;object type=&quot;3&quot; unique_id=&quot;10305&quot;&gt;&lt;property id=&quot;20148&quot; value=&quot;5&quot;/&gt;&lt;property id=&quot;20300&quot; value=&quot;Slide 302 - &amp;quot;Goals of Behavioral Assessment&amp;quot;&quot;/&gt;&lt;property id=&quot;20307&quot; value=&quot;2524&quot;/&gt;&lt;/object&gt;&lt;object type=&quot;3&quot; unique_id=&quot;10306&quot;&gt;&lt;property id=&quot;20148&quot; value=&quot;5&quot;/&gt;&lt;property id=&quot;20300&quot; value=&quot;Slide 303 - &amp;quot;Figure Out The Problem: Behavioral Analysis&amp;quot;&quot;/&gt;&lt;property id=&quot;20307&quot; value=&quot;2525&quot;/&gt;&lt;/object&gt;&lt;object type=&quot;3&quot; unique_id=&quot;10307&quot;&gt;&lt;property id=&quot;20148&quot; value=&quot;5&quot;/&gt;&lt;property id=&quot;20300&quot; value=&quot;Slide 304 - &amp;quot;Steps in Behavioral Assessment&amp;quot;&quot;/&gt;&lt;property id=&quot;20307&quot; value=&quot;2526&quot;/&gt;&lt;/object&gt;&lt;object type=&quot;3&quot; unique_id=&quot;10308&quot;&gt;&lt;property id=&quot;20148&quot; value=&quot;5&quot;/&gt;&lt;property id=&quot;20300&quot; value=&quot;Slide 305 - &amp;quot;Describe the Problem Behavior Specifically (with a focus on emotions)&amp;quot;&quot;/&gt;&lt;property id=&quot;20307&quot; value=&quot;2527&quot;/&gt;&lt;/object&gt;&lt;object type=&quot;3&quot; unique_id=&quot;10309&quot;&gt;&lt;property id=&quot;20148&quot; value=&quot;5&quot;/&gt;&lt;property id=&quot;20300&quot; value=&quot;Slide 306 - &amp;quot;Define problem as: &amp;quot;&quot;/&gt;&lt;property id=&quot;20307&quot; value=&quot;2528&quot;/&gt;&lt;/object&gt;&lt;object type=&quot;3&quot; unique_id=&quot;10310&quot;&gt;&lt;property id=&quot;20148&quot; value=&quot;5&quot;/&gt;&lt;property id=&quot;20300&quot; value=&quot;Slide 307&quot;/&gt;&lt;property id=&quot;20307&quot; value=&quot;2529&quot;/&gt;&lt;/object&gt;&lt;object type=&quot;3&quot; unique_id=&quot;10311&quot;&gt;&lt;property id=&quot;20148&quot; value=&quot;5&quot;/&gt;&lt;property id=&quot;20300&quot; value=&quot;Slide 308 - &amp;quot;Identify Factors That Interfere &amp;#x0D;&amp;#x0A;With Solving the Problem&amp;quot;&quot;/&gt;&lt;property id=&quot;20307&quot; value=&quot;2530&quot;/&gt;&lt;/object&gt;&lt;object type=&quot;3&quot; unique_id=&quot;10312&quot;&gt;&lt;property id=&quot;20148&quot; value=&quot;5&quot;/&gt;&lt;property id=&quot;20300&quot; value=&quot;Slide 309 - &amp;quot;Conduct a Series of Chain Analyses of Events Over Time and Place.&amp;quot;&quot;/&gt;&lt;property id=&quot;20307&quot; value=&quot;2531&quot;/&gt;&lt;/object&gt;&lt;object type=&quot;3&quot; unique_id=&quot;10313&quot;&gt;&lt;property id=&quot;20148&quot; value=&quot;5&quot;/&gt;&lt;property id=&quot;20300&quot; value=&quot;Slide 310 - &amp;quot;Conduct a Series of Chain Analyses of Events Over Time and Place.&amp;quot;&quot;/&gt;&lt;property id=&quot;20307&quot; value=&quot;3326&quot;/&gt;&lt;/object&gt;&lt;object type=&quot;3&quot; unique_id=&quot;10314&quot;&gt;&lt;property id=&quot;20148&quot; value=&quot;5&quot;/&gt;&lt;property id=&quot;20300&quot; value=&quot;Slide 311 - &amp;quot;Focus on the Context&amp;quot;&quot;/&gt;&lt;property id=&quot;20307&quot; value=&quot;2532&quot;/&gt;&lt;/object&gt;&lt;object type=&quot;3&quot; unique_id=&quot;10315&quot;&gt;&lt;property id=&quot;20148&quot; value=&quot;5&quot;/&gt;&lt;property id=&quot;20300&quot; value=&quot;Slide 312 - &amp;quot;Focus on the Consequences&amp;quot;&quot;/&gt;&lt;property id=&quot;20307&quot; value=&quot;2533&quot;/&gt;&lt;/object&gt;&lt;object type=&quot;3&quot; unique_id=&quot;10316&quot;&gt;&lt;property id=&quot;20148&quot; value=&quot;5&quot;/&gt;&lt;property id=&quot;20300&quot; value=&quot;Slide 313&quot;/&gt;&lt;property id=&quot;20307&quot; value=&quot;2534&quot;/&gt;&lt;/object&gt;&lt;object type=&quot;3&quot; unique_id=&quot;10317&quot;&gt;&lt;property id=&quot;20148&quot; value=&quot;5&quot;/&gt;&lt;property id=&quot;20300&quot; value=&quot;Slide 314&quot;/&gt;&lt;property id=&quot;20307&quot; value=&quot;2535&quot;/&gt;&lt;/object&gt;&lt;object type=&quot;3&quot; unique_id=&quot;10318&quot;&gt;&lt;property id=&quot;20148&quot; value=&quot;5&quot;/&gt;&lt;property id=&quot;20300&quot; value=&quot;Slide 315 - &amp;quot;Experiment By Changing Links in the Chain (Verbally &amp;amp; Imaginally) and Checking on Client’s Response to Change.&amp;quot;&quot;/&gt;&lt;property id=&quot;20307&quot; value=&quot;2536&quot;/&gt;&lt;/object&gt;&lt;object type=&quot;3&quot; unique_id=&quot;10319&quot;&gt;&lt;property id=&quot;20148&quot; value=&quot;5&quot;/&gt;&lt;property id=&quot;20300&quot; value=&quot;Slide 316&quot;/&gt;&lt;property id=&quot;20307&quot; value=&quot;2537&quot;/&gt;&lt;/object&gt;&lt;object type=&quot;3&quot; unique_id=&quot;10320&quot;&gt;&lt;property id=&quot;20148&quot; value=&quot;5&quot;/&gt;&lt;property id=&quot;20300&quot; value=&quot;Slide 317 - &amp;quot;Experiment By Changing Links Preceding Problem Behavior (Verbally &amp;amp; Imaginally) and Checking on Client’s Response&quot;/&gt;&lt;property id=&quot;20307&quot; value=&quot;2538&quot;/&gt;&lt;/object&gt;&lt;object type=&quot;3&quot; unique_id=&quot;10321&quot;&gt;&lt;property id=&quot;20148&quot; value=&quot;5&quot;/&gt;&lt;property id=&quot;20300&quot; value=&quot;Slide 318 - &amp;quot;Examples of S-S-R Problems&amp;quot;&quot;/&gt;&lt;property id=&quot;20307&quot; value=&quot;2539&quot;/&gt;&lt;/object&gt;&lt;object type=&quot;3&quot; unique_id=&quot;10322&quot;&gt;&lt;property id=&quot;20148&quot; value=&quot;5&quot;/&gt;&lt;property id=&quot;20300&quot; value=&quot;Slide 319&quot;/&gt;&lt;property id=&quot;20307&quot; value=&quot;2540&quot;/&gt;&lt;/object&gt;&lt;object type=&quot;3&quot; unique_id=&quot;10323&quot;&gt;&lt;property id=&quot;20148&quot; value=&quot;5&quot;/&gt;&lt;property id=&quot;20300&quot; value=&quot;Slide 320 - &amp;quot;Experiment by Changing Links Following Problem Behavior (Verbally &amp;amp; Imaginally) and Checking on Client’s Response&quot;/&gt;&lt;property id=&quot;20307&quot; value=&quot;2541&quot;/&gt;&lt;/object&gt;&lt;object type=&quot;3&quot; unique_id=&quot;10324&quot;&gt;&lt;property id=&quot;20148&quot; value=&quot;5&quot;/&gt;&lt;property id=&quot;20300&quot; value=&quot;Slide 321 - &amp;quot;Examples of R-S Problems&amp;quot;&quot;/&gt;&lt;property id=&quot;20307&quot; value=&quot;2542&quot;/&gt;&lt;/object&gt;&lt;object type=&quot;3&quot; unique_id=&quot;10325&quot;&gt;&lt;property id=&quot;20148&quot; value=&quot;5&quot;/&gt;&lt;property id=&quot;20300&quot; value=&quot;Slide 322&quot;/&gt;&lt;property id=&quot;20307&quot; value=&quot;2543&quot;/&gt;&lt;/object&gt;&lt;object type=&quot;3&quot; unique_id=&quot;10326&quot;&gt;&lt;property id=&quot;20148&quot; value=&quot;5&quot;/&gt;&lt;property id=&quot;20300&quot; value=&quot;Slide 323&quot;/&gt;&lt;property id=&quot;20307&quot; value=&quot;2544&quot;/&gt;&lt;/object&gt;&lt;object type=&quot;3&quot; unique_id=&quot;10327&quot;&gt;&lt;property id=&quot;20148&quot; value=&quot;5&quot;/&gt;&lt;property id=&quot;20300&quot; value=&quot;Slide 324 - &amp;quot;The Game Plan&amp;quot;&quot;/&gt;&lt;property id=&quot;20307&quot; value=&quot;2545&quot;/&gt;&lt;/object&gt;&lt;object type=&quot;3&quot; unique_id=&quot;10328&quot;&gt;&lt;property id=&quot;20148&quot; value=&quot;5&quot;/&gt;&lt;property id=&quot;20300&quot; value=&quot;Slide 325 - &amp;quot;DBT Problem Solving&amp;quot;&quot;/&gt;&lt;property id=&quot;20307&quot; value=&quot;2546&quot;/&gt;&lt;/object&gt;&lt;object type=&quot;3&quot; unique_id=&quot;10329&quot;&gt;&lt;property id=&quot;20148&quot; value=&quot;5&quot;/&gt;&lt;property id=&quot;20300&quot; value=&quot;Slide 326 - &amp;quot;Using Insight Strategies for Change&amp;quot;&quot;/&gt;&lt;property id=&quot;20307&quot; value=&quot;2547&quot;/&gt;&lt;/object&gt;&lt;object type=&quot;3&quot; unique_id=&quot;10330&quot;&gt;&lt;property id=&quot;20148&quot; value=&quot;5&quot;/&gt;&lt;property id=&quot;20300&quot; value=&quot;Slide 327 - &amp;quot;DBT Problem Solving&amp;quot;&quot;/&gt;&lt;property id=&quot;20307&quot; value=&quot;2548&quot;/&gt;&lt;/object&gt;&lt;object type=&quot;3&quot; unique_id=&quot;10331&quot;&gt;&lt;property id=&quot;20148&quot; value=&quot;5&quot;/&gt;&lt;property id=&quot;20300&quot; value=&quot;Slide 328 - &amp;quot;Figure out what to do: &amp;#x0D;&amp;#x0A;Solution Analysis Strategies &amp;quot;&quot;/&gt;&lt;property id=&quot;20307&quot; value=&quot;2549&quot;/&gt;&lt;/object&gt;&lt;object type=&quot;3&quot; unique_id=&quot;10332&quot;&gt;&lt;property id=&quot;20148&quot; value=&quot;5&quot;/&gt;&lt;property id=&quot;20300&quot; value=&quot;Slide 329 - &amp;quot;From Goals to Solutions: &amp;#x0D;&amp;#x0A;Task Analysis&amp;quot;&quot;/&gt;&lt;property id=&quot;20307&quot; value=&quot;2550&quot;/&gt;&lt;/object&gt;&lt;object type=&quot;3&quot; unique_id=&quot;10333&quot;&gt;&lt;property id=&quot;20148&quot; value=&quot;5&quot;/&gt;&lt;property id=&quot;20300&quot; value=&quot;Slide 330 - &amp;quot;Task Analyses:  &amp;#x0D;&amp;#x0A;Where to Look for Information&amp;quot;&quot;/&gt;&lt;property id=&quot;20307&quot; value=&quot;2551&quot;/&gt;&lt;/object&gt;&lt;object type=&quot;3&quot; unique_id=&quot;10334&quot;&gt;&lt;property id=&quot;20148&quot; value=&quot;5&quot;/&gt;&lt;property id=&quot;20300&quot; value=&quot;Slide 331 - &amp;quot;Focus On Replacing Dysfunction Links with Skillful Behaviors&amp;quot;&quot;/&gt;&lt;property id=&quot;20307&quot; value=&quot;2552&quot;/&gt;&lt;/object&gt;&lt;object type=&quot;3&quot; unique_id=&quot;10335&quot;&gt;&lt;property id=&quot;20148&quot; value=&quot;5&quot;/&gt;&lt;property id=&quot;20300&quot; value=&quot;Slide 332 - &amp;quot;Skills training&amp;quot;&quot;/&gt;&lt;property id=&quot;20307&quot; value=&quot;3400&quot;/&gt;&lt;/object&gt;&lt;object type=&quot;3&quot; unique_id=&quot;10336&quot;&gt;&lt;property id=&quot;20148&quot; value=&quot;5&quot;/&gt;&lt;property id=&quot;20300&quot; value=&quot;Slide 333 - &amp;quot;To Modify Skills Deficits&amp;quot;&quot;/&gt;&lt;property id=&quot;20307&quot; value=&quot;2553&quot;/&gt;&lt;/object&gt;&lt;object type=&quot;3&quot; unique_id=&quot;10337&quot;&gt;&lt;property id=&quot;20148&quot; value=&quot;5&quot;/&gt;&lt;property id=&quot;20300&quot; value=&quot;Slide 334 - &amp;quot;Skills Training Procedures&amp;quot;&quot;/&gt;&lt;property id=&quot;20307&quot; value=&quot;2554&quot;/&gt;&lt;/object&gt;&lt;object type=&quot;3&quot; unique_id=&quot;10338&quot;&gt;&lt;property id=&quot;20148&quot; value=&quot;5&quot;/&gt;&lt;property id=&quot;20300&quot; value=&quot;Slide 335 - &amp;quot;Skill Acquisition Procedures&amp;quot;&quot;/&gt;&lt;property id=&quot;20307&quot; value=&quot;2555&quot;/&gt;&lt;/object&gt;&lt;object type=&quot;3&quot; unique_id=&quot;10339&quot;&gt;&lt;property id=&quot;20148&quot; value=&quot;5&quot;/&gt;&lt;property id=&quot;20300&quot; value=&quot;Slide 336 - &amp;quot;Skill Strengthening Procedures&amp;quot;&quot;/&gt;&lt;property id=&quot;20307&quot; value=&quot;2556&quot;/&gt;&lt;/object&gt;&lt;object type=&quot;3&quot; unique_id=&quot;10340&quot;&gt;&lt;property id=&quot;20148&quot; value=&quot;5&quot;/&gt;&lt;property id=&quot;20300&quot; value=&quot;Slide 337 - &amp;quot;Skill Generalization Procedures&amp;quot;&quot;/&gt;&lt;property id=&quot;20307&quot; value=&quot;2557&quot;/&gt;&lt;/object&gt;&lt;object type=&quot;3&quot; unique_id=&quot;10341&quot;&gt;&lt;property id=&quot;20148&quot; value=&quot;5&quot;/&gt;&lt;property id=&quot;20300&quot; value=&quot;Slide 338 - &amp;quot;Exposure procedures&amp;quot;&quot;/&gt;&lt;property id=&quot;20307&quot; value=&quot;3401&quot;/&gt;&lt;/object&gt;&lt;object type=&quot;3&quot; unique_id=&quot;10342&quot;&gt;&lt;property id=&quot;20148&quot; value=&quot;5&quot;/&gt;&lt;property id=&quot;20300&quot; value=&quot;Slide 339 - &amp;quot;Break Link Between Prompting (Causal) Events and Problem Links.&amp;quot;&quot;/&gt;&lt;property id=&quot;20307&quot; value=&quot;2559&quot;/&gt;&lt;/object&gt;&lt;object type=&quot;3&quot; unique_id=&quot;10343&quot;&gt;&lt;property id=&quot;20148&quot; value=&quot;5&quot;/&gt;&lt;property id=&quot;20300&quot; value=&quot;Slide 340 - &amp;quot;Exposure Procedures&amp;quot;&quot;/&gt;&lt;property id=&quot;20307&quot; value=&quot;2560&quot;/&gt;&lt;/object&gt;&lt;object type=&quot;3&quot; unique_id=&quot;10344&quot;&gt;&lt;property id=&quot;20148&quot; value=&quot;5&quot;/&gt;&lt;property id=&quot;20300&quot; value=&quot;Slide 341 - &amp;quot;1. Orient to Exposure&amp;quot;&quot;/&gt;&lt;property id=&quot;20307&quot; value=&quot;2561&quot;/&gt;&lt;/object&gt;&lt;object type=&quot;3&quot; unique_id=&quot;10345&quot;&gt;&lt;property id=&quot;20148&quot; value=&quot;5&quot;/&gt;&lt;property id=&quot;20300&quot; value=&quot;Slide 342 - &amp;quot;2. Provide Non-Reinforced Exposure&amp;quot;&quot;/&gt;&lt;property id=&quot;20307&quot; value=&quot;2562&quot;/&gt;&lt;/object&gt;&lt;object type=&quot;3&quot; unique_id=&quot;10346&quot;&gt;&lt;property id=&quot;20148&quot; value=&quot;5&quot;/&gt;&lt;property id=&quot;20300&quot; value=&quot;Slide 343 - &amp;quot;3.  Block Action Tendencies Associated with the Problem Emotion.&amp;quot;&quot;/&gt;&lt;property id=&quot;20307&quot; value=&quot;2563&quot;/&gt;&lt;/object&gt;&lt;object type=&quot;3&quot; unique_id=&quot;10347&quot;&gt;&lt;property id=&quot;20148&quot; value=&quot;5&quot;/&gt;&lt;property id=&quot;20300&quot; value=&quot;Slide 344 - &amp;quot;Cognitive modification&amp;quot;&quot;/&gt;&lt;property id=&quot;20307&quot; value=&quot;3402&quot;/&gt;&lt;/object&gt;&lt;object type=&quot;3&quot; unique_id=&quot;10348&quot;&gt;&lt;property id=&quot;20148&quot; value=&quot;5&quot;/&gt;&lt;property id=&quot;20300&quot; value=&quot;Slide 345 - &amp;quot;Break Link Between Prompting (Causal) Events and Problem Links.&amp;quot;&quot;/&gt;&lt;property id=&quot;20307&quot; value=&quot;2565&quot;/&gt;&lt;/object&gt;&lt;object type=&quot;3&quot; unique_id=&quot;10349&quot;&gt;&lt;property id=&quot;20148&quot; value=&quot;5&quot;/&gt;&lt;property id=&quot;20300&quot; value=&quot;Slide 346 - &amp;quot;Cognitive Modification Procedures&amp;quot;&quot;/&gt;&lt;property id=&quot;20307&quot; value=&quot;2566&quot;/&gt;&lt;/object&gt;&lt;object type=&quot;3&quot; unique_id=&quot;10350&quot;&gt;&lt;property id=&quot;20148&quot; value=&quot;5&quot;/&gt;&lt;property id=&quot;20300&quot; value=&quot;Slide 347 - &amp;quot;Clarify Contingencies&amp;quot;&quot;/&gt;&lt;property id=&quot;20307&quot; value=&quot;2567&quot;/&gt;&lt;/object&gt;&lt;object type=&quot;3&quot; unique_id=&quot;10351&quot;&gt;&lt;property id=&quot;20148&quot; value=&quot;5&quot;/&gt;&lt;property id=&quot;20300&quot; value=&quot;Slide 348 - &amp;quot;Cognitive Restructuring&amp;quot;&quot;/&gt;&lt;property id=&quot;20307&quot; value=&quot;2568&quot;/&gt;&lt;/object&gt;&lt;object type=&quot;3&quot; unique_id=&quot;10352&quot;&gt;&lt;property id=&quot;20148&quot; value=&quot;5&quot;/&gt;&lt;property id=&quot;20300&quot; value=&quot;Slide 349 - &amp;quot;Basis For Cognitive Restructuring&amp;quot;&quot;/&gt;&lt;property id=&quot;20307&quot; value=&quot;2569&quot;/&gt;&lt;/object&gt;&lt;object type=&quot;3&quot; unique_id=&quot;10353&quot;&gt;&lt;property id=&quot;20148&quot; value=&quot;5&quot;/&gt;&lt;property id=&quot;20300&quot; value=&quot;Slide 350 - &amp;quot;Contingency management&amp;quot;&quot;/&gt;&lt;property id=&quot;20307&quot; value=&quot;3403&quot;/&gt;&lt;/object&gt;&lt;object type=&quot;3&quot; unique_id=&quot;10354&quot;&gt;&lt;property id=&quot;20148&quot; value=&quot;5&quot;/&gt;&lt;property id=&quot;20300&quot; value=&quot;Slide 351 - &amp;quot;Break Link Between Problem Behavior and Consequences&amp;quot;&quot;/&gt;&lt;property id=&quot;20307&quot; value=&quot;2571&quot;/&gt;&lt;/object&gt;&lt;object type=&quot;3&quot; unique_id=&quot;10355&quot;&gt;&lt;property id=&quot;20148&quot; value=&quot;5&quot;/&gt;&lt;property id=&quot;20300&quot; value=&quot;Slide 352 - &amp;quot;Principles of Learning (1)&amp;quot;&quot;/&gt;&lt;property id=&quot;20307&quot; value=&quot;2572&quot;/&gt;&lt;/object&gt;&lt;object type=&quot;3&quot; unique_id=&quot;10356&quot;&gt;&lt;property id=&quot;20148&quot; value=&quot;5&quot;/&gt;&lt;property id=&quot;20300&quot; value=&quot;Slide 353 - &amp;quot;Principles of Learning (2)&amp;quot;&quot;/&gt;&lt;property id=&quot;20307&quot; value=&quot;2573&quot;/&gt;&lt;/object&gt;&lt;object type=&quot;3&quot; unique_id=&quot;10357&quot;&gt;&lt;property id=&quot;20148&quot; value=&quot;5&quot;/&gt;&lt;property id=&quot;20300&quot; value=&quot;Slide 354 - &amp;quot;Principles of Learning (3)&amp;quot;&quot;/&gt;&lt;property id=&quot;20307&quot; value=&quot;2574&quot;/&gt;&lt;/object&gt;&lt;object type=&quot;3&quot; unique_id=&quot;10358&quot;&gt;&lt;property id=&quot;20148&quot; value=&quot;5&quot;/&gt;&lt;property id=&quot;20300&quot; value=&quot;Slide 355 - &amp;quot;To Summarize&amp;quot;&quot;/&gt;&lt;property id=&quot;20307&quot; value=&quot;2575&quot;/&gt;&lt;/object&gt;&lt;object type=&quot;3&quot; unique_id=&quot;10359&quot;&gt;&lt;property id=&quot;20148&quot; value=&quot;5&quot;/&gt;&lt;property id=&quot;20300&quot; value=&quot;Slide 356 - &amp;quot;Key Concepts &amp;quot;&quot;/&gt;&lt;property id=&quot;20307&quot; value=&quot;2576&quot;/&gt;&lt;/object&gt;&lt;object type=&quot;3&quot; unique_id=&quot;10360&quot;&gt;&lt;property id=&quot;20148&quot; value=&quot;5&quot;/&gt;&lt;property id=&quot;20300&quot; value=&quot;Slide 357 - &amp;quot;Be Smart in Managing Contingencies&amp;quot;&quot;/&gt;&lt;property id=&quot;20307&quot; value=&quot;2577&quot;/&gt;&lt;/object&gt;&lt;object type=&quot;3&quot; unique_id=&quot;10361&quot;&gt;&lt;property id=&quot;20148&quot; value=&quot;5&quot;/&gt;&lt;property id=&quot;20300&quot; value=&quot;Slide 358 - &amp;quot;Observing limits&amp;quot;&quot;/&gt;&lt;property id=&quot;20307&quot; value=&quot;3404&quot;/&gt;&lt;/object&gt;&lt;object type=&quot;3&quot; unique_id=&quot;10362&quot;&gt;&lt;property id=&quot;20148&quot; value=&quot;5&quot;/&gt;&lt;property id=&quot;20300&quot; value=&quot;Slide 359 - &amp;quot;Observe Your Own Limits&amp;quot;&quot;/&gt;&lt;property id=&quot;20307&quot; value=&quot;2578&quot;/&gt;&lt;/object&gt;&lt;object type=&quot;3&quot; unique_id=&quot;10363&quot;&gt;&lt;property id=&quot;20148&quot; value=&quot;5&quot;/&gt;&lt;property id=&quot;20300&quot; value=&quot;Slide 360 - &amp;quot;Observing Limits in Milieu&amp;quot;&quot;/&gt;&lt;property id=&quot;20307&quot; value=&quot;2579&quot;/&gt;&lt;/object&gt;&lt;object type=&quot;3&quot; unique_id=&quot;10364&quot;&gt;&lt;property id=&quot;20148&quot; value=&quot;5&quot;/&gt;&lt;property id=&quot;20300&quot; value=&quot;Slide 361 - &amp;quot;De- Escalation&amp;quot;&quot;/&gt;&lt;property id=&quot;20307&quot; value=&quot;2580&quot;/&gt;&lt;/object&gt;&lt;object type=&quot;3&quot; unique_id=&quot;10365&quot;&gt;&lt;property id=&quot;20148&quot; value=&quot;5&quot;/&gt;&lt;property id=&quot;20300&quot; value=&quot;Slide 362 - &amp;quot;DBT therapists&amp;#x0D;&amp;#x0A;&amp;#x0D;&amp;#x0A;&amp;#x0D;&amp;#x0A;&amp;#x0D;&amp;#x0A;&amp;#x0D;&amp;#x0A;their limits &amp;#x0D;&amp;#x0A;(when necessary)&amp;quot;&quot;/&gt;&lt;property id=&quot;20307&quot; value=&quot;2581&quot;/&gt;&lt;/object&gt;&lt;object type=&quot;3&quot; unique_id=&quot;10366&quot;&gt;&lt;property id=&quot;20148&quot; value=&quot;5&quot;/&gt;&lt;property id=&quot;20300&quot; value=&quot;Slide 363 - &amp;quot;DBT therapists&amp;#x0D;&amp;#x0A;&amp;#x0D;&amp;#x0A;EXPAND &amp;#x0D;&amp;#x0A;their limits &amp;quot;&quot;/&gt;&lt;property id=&quot;20307&quot; value=&quot;2582&quot;/&gt;&lt;/object&gt;&lt;object type=&quot;3&quot; unique_id=&quot;10367&quot;&gt;&lt;property id=&quot;20148&quot; value=&quot;5&quot;/&gt;&lt;property id=&quot;20300&quot; value=&quot;Slide 364 - &amp;quot;didactics&amp;quot;&quot;/&gt;&lt;property id=&quot;20307&quot; value=&quot;3405&quot;/&gt;&lt;/object&gt;&lt;object type=&quot;3&quot; unique_id=&quot;10368&quot;&gt;&lt;property id=&quot;20148&quot; value=&quot;5&quot;/&gt;&lt;property id=&quot;20300&quot; value=&quot;Slide 365 - &amp;quot;Give Needed Information: Didactic Strategies&amp;quot;&quot;/&gt;&lt;property id=&quot;20307&quot; value=&quot;2584&quot;/&gt;&lt;/object&gt;&lt;object type=&quot;3&quot; unique_id=&quot;10369&quot;&gt;&lt;property id=&quot;20148&quot; value=&quot;5&quot;/&gt;&lt;property id=&quot;20300&quot; value=&quot;Slide 366 - &amp;quot;orienting&amp;quot;&quot;/&gt;&lt;property id=&quot;20307&quot; value=&quot;3406&quot;/&gt;&lt;/object&gt;&lt;object type=&quot;3&quot; unique_id=&quot;10370&quot;&gt;&lt;property id=&quot;20148&quot; value=&quot;5&quot;/&gt;&lt;property id=&quot;20300&quot; value=&quot;Slide 367 - &amp;quot;Orienting Strategies: Tell Them How You Two Will Get There and Explain The Rationale&amp;quot;&quot;/&gt;&lt;property id=&quot;20307&quot; value=&quot;2586&quot;/&gt;&lt;/object&gt;&lt;object type=&quot;3&quot; unique_id=&quot;10371&quot;&gt;&lt;property id=&quot;20148&quot; value=&quot;5&quot;/&gt;&lt;property id=&quot;20300&quot; value=&quot;Slide 368 - &amp;quot;Stylistic strategies&amp;quot;&quot;/&gt;&lt;property id=&quot;20307&quot; value=&quot;3408&quot;/&gt;&lt;/object&gt;&lt;object type=&quot;3&quot; unique_id=&quot;10372&quot;&gt;&lt;property id=&quot;20148&quot; value=&quot;5&quot;/&gt;&lt;property id=&quot;20300&quot; value=&quot;Slide 369&quot;/&gt;&lt;property id=&quot;20307&quot; value=&quot;3426&quot;/&gt;&lt;/object&gt;&lt;object type=&quot;3&quot; unique_id=&quot;10373&quot;&gt;&lt;property id=&quot;20148&quot; value=&quot;5&quot;/&gt;&lt;property id=&quot;20300&quot; value=&quot;Slide 370 - &amp;quot;Stylistic Strategies: &amp;#x0D;&amp;#x0A;Irreverent Communication&amp;quot;&quot;/&gt;&lt;property id=&quot;20307&quot; value=&quot;2825&quot;/&gt;&lt;/object&gt;&lt;object type=&quot;3&quot; unique_id=&quot;10374&quot;&gt;&lt;property id=&quot;20148&quot; value=&quot;5&quot;/&gt;&lt;property id=&quot;20300&quot; value=&quot;Slide 371 - &amp;quot;Stylistic Strategies: &amp;#x0D;&amp;#x0A;Reciprocal Communication &amp;quot;&quot;/&gt;&lt;property id=&quot;20307&quot; value=&quot;2826&quot;/&gt;&lt;/object&gt;&lt;object type=&quot;3&quot; unique_id=&quot;10375&quot;&gt;&lt;property id=&quot;20148&quot; value=&quot;5&quot;/&gt;&lt;property id=&quot;20300&quot; value=&quot;Slide 372 - &amp;quot;Balance Consultation Strategies with Intervention in the Environment&amp;quot;&quot;/&gt;&lt;property id=&quot;20307&quot; value=&quot;2827&quot;/&gt;&lt;/object&gt;&lt;object type=&quot;3&quot; unique_id=&quot;10376&quot;&gt;&lt;property id=&quot;20148&quot; value=&quot;5&quot;/&gt;&lt;property id=&quot;20300&quot; value=&quot;Slide 373&quot;/&gt;&lt;property id=&quot;20307&quot; value=&quot;2828&quot;/&gt;&lt;/object&gt;&lt;object type=&quot;3&quot; unique_id=&quot;10377&quot;&gt;&lt;property id=&quot;20148&quot; value=&quot;5&quot;/&gt;&lt;property id=&quot;20300&quot; value=&quot;Slide 374 - &amp;quot;Case management&amp;quot;&quot;/&gt;&lt;property id=&quot;20307&quot; value=&quot;3407&quot;/&gt;&lt;/object&gt;&lt;object type=&quot;3&quot; unique_id=&quot;10378&quot;&gt;&lt;property id=&quot;20148&quot; value=&quot;5&quot;/&gt;&lt;property id=&quot;20300&quot; value=&quot;Slide 375 - &amp;quot;DBT Case Management Strategies&amp;quot;&quot;/&gt;&lt;property id=&quot;20307&quot; value=&quot;2829&quot;/&gt;&lt;/object&gt;&lt;object type=&quot;3&quot; unique_id=&quot;10379&quot;&gt;&lt;property id=&quot;20148&quot; value=&quot;5&quot;/&gt;&lt;property id=&quot;20300&quot; value=&quot;Slide 376 - &amp;quot;Environmental Intervention&amp;quot;&quot;/&gt;&lt;property id=&quot;20307&quot; value=&quot;2830&quot;/&gt;&lt;/object&gt;&lt;object type=&quot;3&quot; unique_id=&quot;10380&quot;&gt;&lt;property id=&quot;20148&quot; value=&quot;5&quot;/&gt;&lt;property id=&quot;20300&quot; value=&quot;Slide 377 - &amp;quot;Conditions Mandating &amp;#x0D;&amp;#x0A;Environmental Intervention&amp;quot;&quot;/&gt;&lt;property id=&quot;20307&quot; value=&quot;2831&quot;/&gt;&lt;/object&gt;&lt;object type=&quot;3&quot; unique_id=&quot;10381&quot;&gt;&lt;property id=&quot;20148&quot; value=&quot;5&quot;/&gt;&lt;property id=&quot;20300&quot; value=&quot;Slide 378 - &amp;quot;Environmental Intervention Strategies&amp;quot;&quot;/&gt;&lt;property id=&quot;20307&quot; value=&quot;2832&quot;/&gt;&lt;/object&gt;&lt;object type=&quot;3&quot; unique_id=&quot;10382&quot;&gt;&lt;property id=&quot;20148&quot; value=&quot;5&quot;/&gt;&lt;property id=&quot;20300&quot; value=&quot;Slide 379 - &amp;quot;Consultation-To-The-Client&amp;quot;&quot;/&gt;&lt;property id=&quot;20307&quot; value=&quot;2833&quot;/&gt;&lt;/object&gt;&lt;object type=&quot;3&quot; unique_id=&quot;10383&quot;&gt;&lt;property id=&quot;20148&quot; value=&quot;5&quot;/&gt;&lt;property id=&quot;20300&quot; value=&quot;Slide 380 - &amp;quot;Consultation-To-The-Client Strategies&amp;quot;&quot;/&gt;&lt;property id=&quot;20307&quot; value=&quot;2834&quot;/&gt;&lt;/object&gt;&lt;object type=&quot;3&quot; unique_id=&quot;10384&quot;&gt;&lt;property id=&quot;20148&quot; value=&quot;5&quot;/&gt;&lt;property id=&quot;20300&quot; value=&quot;Slide 381 - &amp;quot;Corollaries of Consultation-To-The-Client&amp;quot;&quot;/&gt;&lt;property id=&quot;20307&quot; value=&quot;2835&quot;/&gt;&lt;/object&gt;&lt;object type=&quot;3&quot; unique_id=&quot;10385&quot;&gt;&lt;property id=&quot;20148&quot; value=&quot;5&quot;/&gt;&lt;property id=&quot;20300&quot; value=&quot;Slide 382 - &amp;quot;Corollaries of Consultation-To-The-Client (cont.)&amp;quot;&quot;/&gt;&lt;property id=&quot;20307&quot; value=&quot;2836&quot;/&gt;&lt;/object&gt;&lt;object type=&quot;3&quot; unique_id=&quot;10386&quot;&gt;&lt;property id=&quot;20148&quot; value=&quot;5&quot;/&gt;&lt;property id=&quot;20300&quot; value=&quot;Slide 383 - &amp;quot;Case Management&amp;quot;&quot;/&gt;&lt;property id=&quot;20307&quot; value=&quot;2267&quot;/&gt;&lt;/object&gt;&lt;object type=&quot;3&quot; unique_id=&quot;10387&quot;&gt;&lt;property id=&quot;20148&quot; value=&quot;5&quot;/&gt;&lt;property id=&quot;20300&quot; value=&quot;Slide 384 - &amp;quot;Corollaries to the Consultation-to-the-Patient Strategy (1 of 2)&amp;quot;&quot;/&gt;&lt;property id=&quot;20307&quot; value=&quot;2433&quot;/&gt;&lt;/object&gt;&lt;object type=&quot;3&quot; unique_id=&quot;10388&quot;&gt;&lt;property id=&quot;20148&quot; value=&quot;5&quot;/&gt;&lt;property id=&quot;20300&quot; value=&quot;Slide 385 - &amp;quot;Corollaries to the Consultation-to-the-Patient Strategy (2 of 2)&amp;quot;&quot;/&gt;&lt;property id=&quot;20307&quot; value=&quot;2434&quot;/&gt;&lt;/object&gt;&lt;object type=&quot;3&quot; unique_id=&quot;10389&quot;&gt;&lt;property id=&quot;20148&quot; value=&quot;5&quot;/&gt;&lt;property id=&quot;20300&quot; value=&quot;Slide 386&quot;/&gt;&lt;property id=&quot;20307&quot; value=&quot;2435&quot;/&gt;&lt;/object&gt;&lt;object type=&quot;3&quot; unique_id=&quot;10390&quot;&gt;&lt;property id=&quot;20148&quot; value=&quot;5&quot;/&gt;&lt;property id=&quot;20300&quot; value=&quot;Slide 387 - &amp;quot;Case Management Strategies define how you interact about the client with others&amp;quot;&quot;/&gt;&lt;property id=&quot;20307&quot; value=&quot;1702&quot;/&gt;&lt;/object&gt;&lt;object type=&quot;3&quot; unique_id=&quot;10391&quot;&gt;&lt;property id=&quot;20148&quot; value=&quot;5&quot;/&gt;&lt;property id=&quot;20300&quot; value=&quot;Slide 388 - &amp;quot;DBT Case &amp;#x0D;&amp;#x0A;Management Strategies&amp;quot;&quot;/&gt;&lt;property id=&quot;20307&quot; value=&quot;1703&quot;/&gt;&lt;/object&gt;&lt;object type=&quot;3&quot; unique_id=&quot;10392&quot;&gt;&lt;property id=&quot;20148&quot; value=&quot;5&quot;/&gt;&lt;property id=&quot;20300&quot; value=&quot;Slide 389 - &amp;quot;Environmental Intervention&amp;quot;&quot;/&gt;&lt;property id=&quot;20307&quot; value=&quot;1704&quot;/&gt;&lt;/object&gt;&lt;object type=&quot;3&quot; unique_id=&quot;10393&quot;&gt;&lt;property id=&quot;20148&quot; value=&quot;5&quot;/&gt;&lt;property id=&quot;20300&quot; value=&quot;Slide 390 - &amp;quot;Conditions Mandating &amp;#x0D;&amp;#x0A;Environmental Intervention&amp;quot;&quot;/&gt;&lt;property id=&quot;20307&quot; value=&quot;1705&quot;/&gt;&lt;/object&gt;&lt;object type=&quot;3&quot; unique_id=&quot;10394&quot;&gt;&lt;property id=&quot;20148&quot; value=&quot;5&quot;/&gt;&lt;property id=&quot;20300&quot; value=&quot;Slide 391 - &amp;quot;Environmental &amp;#x0D;&amp;#x0A;Intervention Strategies&amp;quot;&quot;/&gt;&lt;property id=&quot;20307&quot; value=&quot;1706&quot;/&gt;&lt;/object&gt;&lt;object type=&quot;3&quot; unique_id=&quot;10395&quot;&gt;&lt;property id=&quot;20148&quot; value=&quot;5&quot;/&gt;&lt;property id=&quot;20300&quot; value=&quot;Slide 392 - &amp;quot;Consultation-&amp;#x0D;&amp;#x0A;to-the-Patient&amp;quot;&quot;/&gt;&lt;property id=&quot;20307&quot; value=&quot;1707&quot;/&gt;&lt;/object&gt;&lt;object type=&quot;3&quot; unique_id=&quot;10396&quot;&gt;&lt;property id=&quot;20148&quot; value=&quot;5&quot;/&gt;&lt;property id=&quot;20300&quot; value=&quot;Slide 393 - &amp;quot;Consultation-to-&amp;#x0D;&amp;#x0A;the-Patient Strategies&amp;quot;&quot;/&gt;&lt;property id=&quot;20307&quot; value=&quot;1708&quot;/&gt;&lt;/object&gt;&lt;object type=&quot;3&quot; unique_id=&quot;10397&quot;&gt;&lt;property id=&quot;20148&quot; value=&quot;5&quot;/&gt;&lt;property id=&quot;20300&quot; value=&quot;Slide 394 - &amp;quot;Corollaries of &amp;#x0D;&amp;#x0A;Consultation-to-the-Patient&amp;quot;&quot;/&gt;&lt;property id=&quot;20307&quot; value=&quot;1709&quot;/&gt;&lt;/object&gt;&lt;object type=&quot;3&quot; unique_id=&quot;10398&quot;&gt;&lt;property id=&quot;20148&quot; value=&quot;5&quot;/&gt;&lt;property id=&quot;20300&quot; value=&quot;Slide 395 - &amp;quot;Corollaries of &amp;#x0D;&amp;#x0A;Consultation-to-the-Patient con’t&amp;quot;&quot;/&gt;&lt;property id=&quot;20307&quot; value=&quot;1710&quot;/&gt;&lt;/object&gt;&lt;object type=&quot;3&quot; unique_id=&quot;10399&quot;&gt;&lt;property id=&quot;20148&quot; value=&quot;5&quot;/&gt;&lt;property id=&quot;20300&quot; value=&quot;Slide 396&quot;/&gt;&lt;property id=&quot;20307&quot; value=&quot;3374&quot;/&gt;&lt;/object&gt;&lt;object type=&quot;3&quot; unique_id=&quot;10400&quot;&gt;&lt;property id=&quot;20148&quot; value=&quot;5&quot;/&gt;&lt;property id=&quot;20300&quot; value=&quot;Slide 397 - &amp;quot;Extra Sessions&amp;quot;&quot;/&gt;&lt;property id=&quot;20307&quot; value=&quot;3375&quot;/&gt;&lt;/object&gt;&lt;object type=&quot;3&quot; unique_id=&quot;10401&quot;&gt;&lt;property id=&quot;20148&quot; value=&quot;5&quot;/&gt;&lt;property id=&quot;20300&quot; value=&quot;Slide 398 - &amp;quot;Ancillary Treatment&amp;quot;&quot;/&gt;&lt;property id=&quot;20307&quot; value=&quot;3380&quot;/&gt;&lt;/object&gt;&lt;object type=&quot;3&quot; unique_id=&quot;10402&quot;&gt;&lt;property id=&quot;20148&quot; value=&quot;5&quot;/&gt;&lt;property id=&quot;20300&quot; value=&quot;Slide 399 - &amp;quot;Ancillary Treatment&amp;quot;&quot;/&gt;&lt;property id=&quot;20307&quot; value=&quot;3382&quot;/&gt;&lt;/object&gt;&lt;object type=&quot;3&quot; unique_id=&quot;10403&quot;&gt;&lt;property id=&quot;20148&quot; value=&quot;5&quot;/&gt;&lt;property id=&quot;20300&quot; value=&quot;Slide 400&quot;/&gt;&lt;property id=&quot;20307&quot; value=&quot;3383&quot;/&gt;&lt;/object&gt;&lt;object type=&quot;3&quot; unique_id=&quot;10404&quot;&gt;&lt;property id=&quot;20148&quot; value=&quot;5&quot;/&gt;&lt;property id=&quot;20300&quot; value=&quot;Slide 401 - &amp;quot;Terminating Strategies&amp;quot;&quot;/&gt;&lt;property id=&quot;20307&quot; value=&quot;3384&quot;/&gt;&lt;/object&gt;&lt;object type=&quot;3&quot; unique_id=&quot;10405&quot;&gt;&lt;property id=&quot;20148&quot; value=&quot;5&quot;/&gt;&lt;property id=&quot;20300&quot; value=&quot;Slide 402 - &amp;quot;Questions About Termination Circumstances&amp;quot;&quot;/&gt;&lt;property id=&quot;20307&quot; value=&quot;3385&quot;/&gt;&lt;/object&gt;&lt;object type=&quot;3&quot; unique_id=&quot;10406&quot;&gt;&lt;property id=&quot;20148&quot; value=&quot;5&quot;/&gt;&lt;property id=&quot;20300&quot; value=&quot;Slide 403 - &amp;quot;DBT therapists&amp;#x0D;&amp;#x0A;&amp;#x0D;&amp;#x0A;&amp;#x0D;&amp;#x0A;&amp;#x0D;&amp;#x0A;&amp;#x0D;&amp;#x0A;their limits &amp;#x0D;&amp;#x0A;(when necessary)&amp;quot;&quot;/&gt;&lt;property id=&quot;20307&quot; value=&quot;1722&quot;/&gt;&lt;/object&gt;&lt;object type=&quot;3&quot; unique_id=&quot;10407&quot;&gt;&lt;property id=&quot;20148&quot; value=&quot;5&quot;/&gt;&lt;property id=&quot;20300&quot; value=&quot;Slide 404 - &amp;quot;DBT therapists&amp;#x0D;&amp;#x0A;&amp;#x0D;&amp;#x0A;EXPAND &amp;#x0D;&amp;#x0A;their limits &amp;quot;&quot;/&gt;&lt;property id=&quot;20307&quot; value=&quot;1723&quot;/&gt;&lt;/object&gt;&lt;object type=&quot;3&quot; unique_id=&quot;10408&quot;&gt;&lt;property id=&quot;20148&quot; value=&quot;5&quot;/&gt;&lt;property id=&quot;20300&quot; value=&quot;Slide 405&quot;/&gt;&lt;property id=&quot;20307&quot; value=&quot;1724&quot;/&gt;&lt;/object&gt;&lt;/object&gt;&lt;/object&gt;&lt;/database&gt;"/>
  <p:tag name="SECTOMILLISECCONVERTED" val="1"/>
</p:tagLst>
</file>

<file path=ppt/theme/theme1.xml><?xml version="1.0" encoding="utf-8"?>
<a:theme xmlns:a="http://schemas.openxmlformats.org/drawingml/2006/main" name="BigDealSlides">
  <a:themeElements>
    <a:clrScheme name="">
      <a:dk1>
        <a:srgbClr val="000000"/>
      </a:dk1>
      <a:lt1>
        <a:srgbClr val="FFFFFF"/>
      </a:lt1>
      <a:dk2>
        <a:srgbClr val="3333CC"/>
      </a:dk2>
      <a:lt2>
        <a:srgbClr val="FFFFFF"/>
      </a:lt2>
      <a:accent1>
        <a:srgbClr val="00CC99"/>
      </a:accent1>
      <a:accent2>
        <a:srgbClr val="FFFF00"/>
      </a:accent2>
      <a:accent3>
        <a:srgbClr val="ADADE2"/>
      </a:accent3>
      <a:accent4>
        <a:srgbClr val="DADADA"/>
      </a:accent4>
      <a:accent5>
        <a:srgbClr val="AAE2CA"/>
      </a:accent5>
      <a:accent6>
        <a:srgbClr val="E7E700"/>
      </a:accent6>
      <a:hlink>
        <a:srgbClr val="F71D06"/>
      </a:hlink>
      <a:folHlink>
        <a:srgbClr val="19DBF8"/>
      </a:folHlink>
    </a:clrScheme>
    <a:fontScheme name="BigDeal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1600" cap="flat" cmpd="sng" algn="ctr">
          <a:solidFill>
            <a:schemeClr val="tx1"/>
          </a:solidFill>
          <a:prstDash val="solid"/>
          <a:round/>
          <a:headEnd type="none" w="sm" len="sm"/>
          <a:tailEnd type="none" w="sm" len="sm"/>
        </a:ln>
        <a:effectLst>
          <a:outerShdw dist="71842"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01600" cap="flat" cmpd="sng" algn="ctr">
          <a:solidFill>
            <a:schemeClr val="tx1"/>
          </a:solidFill>
          <a:prstDash val="solid"/>
          <a:round/>
          <a:headEnd type="none" w="sm" len="sm"/>
          <a:tailEnd type="none" w="sm" len="sm"/>
        </a:ln>
        <a:effectLst>
          <a:outerShdw dist="71842"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igDealSlides 1">
        <a:dk1>
          <a:srgbClr val="000000"/>
        </a:dk1>
        <a:lt1>
          <a:srgbClr val="FFFFFF"/>
        </a:lt1>
        <a:dk2>
          <a:srgbClr val="0000CC"/>
        </a:dk2>
        <a:lt2>
          <a:srgbClr val="FFFFFF"/>
        </a:lt2>
        <a:accent1>
          <a:srgbClr val="00CC99"/>
        </a:accent1>
        <a:accent2>
          <a:srgbClr val="FFFF00"/>
        </a:accent2>
        <a:accent3>
          <a:srgbClr val="AAAAE2"/>
        </a:accent3>
        <a:accent4>
          <a:srgbClr val="DADADA"/>
        </a:accent4>
        <a:accent5>
          <a:srgbClr val="AAE2CA"/>
        </a:accent5>
        <a:accent6>
          <a:srgbClr val="E7E700"/>
        </a:accent6>
        <a:hlink>
          <a:srgbClr val="C4281F"/>
        </a:hlink>
        <a:folHlink>
          <a:srgbClr val="19DBF8"/>
        </a:folHlink>
      </a:clrScheme>
      <a:clrMap bg1="dk2" tx1="lt1" bg2="dk1" tx2="lt2" accent1="accent1" accent2="accent2" accent3="accent3" accent4="accent4" accent5="accent5" accent6="accent6" hlink="hlink" folHlink="folHlink"/>
    </a:extraClrScheme>
    <a:extraClrScheme>
      <a:clrScheme name="BigDealSlides 2">
        <a:dk1>
          <a:srgbClr val="000000"/>
        </a:dk1>
        <a:lt1>
          <a:srgbClr val="FFFFFF"/>
        </a:lt1>
        <a:dk2>
          <a:srgbClr val="0000CC"/>
        </a:dk2>
        <a:lt2>
          <a:srgbClr val="FFFFFF"/>
        </a:lt2>
        <a:accent1>
          <a:srgbClr val="00CC99"/>
        </a:accent1>
        <a:accent2>
          <a:srgbClr val="FFFF00"/>
        </a:accent2>
        <a:accent3>
          <a:srgbClr val="AAAAE2"/>
        </a:accent3>
        <a:accent4>
          <a:srgbClr val="DADADA"/>
        </a:accent4>
        <a:accent5>
          <a:srgbClr val="AAE2CA"/>
        </a:accent5>
        <a:accent6>
          <a:srgbClr val="E7E700"/>
        </a:accent6>
        <a:hlink>
          <a:srgbClr val="F23100"/>
        </a:hlink>
        <a:folHlink>
          <a:srgbClr val="19DBF8"/>
        </a:folHlink>
      </a:clrScheme>
      <a:clrMap bg1="dk2" tx1="lt1" bg2="dk1" tx2="lt2" accent1="accent1" accent2="accent2" accent3="accent3" accent4="accent4" accent5="accent5" accent6="accent6" hlink="hlink" folHlink="folHlink"/>
    </a:extraClrScheme>
    <a:extraClrScheme>
      <a:clrScheme name="BigDealSlides 3">
        <a:dk1>
          <a:srgbClr val="000000"/>
        </a:dk1>
        <a:lt1>
          <a:srgbClr val="FFFFFF"/>
        </a:lt1>
        <a:dk2>
          <a:srgbClr val="6600FF"/>
        </a:dk2>
        <a:lt2>
          <a:srgbClr val="000000"/>
        </a:lt2>
        <a:accent1>
          <a:srgbClr val="00CC99"/>
        </a:accent1>
        <a:accent2>
          <a:srgbClr val="3333CC"/>
        </a:accent2>
        <a:accent3>
          <a:srgbClr val="B8AAFF"/>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igDealSlides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gDealSlides 5">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igDealSlides 6">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gDealSlides 7">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gDealSlides 8">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gDealSlides 9">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igDealSlides 10">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ddaxV2_SLIDE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AddaxV2_SLIDE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AddaxV2_SLIDE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34591</TotalTime>
  <Words>2968</Words>
  <Application>Microsoft Office PowerPoint</Application>
  <PresentationFormat>Custom</PresentationFormat>
  <Paragraphs>629</Paragraphs>
  <Slides>62</Slides>
  <Notes>49</Notes>
  <HiddenSlides>5</HiddenSlides>
  <MMClips>0</MMClips>
  <ScaleCrop>false</ScaleCrop>
  <HeadingPairs>
    <vt:vector size="10" baseType="variant">
      <vt:variant>
        <vt:lpstr>Fonts Used</vt:lpstr>
      </vt:variant>
      <vt:variant>
        <vt:i4>9</vt:i4>
      </vt:variant>
      <vt:variant>
        <vt:lpstr>Theme</vt:lpstr>
      </vt:variant>
      <vt:variant>
        <vt:i4>6</vt:i4>
      </vt:variant>
      <vt:variant>
        <vt:lpstr>Embedded OLE Servers</vt:lpstr>
      </vt:variant>
      <vt:variant>
        <vt:i4>2</vt:i4>
      </vt:variant>
      <vt:variant>
        <vt:lpstr>Slide Titles</vt:lpstr>
      </vt:variant>
      <vt:variant>
        <vt:i4>62</vt:i4>
      </vt:variant>
      <vt:variant>
        <vt:lpstr>Custom Shows</vt:lpstr>
      </vt:variant>
      <vt:variant>
        <vt:i4>2</vt:i4>
      </vt:variant>
    </vt:vector>
  </HeadingPairs>
  <TitlesOfParts>
    <vt:vector size="81" baseType="lpstr">
      <vt:lpstr>ＭＳ Ｐゴシック</vt:lpstr>
      <vt:lpstr>Arial</vt:lpstr>
      <vt:lpstr>Arial Narrow</vt:lpstr>
      <vt:lpstr>Calibri</vt:lpstr>
      <vt:lpstr>Cordia New</vt:lpstr>
      <vt:lpstr>Microsoft Sans Serif</vt:lpstr>
      <vt:lpstr>Tahoma</vt:lpstr>
      <vt:lpstr>Times New Roman</vt:lpstr>
      <vt:lpstr>Utsaah</vt:lpstr>
      <vt:lpstr>BigDealSlides</vt:lpstr>
      <vt:lpstr>1_Custom Design</vt:lpstr>
      <vt:lpstr>Custom Design</vt:lpstr>
      <vt:lpstr>AddaxV2_SLIDE_MASTER</vt:lpstr>
      <vt:lpstr>1_AddaxV2_SLIDE_MASTER</vt:lpstr>
      <vt:lpstr>2_AddaxV2_SLIDE_MASTER</vt:lpstr>
      <vt:lpstr>Microsoft Excel 97-2003 Worksheet</vt:lpstr>
      <vt:lpstr>Document</vt:lpstr>
      <vt:lpstr>PowerPoint Presentation</vt:lpstr>
      <vt:lpstr>Conflicts of Interest   </vt:lpstr>
      <vt:lpstr>Where DBT Started:  1980</vt:lpstr>
      <vt:lpstr>DBT Model</vt:lpstr>
      <vt:lpstr>I needed a Comprehensive Treatment that would</vt:lpstr>
      <vt:lpstr> Immediate Problems to Solve</vt:lpstr>
      <vt:lpstr> I Needed New Therapist Strategies</vt:lpstr>
      <vt:lpstr>Solution Was to Apply  A Dialectical Approach  Balancing</vt:lpstr>
      <vt:lpstr>Modularity of DBT STRATEGIES</vt:lpstr>
      <vt:lpstr> Immediate Problems to Solve</vt:lpstr>
      <vt:lpstr>I needed New Client Targets </vt:lpstr>
      <vt:lpstr>Solution Was to Develop  A Dialectical Approach,   Teaching</vt:lpstr>
      <vt:lpstr>Change Skills Where they came from</vt:lpstr>
      <vt:lpstr>Acceptance  Skills Where they came from</vt:lpstr>
      <vt:lpstr>Example Change Skills </vt:lpstr>
      <vt:lpstr>       Example Mindfulness Skills</vt:lpstr>
      <vt:lpstr>Immediate Problems to Solve</vt:lpstr>
      <vt:lpstr>PowerPoint Presentation</vt:lpstr>
      <vt:lpstr>PowerPoint Presentation</vt:lpstr>
      <vt:lpstr>              Solution Was to Provide                   A Dialectical Balance</vt:lpstr>
      <vt:lpstr>Immediate Problems to Solve</vt:lpstr>
      <vt:lpstr>A Hierarchical Approach</vt:lpstr>
      <vt:lpstr>The Immediate Problem to Solve</vt:lpstr>
      <vt:lpstr>              Solution Was to Provide               A  Dialectical Balance</vt:lpstr>
      <vt:lpstr>  Linehan Suicide Safety Net (LSSN) based on the  DBT Risk Assessment and  Management Protocol         ( LRAMP ) </vt:lpstr>
      <vt:lpstr>The Problem Further</vt:lpstr>
      <vt:lpstr>Solution Was to Provide  A  Dialectical Balance</vt:lpstr>
      <vt:lpstr>DBT Staff Hierarchy</vt:lpstr>
      <vt:lpstr>Next Problem to Solve</vt:lpstr>
      <vt:lpstr>              Solution Was to Provide               A  Dialectical Balance</vt:lpstr>
      <vt:lpstr>Next Problem to Solve</vt:lpstr>
      <vt:lpstr>  BPD is a Pervasive Disorder of the Emotion Regulation System</vt:lpstr>
      <vt:lpstr>PowerPoint Presentation</vt:lpstr>
      <vt:lpstr>PowerPoint Presentation</vt:lpstr>
      <vt:lpstr>DBT compared to   Expert Community Therapy</vt:lpstr>
      <vt:lpstr>Does DBT Only Treat “BPD?</vt:lpstr>
      <vt:lpstr> Examples DBT for Substance Abuse DBT for Heroin Addiction DBT for Adolescents DBT for Native Americans DBT for Friends and Families  </vt:lpstr>
      <vt:lpstr>PowerPoint Presentation</vt:lpstr>
      <vt:lpstr>Next Problem to Solve</vt:lpstr>
      <vt:lpstr>Next problem further</vt:lpstr>
      <vt:lpstr>PowerPoint Presentation</vt:lpstr>
      <vt:lpstr>Are skills a key component in DBT treatment?</vt:lpstr>
      <vt:lpstr>Do Clients use skills? </vt:lpstr>
      <vt:lpstr>PowerPoint Presentation</vt:lpstr>
      <vt:lpstr>  To Summarize Outcomes   DBT:</vt:lpstr>
      <vt:lpstr>Next Problem to Solve</vt:lpstr>
      <vt:lpstr>PowerPoint Presentation</vt:lpstr>
      <vt:lpstr>PowerPoint Presentation</vt:lpstr>
      <vt:lpstr>Next Problem to Solve</vt:lpstr>
      <vt:lpstr>PowerPoint Presentation</vt:lpstr>
      <vt:lpstr>Where are we Now?    How Well Does DBT Reduce Suicidal Behaviors?  </vt:lpstr>
      <vt:lpstr>PowerPoint Presentation</vt:lpstr>
      <vt:lpstr>Is DBT cost effective? </vt:lpstr>
      <vt:lpstr>Is DBT cost effective?</vt:lpstr>
      <vt:lpstr>Where are we going now ?</vt:lpstr>
      <vt:lpstr>What Is Needed NOW </vt:lpstr>
      <vt:lpstr>What Is Needed?</vt:lpstr>
      <vt:lpstr>What Is Needed?</vt:lpstr>
      <vt:lpstr>What is needed</vt:lpstr>
      <vt:lpstr>What is needed</vt:lpstr>
      <vt:lpstr>What is needed</vt:lpstr>
      <vt:lpstr> </vt:lpstr>
      <vt:lpstr>Company: 1999 Seattle Intensive</vt:lpstr>
      <vt:lpstr>2000 Northampton</vt:lpstr>
    </vt:vector>
  </TitlesOfParts>
  <Company>Linehan Training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Dayna Roberson</dc:creator>
  <cp:lastModifiedBy>Marsha M. Linehan Ph.D.</cp:lastModifiedBy>
  <cp:revision>1421</cp:revision>
  <cp:lastPrinted>2016-01-14T16:50:10Z</cp:lastPrinted>
  <dcterms:created xsi:type="dcterms:W3CDTF">1999-09-08T17:15:57Z</dcterms:created>
  <dcterms:modified xsi:type="dcterms:W3CDTF">2016-06-20T21:10:55Z</dcterms:modified>
</cp:coreProperties>
</file>